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20" r:id="rId6"/>
    <p:sldMasterId id="2147483732" r:id="rId7"/>
  </p:sldMasterIdLst>
  <p:notesMasterIdLst>
    <p:notesMasterId r:id="rId62"/>
  </p:notesMasterIdLst>
  <p:handoutMasterIdLst>
    <p:handoutMasterId r:id="rId63"/>
  </p:handoutMasterIdLst>
  <p:sldIdLst>
    <p:sldId id="752" r:id="rId8"/>
    <p:sldId id="511" r:id="rId9"/>
    <p:sldId id="916" r:id="rId10"/>
    <p:sldId id="1094" r:id="rId11"/>
    <p:sldId id="1095" r:id="rId12"/>
    <p:sldId id="1096" r:id="rId13"/>
    <p:sldId id="1097" r:id="rId14"/>
    <p:sldId id="1098" r:id="rId15"/>
    <p:sldId id="1099" r:id="rId16"/>
    <p:sldId id="1100" r:id="rId17"/>
    <p:sldId id="753" r:id="rId18"/>
    <p:sldId id="1048" r:id="rId19"/>
    <p:sldId id="1049" r:id="rId20"/>
    <p:sldId id="1029" r:id="rId21"/>
    <p:sldId id="1054" r:id="rId22"/>
    <p:sldId id="1064" r:id="rId23"/>
    <p:sldId id="1063" r:id="rId24"/>
    <p:sldId id="1059" r:id="rId25"/>
    <p:sldId id="1061" r:id="rId26"/>
    <p:sldId id="1065" r:id="rId27"/>
    <p:sldId id="1050" r:id="rId28"/>
    <p:sldId id="1055" r:id="rId29"/>
    <p:sldId id="1068" r:id="rId30"/>
    <p:sldId id="1066" r:id="rId31"/>
    <p:sldId id="1067" r:id="rId32"/>
    <p:sldId id="1070" r:id="rId33"/>
    <p:sldId id="1069" r:id="rId34"/>
    <p:sldId id="1051" r:id="rId35"/>
    <p:sldId id="1056" r:id="rId36"/>
    <p:sldId id="1072" r:id="rId37"/>
    <p:sldId id="1073" r:id="rId38"/>
    <p:sldId id="1074" r:id="rId39"/>
    <p:sldId id="1075" r:id="rId40"/>
    <p:sldId id="1076" r:id="rId41"/>
    <p:sldId id="1080" r:id="rId42"/>
    <p:sldId id="1077" r:id="rId43"/>
    <p:sldId id="1078" r:id="rId44"/>
    <p:sldId id="1081" r:id="rId45"/>
    <p:sldId id="1084" r:id="rId46"/>
    <p:sldId id="1085" r:id="rId47"/>
    <p:sldId id="1079" r:id="rId48"/>
    <p:sldId id="1052" r:id="rId49"/>
    <p:sldId id="1057" r:id="rId50"/>
    <p:sldId id="1086" r:id="rId51"/>
    <p:sldId id="1088" r:id="rId52"/>
    <p:sldId id="1087" r:id="rId53"/>
    <p:sldId id="1089" r:id="rId54"/>
    <p:sldId id="1090" r:id="rId55"/>
    <p:sldId id="1093" r:id="rId56"/>
    <p:sldId id="1053" r:id="rId57"/>
    <p:sldId id="1058" r:id="rId58"/>
    <p:sldId id="1092" r:id="rId59"/>
    <p:sldId id="1091" r:id="rId60"/>
    <p:sldId id="1002" r:id="rId61"/>
  </p:sldIdLst>
  <p:sldSz cx="9144000" cy="6858000" type="screen4x3"/>
  <p:notesSz cx="6735763" cy="9866313"/>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62" userDrawn="1">
          <p15:clr>
            <a:srgbClr val="A4A3A4"/>
          </p15:clr>
        </p15:guide>
        <p15:guide id="2" pos="2140" userDrawn="1">
          <p15:clr>
            <a:srgbClr val="A4A3A4"/>
          </p15:clr>
        </p15:guide>
        <p15:guide id="3" orient="horz" pos="3108" userDrawn="1">
          <p15:clr>
            <a:srgbClr val="A4A3A4"/>
          </p15:clr>
        </p15:guide>
        <p15:guide id="4"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ejes Zsuzsa" initials="FZ" lastIdx="3" clrIdx="0">
    <p:extLst>
      <p:ext uri="{19B8F6BF-5375-455C-9EA6-DF929625EA0E}">
        <p15:presenceInfo xmlns:p15="http://schemas.microsoft.com/office/powerpoint/2012/main" userId="Fejes Zsuzs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46"/>
    <a:srgbClr val="2FC47E"/>
    <a:srgbClr val="2FC46B"/>
    <a:srgbClr val="33CC33"/>
    <a:srgbClr val="00FF00"/>
    <a:srgbClr val="000066"/>
    <a:srgbClr val="FFB800"/>
    <a:srgbClr val="FFBE00"/>
    <a:srgbClr val="FFCC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815" autoAdjust="0"/>
    <p:restoredTop sz="96433" autoAdjust="0"/>
  </p:normalViewPr>
  <p:slideViewPr>
    <p:cSldViewPr>
      <p:cViewPr varScale="1">
        <p:scale>
          <a:sx n="108" d="100"/>
          <a:sy n="108" d="100"/>
        </p:scale>
        <p:origin x="1902" y="90"/>
      </p:cViewPr>
      <p:guideLst>
        <p:guide orient="horz" pos="2160"/>
        <p:guide pos="2880"/>
      </p:guideLst>
    </p:cSldViewPr>
  </p:slideViewPr>
  <p:notesTextViewPr>
    <p:cViewPr>
      <p:scale>
        <a:sx n="1" d="1"/>
        <a:sy n="1" d="1"/>
      </p:scale>
      <p:origin x="0" y="0"/>
    </p:cViewPr>
  </p:notesTextViewPr>
  <p:notesViewPr>
    <p:cSldViewPr>
      <p:cViewPr varScale="1">
        <p:scale>
          <a:sx n="80" d="100"/>
          <a:sy n="80" d="100"/>
        </p:scale>
        <p:origin x="3948" y="84"/>
      </p:cViewPr>
      <p:guideLst>
        <p:guide orient="horz" pos="2862"/>
        <p:guide pos="2140"/>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handoutMaster" Target="handoutMasters/handoutMaster1.xml"/><Relationship Id="rId68"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61" Type="http://schemas.openxmlformats.org/officeDocument/2006/relationships/slide" Target="slides/slide54.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commentAuthors" Target="commentAuthor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theme" Target="theme/theme1.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18831" cy="493316"/>
          </a:xfrm>
          <a:prstGeom prst="rect">
            <a:avLst/>
          </a:prstGeom>
        </p:spPr>
        <p:txBody>
          <a:bodyPr vert="horz" lIns="91426" tIns="45713" rIns="91426" bIns="45713" rtlCol="0"/>
          <a:lstStyle>
            <a:lvl1pPr algn="l">
              <a:defRPr sz="1200"/>
            </a:lvl1pPr>
          </a:lstStyle>
          <a:p>
            <a:endParaRPr lang="hu-HU" dirty="0"/>
          </a:p>
        </p:txBody>
      </p:sp>
      <p:sp>
        <p:nvSpPr>
          <p:cNvPr id="3" name="Dátum helye 2"/>
          <p:cNvSpPr>
            <a:spLocks noGrp="1"/>
          </p:cNvSpPr>
          <p:nvPr>
            <p:ph type="dt" sz="quarter" idx="1"/>
          </p:nvPr>
        </p:nvSpPr>
        <p:spPr>
          <a:xfrm>
            <a:off x="3815373" y="0"/>
            <a:ext cx="2918831" cy="493316"/>
          </a:xfrm>
          <a:prstGeom prst="rect">
            <a:avLst/>
          </a:prstGeom>
        </p:spPr>
        <p:txBody>
          <a:bodyPr vert="horz" lIns="91426" tIns="45713" rIns="91426" bIns="45713" rtlCol="0"/>
          <a:lstStyle>
            <a:lvl1pPr algn="r">
              <a:defRPr sz="1200"/>
            </a:lvl1pPr>
          </a:lstStyle>
          <a:p>
            <a:fld id="{C7B3E2E0-DBF4-416F-9A6C-DFD404F6D337}" type="datetimeFigureOut">
              <a:rPr lang="hu-HU" smtClean="0"/>
              <a:t>2021. 09. 17.</a:t>
            </a:fld>
            <a:endParaRPr lang="hu-HU" dirty="0"/>
          </a:p>
        </p:txBody>
      </p:sp>
      <p:sp>
        <p:nvSpPr>
          <p:cNvPr id="4" name="Élőláb helye 3"/>
          <p:cNvSpPr>
            <a:spLocks noGrp="1"/>
          </p:cNvSpPr>
          <p:nvPr>
            <p:ph type="ftr" sz="quarter" idx="2"/>
          </p:nvPr>
        </p:nvSpPr>
        <p:spPr>
          <a:xfrm>
            <a:off x="0" y="9371285"/>
            <a:ext cx="2918831" cy="493316"/>
          </a:xfrm>
          <a:prstGeom prst="rect">
            <a:avLst/>
          </a:prstGeom>
        </p:spPr>
        <p:txBody>
          <a:bodyPr vert="horz" lIns="91426" tIns="45713" rIns="91426" bIns="45713" rtlCol="0" anchor="b"/>
          <a:lstStyle>
            <a:lvl1pPr algn="l">
              <a:defRPr sz="1200"/>
            </a:lvl1pPr>
          </a:lstStyle>
          <a:p>
            <a:endParaRPr lang="hu-HU" dirty="0"/>
          </a:p>
        </p:txBody>
      </p:sp>
      <p:sp>
        <p:nvSpPr>
          <p:cNvPr id="5" name="Dia számának helye 4"/>
          <p:cNvSpPr>
            <a:spLocks noGrp="1"/>
          </p:cNvSpPr>
          <p:nvPr>
            <p:ph type="sldNum" sz="quarter" idx="3"/>
          </p:nvPr>
        </p:nvSpPr>
        <p:spPr>
          <a:xfrm>
            <a:off x="3815373" y="9371285"/>
            <a:ext cx="2918831" cy="493316"/>
          </a:xfrm>
          <a:prstGeom prst="rect">
            <a:avLst/>
          </a:prstGeom>
        </p:spPr>
        <p:txBody>
          <a:bodyPr vert="horz" lIns="91426" tIns="45713" rIns="91426" bIns="45713" rtlCol="0" anchor="b"/>
          <a:lstStyle>
            <a:lvl1pPr algn="r">
              <a:defRPr sz="1200"/>
            </a:lvl1pPr>
          </a:lstStyle>
          <a:p>
            <a:fld id="{78E6F76D-32FA-451A-9B95-21842A2DDC37}" type="slidenum">
              <a:rPr lang="hu-HU" smtClean="0"/>
              <a:t>‹#›</a:t>
            </a:fld>
            <a:endParaRPr lang="hu-HU" dirty="0"/>
          </a:p>
        </p:txBody>
      </p:sp>
    </p:spTree>
    <p:extLst>
      <p:ext uri="{BB962C8B-B14F-4D97-AF65-F5344CB8AC3E}">
        <p14:creationId xmlns:p14="http://schemas.microsoft.com/office/powerpoint/2010/main" val="15539386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18831" cy="493316"/>
          </a:xfrm>
          <a:prstGeom prst="rect">
            <a:avLst/>
          </a:prstGeom>
        </p:spPr>
        <p:txBody>
          <a:bodyPr vert="horz" lIns="91426" tIns="45713" rIns="91426" bIns="45713" rtlCol="0"/>
          <a:lstStyle>
            <a:lvl1pPr algn="l">
              <a:defRPr sz="1200"/>
            </a:lvl1pPr>
          </a:lstStyle>
          <a:p>
            <a:endParaRPr lang="hu-HU" dirty="0"/>
          </a:p>
        </p:txBody>
      </p:sp>
      <p:sp>
        <p:nvSpPr>
          <p:cNvPr id="3" name="Dátum helye 2"/>
          <p:cNvSpPr>
            <a:spLocks noGrp="1"/>
          </p:cNvSpPr>
          <p:nvPr>
            <p:ph type="dt" idx="1"/>
          </p:nvPr>
        </p:nvSpPr>
        <p:spPr>
          <a:xfrm>
            <a:off x="3815373" y="0"/>
            <a:ext cx="2918831" cy="493316"/>
          </a:xfrm>
          <a:prstGeom prst="rect">
            <a:avLst/>
          </a:prstGeom>
        </p:spPr>
        <p:txBody>
          <a:bodyPr vert="horz" lIns="91426" tIns="45713" rIns="91426" bIns="45713" rtlCol="0"/>
          <a:lstStyle>
            <a:lvl1pPr algn="r">
              <a:defRPr sz="1200"/>
            </a:lvl1pPr>
          </a:lstStyle>
          <a:p>
            <a:fld id="{E1CD1848-D22E-4149-9CB2-6A30AD84AB23}" type="datetimeFigureOut">
              <a:rPr lang="hu-HU" smtClean="0"/>
              <a:t>2021. 09. 17.</a:t>
            </a:fld>
            <a:endParaRPr lang="hu-HU" dirty="0"/>
          </a:p>
        </p:txBody>
      </p:sp>
      <p:sp>
        <p:nvSpPr>
          <p:cNvPr id="4" name="Diakép helye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26" tIns="45713" rIns="91426" bIns="45713" rtlCol="0" anchor="ctr"/>
          <a:lstStyle/>
          <a:p>
            <a:endParaRPr lang="hu-HU" dirty="0"/>
          </a:p>
        </p:txBody>
      </p:sp>
      <p:sp>
        <p:nvSpPr>
          <p:cNvPr id="5" name="Jegyzetek helye 4"/>
          <p:cNvSpPr>
            <a:spLocks noGrp="1"/>
          </p:cNvSpPr>
          <p:nvPr>
            <p:ph type="body" sz="quarter" idx="3"/>
          </p:nvPr>
        </p:nvSpPr>
        <p:spPr>
          <a:xfrm>
            <a:off x="673577" y="4686500"/>
            <a:ext cx="5388610" cy="4439841"/>
          </a:xfrm>
          <a:prstGeom prst="rect">
            <a:avLst/>
          </a:prstGeom>
        </p:spPr>
        <p:txBody>
          <a:bodyPr vert="horz" lIns="91426" tIns="45713" rIns="91426" bIns="45713"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0" y="9371285"/>
            <a:ext cx="2918831" cy="493316"/>
          </a:xfrm>
          <a:prstGeom prst="rect">
            <a:avLst/>
          </a:prstGeom>
        </p:spPr>
        <p:txBody>
          <a:bodyPr vert="horz" lIns="91426" tIns="45713" rIns="91426" bIns="45713" rtlCol="0" anchor="b"/>
          <a:lstStyle>
            <a:lvl1pPr algn="l">
              <a:defRPr sz="1200"/>
            </a:lvl1pPr>
          </a:lstStyle>
          <a:p>
            <a:endParaRPr lang="hu-HU" dirty="0"/>
          </a:p>
        </p:txBody>
      </p:sp>
      <p:sp>
        <p:nvSpPr>
          <p:cNvPr id="7" name="Dia számának helye 6"/>
          <p:cNvSpPr>
            <a:spLocks noGrp="1"/>
          </p:cNvSpPr>
          <p:nvPr>
            <p:ph type="sldNum" sz="quarter" idx="5"/>
          </p:nvPr>
        </p:nvSpPr>
        <p:spPr>
          <a:xfrm>
            <a:off x="3815373" y="9371285"/>
            <a:ext cx="2918831" cy="493316"/>
          </a:xfrm>
          <a:prstGeom prst="rect">
            <a:avLst/>
          </a:prstGeom>
        </p:spPr>
        <p:txBody>
          <a:bodyPr vert="horz" lIns="91426" tIns="45713" rIns="91426" bIns="45713" rtlCol="0" anchor="b"/>
          <a:lstStyle>
            <a:lvl1pPr algn="r">
              <a:defRPr sz="1200"/>
            </a:lvl1pPr>
          </a:lstStyle>
          <a:p>
            <a:fld id="{F5C9E24D-2C36-4C4B-89F0-42D288688E28}" type="slidenum">
              <a:rPr lang="hu-HU" smtClean="0"/>
              <a:t>‹#›</a:t>
            </a:fld>
            <a:endParaRPr lang="hu-HU" dirty="0"/>
          </a:p>
        </p:txBody>
      </p:sp>
    </p:spTree>
    <p:extLst>
      <p:ext uri="{BB962C8B-B14F-4D97-AF65-F5344CB8AC3E}">
        <p14:creationId xmlns:p14="http://schemas.microsoft.com/office/powerpoint/2010/main" val="346845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Diakép helye 1"/>
          <p:cNvSpPr>
            <a:spLocks noGrp="1" noRot="1" noChangeAspect="1" noTextEdit="1"/>
          </p:cNvSpPr>
          <p:nvPr>
            <p:ph type="sldImg"/>
          </p:nvPr>
        </p:nvSpPr>
        <p:spPr>
          <a:ln/>
        </p:spPr>
      </p:sp>
      <p:sp>
        <p:nvSpPr>
          <p:cNvPr id="36867" name="Jegyzetek helye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53" tIns="45677" rIns="91353" bIns="45677"/>
          <a:lstStyle/>
          <a:p>
            <a:pPr eaLnBrk="1" hangingPunct="1">
              <a:spcBef>
                <a:spcPct val="0"/>
              </a:spcBef>
            </a:pPr>
            <a:endParaRPr lang="hu-HU" altLang="hu-HU" dirty="0"/>
          </a:p>
        </p:txBody>
      </p:sp>
      <p:sp>
        <p:nvSpPr>
          <p:cNvPr id="36868" name="Dia számának helye 3"/>
          <p:cNvSpPr txBox="1">
            <a:spLocks noGrp="1"/>
          </p:cNvSpPr>
          <p:nvPr/>
        </p:nvSpPr>
        <p:spPr bwMode="auto">
          <a:xfrm>
            <a:off x="3814755" y="9370960"/>
            <a:ext cx="2919454" cy="49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53" tIns="45677" rIns="91353" bIns="45677" anchor="b"/>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fontAlgn="base" hangingPunct="1">
              <a:spcBef>
                <a:spcPct val="0"/>
              </a:spcBef>
              <a:spcAft>
                <a:spcPct val="0"/>
              </a:spcAft>
            </a:pPr>
            <a:fld id="{96CC32BA-D2C1-4D49-8B65-1BC4537E90C2}" type="slidenum">
              <a:rPr lang="hu-HU" altLang="hu-HU">
                <a:solidFill>
                  <a:prstClr val="black"/>
                </a:solidFill>
                <a:cs typeface="Arial" charset="0"/>
              </a:rPr>
              <a:pPr algn="r" eaLnBrk="1" fontAlgn="base" hangingPunct="1">
                <a:spcBef>
                  <a:spcPct val="0"/>
                </a:spcBef>
                <a:spcAft>
                  <a:spcPct val="0"/>
                </a:spcAft>
              </a:pPr>
              <a:t>54</a:t>
            </a:fld>
            <a:endParaRPr lang="hu-HU" altLang="hu-HU" dirty="0">
              <a:solidFill>
                <a:prstClr val="black"/>
              </a:solidFill>
              <a:cs typeface="Arial" charset="0"/>
            </a:endParaRPr>
          </a:p>
        </p:txBody>
      </p:sp>
    </p:spTree>
    <p:extLst>
      <p:ext uri="{BB962C8B-B14F-4D97-AF65-F5344CB8AC3E}">
        <p14:creationId xmlns:p14="http://schemas.microsoft.com/office/powerpoint/2010/main" val="1347078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67917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2880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377263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70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9431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375720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7319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001300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2901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5063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71954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8C4E7913-BF35-4B37-A6F1-4D3FD3915281}" type="slidenum">
              <a:rPr lang="hu-HU" smtClean="0"/>
              <a:pPr>
                <a:defRPr/>
              </a:pPr>
              <a:t>‹#›</a:t>
            </a:fld>
            <a:endParaRPr lang="hu-HU" dirty="0"/>
          </a:p>
        </p:txBody>
      </p:sp>
    </p:spTree>
    <p:extLst>
      <p:ext uri="{BB962C8B-B14F-4D97-AF65-F5344CB8AC3E}">
        <p14:creationId xmlns:p14="http://schemas.microsoft.com/office/powerpoint/2010/main" val="26632479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F559EFAA-7097-4353-AD2F-31ACC391B55A}" type="slidenum">
              <a:rPr lang="hu-HU" smtClean="0"/>
              <a:pPr>
                <a:defRPr/>
              </a:pPr>
              <a:t>‹#›</a:t>
            </a:fld>
            <a:endParaRPr lang="hu-HU" dirty="0"/>
          </a:p>
        </p:txBody>
      </p:sp>
    </p:spTree>
    <p:extLst>
      <p:ext uri="{BB962C8B-B14F-4D97-AF65-F5344CB8AC3E}">
        <p14:creationId xmlns:p14="http://schemas.microsoft.com/office/powerpoint/2010/main" val="10230595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03CBDBD7-9AD8-41AD-804D-63ED26943601}" type="slidenum">
              <a:rPr lang="hu-HU" smtClean="0"/>
              <a:pPr>
                <a:defRPr/>
              </a:pPr>
              <a:t>‹#›</a:t>
            </a:fld>
            <a:endParaRPr lang="hu-HU" dirty="0"/>
          </a:p>
        </p:txBody>
      </p:sp>
    </p:spTree>
    <p:extLst>
      <p:ext uri="{BB962C8B-B14F-4D97-AF65-F5344CB8AC3E}">
        <p14:creationId xmlns:p14="http://schemas.microsoft.com/office/powerpoint/2010/main" val="2136334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018878EE-329C-471F-BB90-009813A1590C}" type="slidenum">
              <a:rPr lang="hu-HU" smtClean="0"/>
              <a:pPr>
                <a:defRPr/>
              </a:pPr>
              <a:t>‹#›</a:t>
            </a:fld>
            <a:endParaRPr lang="hu-HU" dirty="0"/>
          </a:p>
        </p:txBody>
      </p:sp>
    </p:spTree>
    <p:extLst>
      <p:ext uri="{BB962C8B-B14F-4D97-AF65-F5344CB8AC3E}">
        <p14:creationId xmlns:p14="http://schemas.microsoft.com/office/powerpoint/2010/main" val="406292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p:cNvSpPr>
            <a:spLocks noGrp="1" noChangeArrowheads="1"/>
          </p:cNvSpPr>
          <p:nvPr>
            <p:ph type="sldNum" sz="quarter" idx="10"/>
          </p:nvPr>
        </p:nvSpPr>
        <p:spPr>
          <a:ln/>
        </p:spPr>
        <p:txBody>
          <a:bodyPr/>
          <a:lstStyle>
            <a:lvl1pPr>
              <a:defRPr>
                <a:latin typeface="+mj-lt"/>
              </a:defRPr>
            </a:lvl1pPr>
          </a:lstStyle>
          <a:p>
            <a:pPr>
              <a:defRPr/>
            </a:pPr>
            <a:fld id="{65BD9F78-4AE6-43B8-A824-747B51894437}" type="slidenum">
              <a:rPr lang="hu-HU" smtClean="0"/>
              <a:pPr>
                <a:defRPr/>
              </a:pPr>
              <a:t>‹#›</a:t>
            </a:fld>
            <a:endParaRPr lang="hu-HU" dirty="0"/>
          </a:p>
        </p:txBody>
      </p:sp>
    </p:spTree>
    <p:extLst>
      <p:ext uri="{BB962C8B-B14F-4D97-AF65-F5344CB8AC3E}">
        <p14:creationId xmlns:p14="http://schemas.microsoft.com/office/powerpoint/2010/main" val="31467277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Rectangle 20"/>
          <p:cNvSpPr>
            <a:spLocks noGrp="1" noChangeArrowheads="1"/>
          </p:cNvSpPr>
          <p:nvPr>
            <p:ph type="sldNum" sz="quarter" idx="10"/>
          </p:nvPr>
        </p:nvSpPr>
        <p:spPr>
          <a:ln/>
        </p:spPr>
        <p:txBody>
          <a:bodyPr/>
          <a:lstStyle>
            <a:lvl1pPr>
              <a:defRPr>
                <a:latin typeface="+mj-lt"/>
              </a:defRPr>
            </a:lvl1pPr>
          </a:lstStyle>
          <a:p>
            <a:pPr>
              <a:defRPr/>
            </a:pPr>
            <a:fld id="{D0688BE9-4099-4813-BAE0-14573BA22C01}" type="slidenum">
              <a:rPr lang="hu-HU" smtClean="0"/>
              <a:pPr>
                <a:defRPr/>
              </a:pPr>
              <a:t>‹#›</a:t>
            </a:fld>
            <a:endParaRPr lang="hu-HU" dirty="0"/>
          </a:p>
        </p:txBody>
      </p:sp>
    </p:spTree>
    <p:extLst>
      <p:ext uri="{BB962C8B-B14F-4D97-AF65-F5344CB8AC3E}">
        <p14:creationId xmlns:p14="http://schemas.microsoft.com/office/powerpoint/2010/main" val="41585917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p:cNvSpPr>
            <a:spLocks noGrp="1" noChangeArrowheads="1"/>
          </p:cNvSpPr>
          <p:nvPr>
            <p:ph type="sldNum" sz="quarter" idx="10"/>
          </p:nvPr>
        </p:nvSpPr>
        <p:spPr>
          <a:ln/>
        </p:spPr>
        <p:txBody>
          <a:bodyPr/>
          <a:lstStyle>
            <a:lvl1pPr>
              <a:defRPr>
                <a:latin typeface="+mj-lt"/>
              </a:defRPr>
            </a:lvl1pPr>
          </a:lstStyle>
          <a:p>
            <a:pPr>
              <a:defRPr/>
            </a:pPr>
            <a:fld id="{C44EF34D-66B8-420C-9B97-E3340AB4CD45}" type="slidenum">
              <a:rPr lang="hu-HU" smtClean="0"/>
              <a:pPr>
                <a:defRPr/>
              </a:pPr>
              <a:t>‹#›</a:t>
            </a:fld>
            <a:endParaRPr lang="hu-HU" dirty="0"/>
          </a:p>
        </p:txBody>
      </p:sp>
    </p:spTree>
    <p:extLst>
      <p:ext uri="{BB962C8B-B14F-4D97-AF65-F5344CB8AC3E}">
        <p14:creationId xmlns:p14="http://schemas.microsoft.com/office/powerpoint/2010/main" val="25407474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BA23E43B-19F8-47A3-977C-457A60534224}" type="slidenum">
              <a:rPr lang="hu-HU" smtClean="0"/>
              <a:pPr>
                <a:defRPr/>
              </a:pPr>
              <a:t>‹#›</a:t>
            </a:fld>
            <a:endParaRPr lang="hu-HU" dirty="0"/>
          </a:p>
        </p:txBody>
      </p:sp>
    </p:spTree>
    <p:extLst>
      <p:ext uri="{BB962C8B-B14F-4D97-AF65-F5344CB8AC3E}">
        <p14:creationId xmlns:p14="http://schemas.microsoft.com/office/powerpoint/2010/main" val="410084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42991B48-1414-4C27-8187-91FB538FB5E2}" type="slidenum">
              <a:rPr lang="hu-HU" smtClean="0"/>
              <a:pPr>
                <a:defRPr/>
              </a:pPr>
              <a:t>‹#›</a:t>
            </a:fld>
            <a:endParaRPr lang="hu-HU" dirty="0"/>
          </a:p>
        </p:txBody>
      </p:sp>
    </p:spTree>
    <p:extLst>
      <p:ext uri="{BB962C8B-B14F-4D97-AF65-F5344CB8AC3E}">
        <p14:creationId xmlns:p14="http://schemas.microsoft.com/office/powerpoint/2010/main" val="18371726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192A0C5C-9073-4B4C-92D1-94CE1337AF67}" type="slidenum">
              <a:rPr lang="hu-HU" smtClean="0"/>
              <a:pPr>
                <a:defRPr/>
              </a:pPr>
              <a:t>‹#›</a:t>
            </a:fld>
            <a:endParaRPr lang="hu-HU" dirty="0"/>
          </a:p>
        </p:txBody>
      </p:sp>
    </p:spTree>
    <p:extLst>
      <p:ext uri="{BB962C8B-B14F-4D97-AF65-F5344CB8AC3E}">
        <p14:creationId xmlns:p14="http://schemas.microsoft.com/office/powerpoint/2010/main" val="865984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2300" y="115888"/>
            <a:ext cx="2171700" cy="60102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5888"/>
            <a:ext cx="6362700" cy="60102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2B4E4D6B-2B41-41CA-9AE6-0AB755CED5B2}" type="slidenum">
              <a:rPr lang="hu-HU" smtClean="0"/>
              <a:pPr>
                <a:defRPr/>
              </a:pPr>
              <a:t>‹#›</a:t>
            </a:fld>
            <a:endParaRPr lang="hu-HU" dirty="0"/>
          </a:p>
        </p:txBody>
      </p:sp>
    </p:spTree>
    <p:extLst>
      <p:ext uri="{BB962C8B-B14F-4D97-AF65-F5344CB8AC3E}">
        <p14:creationId xmlns:p14="http://schemas.microsoft.com/office/powerpoint/2010/main" val="12447440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8C4E7913-BF35-4B37-A6F1-4D3FD3915281}" type="slidenum">
              <a:rPr lang="hu-HU" smtClean="0"/>
              <a:pPr>
                <a:defRPr/>
              </a:pPr>
              <a:t>‹#›</a:t>
            </a:fld>
            <a:endParaRPr lang="hu-HU" dirty="0"/>
          </a:p>
        </p:txBody>
      </p:sp>
    </p:spTree>
    <p:extLst>
      <p:ext uri="{BB962C8B-B14F-4D97-AF65-F5344CB8AC3E}">
        <p14:creationId xmlns:p14="http://schemas.microsoft.com/office/powerpoint/2010/main" val="34973113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F559EFAA-7097-4353-AD2F-31ACC391B55A}" type="slidenum">
              <a:rPr lang="hu-HU" smtClean="0"/>
              <a:pPr>
                <a:defRPr/>
              </a:pPr>
              <a:t>‹#›</a:t>
            </a:fld>
            <a:endParaRPr lang="hu-HU" dirty="0"/>
          </a:p>
        </p:txBody>
      </p:sp>
    </p:spTree>
    <p:extLst>
      <p:ext uri="{BB962C8B-B14F-4D97-AF65-F5344CB8AC3E}">
        <p14:creationId xmlns:p14="http://schemas.microsoft.com/office/powerpoint/2010/main" val="3719169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03CBDBD7-9AD8-41AD-804D-63ED26943601}" type="slidenum">
              <a:rPr lang="hu-HU" smtClean="0"/>
              <a:pPr>
                <a:defRPr/>
              </a:pPr>
              <a:t>‹#›</a:t>
            </a:fld>
            <a:endParaRPr lang="hu-HU" dirty="0"/>
          </a:p>
        </p:txBody>
      </p:sp>
    </p:spTree>
    <p:extLst>
      <p:ext uri="{BB962C8B-B14F-4D97-AF65-F5344CB8AC3E}">
        <p14:creationId xmlns:p14="http://schemas.microsoft.com/office/powerpoint/2010/main" val="12202175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018878EE-329C-471F-BB90-009813A1590C}" type="slidenum">
              <a:rPr lang="hu-HU" smtClean="0"/>
              <a:pPr>
                <a:defRPr/>
              </a:pPr>
              <a:t>‹#›</a:t>
            </a:fld>
            <a:endParaRPr lang="hu-HU" dirty="0"/>
          </a:p>
        </p:txBody>
      </p:sp>
    </p:spTree>
    <p:extLst>
      <p:ext uri="{BB962C8B-B14F-4D97-AF65-F5344CB8AC3E}">
        <p14:creationId xmlns:p14="http://schemas.microsoft.com/office/powerpoint/2010/main" val="35135247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p:cNvSpPr>
            <a:spLocks noGrp="1" noChangeArrowheads="1"/>
          </p:cNvSpPr>
          <p:nvPr>
            <p:ph type="sldNum" sz="quarter" idx="10"/>
          </p:nvPr>
        </p:nvSpPr>
        <p:spPr>
          <a:ln/>
        </p:spPr>
        <p:txBody>
          <a:bodyPr/>
          <a:lstStyle>
            <a:lvl1pPr>
              <a:defRPr>
                <a:latin typeface="+mj-lt"/>
              </a:defRPr>
            </a:lvl1pPr>
          </a:lstStyle>
          <a:p>
            <a:pPr>
              <a:defRPr/>
            </a:pPr>
            <a:fld id="{65BD9F78-4AE6-43B8-A824-747B51894437}" type="slidenum">
              <a:rPr lang="hu-HU" smtClean="0"/>
              <a:pPr>
                <a:defRPr/>
              </a:pPr>
              <a:t>‹#›</a:t>
            </a:fld>
            <a:endParaRPr lang="hu-HU" dirty="0"/>
          </a:p>
        </p:txBody>
      </p:sp>
    </p:spTree>
    <p:extLst>
      <p:ext uri="{BB962C8B-B14F-4D97-AF65-F5344CB8AC3E}">
        <p14:creationId xmlns:p14="http://schemas.microsoft.com/office/powerpoint/2010/main" val="41216947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Rectangle 20"/>
          <p:cNvSpPr>
            <a:spLocks noGrp="1" noChangeArrowheads="1"/>
          </p:cNvSpPr>
          <p:nvPr>
            <p:ph type="sldNum" sz="quarter" idx="10"/>
          </p:nvPr>
        </p:nvSpPr>
        <p:spPr>
          <a:ln/>
        </p:spPr>
        <p:txBody>
          <a:bodyPr/>
          <a:lstStyle>
            <a:lvl1pPr>
              <a:defRPr>
                <a:latin typeface="+mj-lt"/>
              </a:defRPr>
            </a:lvl1pPr>
          </a:lstStyle>
          <a:p>
            <a:pPr>
              <a:defRPr/>
            </a:pPr>
            <a:fld id="{D0688BE9-4099-4813-BAE0-14573BA22C01}" type="slidenum">
              <a:rPr lang="hu-HU" smtClean="0"/>
              <a:pPr>
                <a:defRPr/>
              </a:pPr>
              <a:t>‹#›</a:t>
            </a:fld>
            <a:endParaRPr lang="hu-HU" dirty="0"/>
          </a:p>
        </p:txBody>
      </p:sp>
    </p:spTree>
    <p:extLst>
      <p:ext uri="{BB962C8B-B14F-4D97-AF65-F5344CB8AC3E}">
        <p14:creationId xmlns:p14="http://schemas.microsoft.com/office/powerpoint/2010/main" val="26786715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p:cNvSpPr>
            <a:spLocks noGrp="1" noChangeArrowheads="1"/>
          </p:cNvSpPr>
          <p:nvPr>
            <p:ph type="sldNum" sz="quarter" idx="10"/>
          </p:nvPr>
        </p:nvSpPr>
        <p:spPr>
          <a:ln/>
        </p:spPr>
        <p:txBody>
          <a:bodyPr/>
          <a:lstStyle>
            <a:lvl1pPr>
              <a:defRPr>
                <a:latin typeface="+mj-lt"/>
              </a:defRPr>
            </a:lvl1pPr>
          </a:lstStyle>
          <a:p>
            <a:pPr>
              <a:defRPr/>
            </a:pPr>
            <a:fld id="{C44EF34D-66B8-420C-9B97-E3340AB4CD45}" type="slidenum">
              <a:rPr lang="hu-HU" smtClean="0"/>
              <a:pPr>
                <a:defRPr/>
              </a:pPr>
              <a:t>‹#›</a:t>
            </a:fld>
            <a:endParaRPr lang="hu-HU" dirty="0"/>
          </a:p>
        </p:txBody>
      </p:sp>
    </p:spTree>
    <p:extLst>
      <p:ext uri="{BB962C8B-B14F-4D97-AF65-F5344CB8AC3E}">
        <p14:creationId xmlns:p14="http://schemas.microsoft.com/office/powerpoint/2010/main" val="39984888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BA23E43B-19F8-47A3-977C-457A60534224}" type="slidenum">
              <a:rPr lang="hu-HU" smtClean="0"/>
              <a:pPr>
                <a:defRPr/>
              </a:pPr>
              <a:t>‹#›</a:t>
            </a:fld>
            <a:endParaRPr lang="hu-HU" dirty="0"/>
          </a:p>
        </p:txBody>
      </p:sp>
    </p:spTree>
    <p:extLst>
      <p:ext uri="{BB962C8B-B14F-4D97-AF65-F5344CB8AC3E}">
        <p14:creationId xmlns:p14="http://schemas.microsoft.com/office/powerpoint/2010/main" val="35861604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42991B48-1414-4C27-8187-91FB538FB5E2}" type="slidenum">
              <a:rPr lang="hu-HU" smtClean="0"/>
              <a:pPr>
                <a:defRPr/>
              </a:pPr>
              <a:t>‹#›</a:t>
            </a:fld>
            <a:endParaRPr lang="hu-HU" dirty="0"/>
          </a:p>
        </p:txBody>
      </p:sp>
    </p:spTree>
    <p:extLst>
      <p:ext uri="{BB962C8B-B14F-4D97-AF65-F5344CB8AC3E}">
        <p14:creationId xmlns:p14="http://schemas.microsoft.com/office/powerpoint/2010/main" val="15198304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192A0C5C-9073-4B4C-92D1-94CE1337AF67}" type="slidenum">
              <a:rPr lang="hu-HU" smtClean="0"/>
              <a:pPr>
                <a:defRPr/>
              </a:pPr>
              <a:t>‹#›</a:t>
            </a:fld>
            <a:endParaRPr lang="hu-HU" dirty="0"/>
          </a:p>
        </p:txBody>
      </p:sp>
    </p:spTree>
    <p:extLst>
      <p:ext uri="{BB962C8B-B14F-4D97-AF65-F5344CB8AC3E}">
        <p14:creationId xmlns:p14="http://schemas.microsoft.com/office/powerpoint/2010/main" val="12487385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2300" y="115888"/>
            <a:ext cx="2171700" cy="60102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5888"/>
            <a:ext cx="6362700" cy="60102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2B4E4D6B-2B41-41CA-9AE6-0AB755CED5B2}" type="slidenum">
              <a:rPr lang="hu-HU" smtClean="0"/>
              <a:pPr>
                <a:defRPr/>
              </a:pPr>
              <a:t>‹#›</a:t>
            </a:fld>
            <a:endParaRPr lang="hu-HU" dirty="0"/>
          </a:p>
        </p:txBody>
      </p:sp>
    </p:spTree>
    <p:extLst>
      <p:ext uri="{BB962C8B-B14F-4D97-AF65-F5344CB8AC3E}">
        <p14:creationId xmlns:p14="http://schemas.microsoft.com/office/powerpoint/2010/main" val="5835292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8C4E7913-BF35-4B37-A6F1-4D3FD3915281}" type="slidenum">
              <a:rPr lang="hu-HU" smtClean="0"/>
              <a:pPr>
                <a:defRPr/>
              </a:pPr>
              <a:t>‹#›</a:t>
            </a:fld>
            <a:endParaRPr lang="hu-HU" dirty="0"/>
          </a:p>
        </p:txBody>
      </p:sp>
    </p:spTree>
    <p:extLst>
      <p:ext uri="{BB962C8B-B14F-4D97-AF65-F5344CB8AC3E}">
        <p14:creationId xmlns:p14="http://schemas.microsoft.com/office/powerpoint/2010/main" val="41744159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F559EFAA-7097-4353-AD2F-31ACC391B55A}" type="slidenum">
              <a:rPr lang="hu-HU" smtClean="0"/>
              <a:pPr>
                <a:defRPr/>
              </a:pPr>
              <a:t>‹#›</a:t>
            </a:fld>
            <a:endParaRPr lang="hu-HU" dirty="0"/>
          </a:p>
        </p:txBody>
      </p:sp>
    </p:spTree>
    <p:extLst>
      <p:ext uri="{BB962C8B-B14F-4D97-AF65-F5344CB8AC3E}">
        <p14:creationId xmlns:p14="http://schemas.microsoft.com/office/powerpoint/2010/main" val="22690466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03CBDBD7-9AD8-41AD-804D-63ED26943601}" type="slidenum">
              <a:rPr lang="hu-HU" smtClean="0"/>
              <a:pPr>
                <a:defRPr/>
              </a:pPr>
              <a:t>‹#›</a:t>
            </a:fld>
            <a:endParaRPr lang="hu-HU" dirty="0"/>
          </a:p>
        </p:txBody>
      </p:sp>
    </p:spTree>
    <p:extLst>
      <p:ext uri="{BB962C8B-B14F-4D97-AF65-F5344CB8AC3E}">
        <p14:creationId xmlns:p14="http://schemas.microsoft.com/office/powerpoint/2010/main" val="134593118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018878EE-329C-471F-BB90-009813A1590C}" type="slidenum">
              <a:rPr lang="hu-HU" smtClean="0"/>
              <a:pPr>
                <a:defRPr/>
              </a:pPr>
              <a:t>‹#›</a:t>
            </a:fld>
            <a:endParaRPr lang="hu-HU" dirty="0"/>
          </a:p>
        </p:txBody>
      </p:sp>
    </p:spTree>
    <p:extLst>
      <p:ext uri="{BB962C8B-B14F-4D97-AF65-F5344CB8AC3E}">
        <p14:creationId xmlns:p14="http://schemas.microsoft.com/office/powerpoint/2010/main" val="21918809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p:cNvSpPr>
            <a:spLocks noGrp="1" noChangeArrowheads="1"/>
          </p:cNvSpPr>
          <p:nvPr>
            <p:ph type="sldNum" sz="quarter" idx="10"/>
          </p:nvPr>
        </p:nvSpPr>
        <p:spPr>
          <a:ln/>
        </p:spPr>
        <p:txBody>
          <a:bodyPr/>
          <a:lstStyle>
            <a:lvl1pPr>
              <a:defRPr>
                <a:latin typeface="+mj-lt"/>
              </a:defRPr>
            </a:lvl1pPr>
          </a:lstStyle>
          <a:p>
            <a:pPr>
              <a:defRPr/>
            </a:pPr>
            <a:fld id="{65BD9F78-4AE6-43B8-A824-747B51894437}" type="slidenum">
              <a:rPr lang="hu-HU" smtClean="0"/>
              <a:pPr>
                <a:defRPr/>
              </a:pPr>
              <a:t>‹#›</a:t>
            </a:fld>
            <a:endParaRPr lang="hu-HU" dirty="0"/>
          </a:p>
        </p:txBody>
      </p:sp>
    </p:spTree>
    <p:extLst>
      <p:ext uri="{BB962C8B-B14F-4D97-AF65-F5344CB8AC3E}">
        <p14:creationId xmlns:p14="http://schemas.microsoft.com/office/powerpoint/2010/main" val="4481179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Rectangle 20"/>
          <p:cNvSpPr>
            <a:spLocks noGrp="1" noChangeArrowheads="1"/>
          </p:cNvSpPr>
          <p:nvPr>
            <p:ph type="sldNum" sz="quarter" idx="10"/>
          </p:nvPr>
        </p:nvSpPr>
        <p:spPr>
          <a:ln/>
        </p:spPr>
        <p:txBody>
          <a:bodyPr/>
          <a:lstStyle>
            <a:lvl1pPr>
              <a:defRPr>
                <a:latin typeface="+mj-lt"/>
              </a:defRPr>
            </a:lvl1pPr>
          </a:lstStyle>
          <a:p>
            <a:pPr>
              <a:defRPr/>
            </a:pPr>
            <a:fld id="{D0688BE9-4099-4813-BAE0-14573BA22C01}" type="slidenum">
              <a:rPr lang="hu-HU" smtClean="0"/>
              <a:pPr>
                <a:defRPr/>
              </a:pPr>
              <a:t>‹#›</a:t>
            </a:fld>
            <a:endParaRPr lang="hu-HU" dirty="0"/>
          </a:p>
        </p:txBody>
      </p:sp>
    </p:spTree>
    <p:extLst>
      <p:ext uri="{BB962C8B-B14F-4D97-AF65-F5344CB8AC3E}">
        <p14:creationId xmlns:p14="http://schemas.microsoft.com/office/powerpoint/2010/main" val="295039977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p:cNvSpPr>
            <a:spLocks noGrp="1" noChangeArrowheads="1"/>
          </p:cNvSpPr>
          <p:nvPr>
            <p:ph type="sldNum" sz="quarter" idx="10"/>
          </p:nvPr>
        </p:nvSpPr>
        <p:spPr>
          <a:ln/>
        </p:spPr>
        <p:txBody>
          <a:bodyPr/>
          <a:lstStyle>
            <a:lvl1pPr>
              <a:defRPr>
                <a:latin typeface="+mj-lt"/>
              </a:defRPr>
            </a:lvl1pPr>
          </a:lstStyle>
          <a:p>
            <a:pPr>
              <a:defRPr/>
            </a:pPr>
            <a:fld id="{C44EF34D-66B8-420C-9B97-E3340AB4CD45}" type="slidenum">
              <a:rPr lang="hu-HU" smtClean="0"/>
              <a:pPr>
                <a:defRPr/>
              </a:pPr>
              <a:t>‹#›</a:t>
            </a:fld>
            <a:endParaRPr lang="hu-HU" dirty="0"/>
          </a:p>
        </p:txBody>
      </p:sp>
    </p:spTree>
    <p:extLst>
      <p:ext uri="{BB962C8B-B14F-4D97-AF65-F5344CB8AC3E}">
        <p14:creationId xmlns:p14="http://schemas.microsoft.com/office/powerpoint/2010/main" val="5155900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BA23E43B-19F8-47A3-977C-457A60534224}" type="slidenum">
              <a:rPr lang="hu-HU" smtClean="0"/>
              <a:pPr>
                <a:defRPr/>
              </a:pPr>
              <a:t>‹#›</a:t>
            </a:fld>
            <a:endParaRPr lang="hu-HU" dirty="0"/>
          </a:p>
        </p:txBody>
      </p:sp>
    </p:spTree>
    <p:extLst>
      <p:ext uri="{BB962C8B-B14F-4D97-AF65-F5344CB8AC3E}">
        <p14:creationId xmlns:p14="http://schemas.microsoft.com/office/powerpoint/2010/main" val="34994734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42991B48-1414-4C27-8187-91FB538FB5E2}" type="slidenum">
              <a:rPr lang="hu-HU" smtClean="0"/>
              <a:pPr>
                <a:defRPr/>
              </a:pPr>
              <a:t>‹#›</a:t>
            </a:fld>
            <a:endParaRPr lang="hu-HU" dirty="0"/>
          </a:p>
        </p:txBody>
      </p:sp>
    </p:spTree>
    <p:extLst>
      <p:ext uri="{BB962C8B-B14F-4D97-AF65-F5344CB8AC3E}">
        <p14:creationId xmlns:p14="http://schemas.microsoft.com/office/powerpoint/2010/main" val="23286805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192A0C5C-9073-4B4C-92D1-94CE1337AF67}" type="slidenum">
              <a:rPr lang="hu-HU" smtClean="0"/>
              <a:pPr>
                <a:defRPr/>
              </a:pPr>
              <a:t>‹#›</a:t>
            </a:fld>
            <a:endParaRPr lang="hu-HU" dirty="0"/>
          </a:p>
        </p:txBody>
      </p:sp>
    </p:spTree>
    <p:extLst>
      <p:ext uri="{BB962C8B-B14F-4D97-AF65-F5344CB8AC3E}">
        <p14:creationId xmlns:p14="http://schemas.microsoft.com/office/powerpoint/2010/main" val="664454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2300" y="115888"/>
            <a:ext cx="2171700" cy="60102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5888"/>
            <a:ext cx="6362700" cy="60102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2B4E4D6B-2B41-41CA-9AE6-0AB755CED5B2}" type="slidenum">
              <a:rPr lang="hu-HU" smtClean="0"/>
              <a:pPr>
                <a:defRPr/>
              </a:pPr>
              <a:t>‹#›</a:t>
            </a:fld>
            <a:endParaRPr lang="hu-HU" dirty="0"/>
          </a:p>
        </p:txBody>
      </p:sp>
    </p:spTree>
    <p:extLst>
      <p:ext uri="{BB962C8B-B14F-4D97-AF65-F5344CB8AC3E}">
        <p14:creationId xmlns:p14="http://schemas.microsoft.com/office/powerpoint/2010/main" val="10810708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8C4E7913-BF35-4B37-A6F1-4D3FD3915281}" type="slidenum">
              <a:rPr lang="hu-HU" smtClean="0"/>
              <a:pPr>
                <a:defRPr/>
              </a:pPr>
              <a:t>‹#›</a:t>
            </a:fld>
            <a:endParaRPr lang="hu-HU" dirty="0"/>
          </a:p>
        </p:txBody>
      </p:sp>
    </p:spTree>
    <p:extLst>
      <p:ext uri="{BB962C8B-B14F-4D97-AF65-F5344CB8AC3E}">
        <p14:creationId xmlns:p14="http://schemas.microsoft.com/office/powerpoint/2010/main" val="140619859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F559EFAA-7097-4353-AD2F-31ACC391B55A}" type="slidenum">
              <a:rPr lang="hu-HU" smtClean="0"/>
              <a:pPr>
                <a:defRPr/>
              </a:pPr>
              <a:t>‹#›</a:t>
            </a:fld>
            <a:endParaRPr lang="hu-HU" dirty="0"/>
          </a:p>
        </p:txBody>
      </p:sp>
    </p:spTree>
    <p:extLst>
      <p:ext uri="{BB962C8B-B14F-4D97-AF65-F5344CB8AC3E}">
        <p14:creationId xmlns:p14="http://schemas.microsoft.com/office/powerpoint/2010/main" val="24191308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03CBDBD7-9AD8-41AD-804D-63ED26943601}" type="slidenum">
              <a:rPr lang="hu-HU" smtClean="0"/>
              <a:pPr>
                <a:defRPr/>
              </a:pPr>
              <a:t>‹#›</a:t>
            </a:fld>
            <a:endParaRPr lang="hu-HU" dirty="0"/>
          </a:p>
        </p:txBody>
      </p:sp>
    </p:spTree>
    <p:extLst>
      <p:ext uri="{BB962C8B-B14F-4D97-AF65-F5344CB8AC3E}">
        <p14:creationId xmlns:p14="http://schemas.microsoft.com/office/powerpoint/2010/main" val="119103870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018878EE-329C-471F-BB90-009813A1590C}" type="slidenum">
              <a:rPr lang="hu-HU" smtClean="0"/>
              <a:pPr>
                <a:defRPr/>
              </a:pPr>
              <a:t>‹#›</a:t>
            </a:fld>
            <a:endParaRPr lang="hu-HU" dirty="0"/>
          </a:p>
        </p:txBody>
      </p:sp>
    </p:spTree>
    <p:extLst>
      <p:ext uri="{BB962C8B-B14F-4D97-AF65-F5344CB8AC3E}">
        <p14:creationId xmlns:p14="http://schemas.microsoft.com/office/powerpoint/2010/main" val="36191706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p:cNvSpPr>
            <a:spLocks noGrp="1" noChangeArrowheads="1"/>
          </p:cNvSpPr>
          <p:nvPr>
            <p:ph type="sldNum" sz="quarter" idx="10"/>
          </p:nvPr>
        </p:nvSpPr>
        <p:spPr>
          <a:ln/>
        </p:spPr>
        <p:txBody>
          <a:bodyPr/>
          <a:lstStyle>
            <a:lvl1pPr>
              <a:defRPr>
                <a:latin typeface="+mj-lt"/>
              </a:defRPr>
            </a:lvl1pPr>
          </a:lstStyle>
          <a:p>
            <a:pPr>
              <a:defRPr/>
            </a:pPr>
            <a:fld id="{65BD9F78-4AE6-43B8-A824-747B51894437}" type="slidenum">
              <a:rPr lang="hu-HU" smtClean="0"/>
              <a:pPr>
                <a:defRPr/>
              </a:pPr>
              <a:t>‹#›</a:t>
            </a:fld>
            <a:endParaRPr lang="hu-HU" dirty="0"/>
          </a:p>
        </p:txBody>
      </p:sp>
    </p:spTree>
    <p:extLst>
      <p:ext uri="{BB962C8B-B14F-4D97-AF65-F5344CB8AC3E}">
        <p14:creationId xmlns:p14="http://schemas.microsoft.com/office/powerpoint/2010/main" val="57755189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Rectangle 20"/>
          <p:cNvSpPr>
            <a:spLocks noGrp="1" noChangeArrowheads="1"/>
          </p:cNvSpPr>
          <p:nvPr>
            <p:ph type="sldNum" sz="quarter" idx="10"/>
          </p:nvPr>
        </p:nvSpPr>
        <p:spPr>
          <a:ln/>
        </p:spPr>
        <p:txBody>
          <a:bodyPr/>
          <a:lstStyle>
            <a:lvl1pPr>
              <a:defRPr>
                <a:latin typeface="+mj-lt"/>
              </a:defRPr>
            </a:lvl1pPr>
          </a:lstStyle>
          <a:p>
            <a:pPr>
              <a:defRPr/>
            </a:pPr>
            <a:fld id="{D0688BE9-4099-4813-BAE0-14573BA22C01}" type="slidenum">
              <a:rPr lang="hu-HU" smtClean="0"/>
              <a:pPr>
                <a:defRPr/>
              </a:pPr>
              <a:t>‹#›</a:t>
            </a:fld>
            <a:endParaRPr lang="hu-HU" dirty="0"/>
          </a:p>
        </p:txBody>
      </p:sp>
    </p:spTree>
    <p:extLst>
      <p:ext uri="{BB962C8B-B14F-4D97-AF65-F5344CB8AC3E}">
        <p14:creationId xmlns:p14="http://schemas.microsoft.com/office/powerpoint/2010/main" val="108736372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p:cNvSpPr>
            <a:spLocks noGrp="1" noChangeArrowheads="1"/>
          </p:cNvSpPr>
          <p:nvPr>
            <p:ph type="sldNum" sz="quarter" idx="10"/>
          </p:nvPr>
        </p:nvSpPr>
        <p:spPr>
          <a:ln/>
        </p:spPr>
        <p:txBody>
          <a:bodyPr/>
          <a:lstStyle>
            <a:lvl1pPr>
              <a:defRPr>
                <a:latin typeface="+mj-lt"/>
              </a:defRPr>
            </a:lvl1pPr>
          </a:lstStyle>
          <a:p>
            <a:pPr>
              <a:defRPr/>
            </a:pPr>
            <a:fld id="{C44EF34D-66B8-420C-9B97-E3340AB4CD45}" type="slidenum">
              <a:rPr lang="hu-HU" smtClean="0"/>
              <a:pPr>
                <a:defRPr/>
              </a:pPr>
              <a:t>‹#›</a:t>
            </a:fld>
            <a:endParaRPr lang="hu-HU" dirty="0"/>
          </a:p>
        </p:txBody>
      </p:sp>
    </p:spTree>
    <p:extLst>
      <p:ext uri="{BB962C8B-B14F-4D97-AF65-F5344CB8AC3E}">
        <p14:creationId xmlns:p14="http://schemas.microsoft.com/office/powerpoint/2010/main" val="397138041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BA23E43B-19F8-47A3-977C-457A60534224}" type="slidenum">
              <a:rPr lang="hu-HU" smtClean="0"/>
              <a:pPr>
                <a:defRPr/>
              </a:pPr>
              <a:t>‹#›</a:t>
            </a:fld>
            <a:endParaRPr lang="hu-HU" dirty="0"/>
          </a:p>
        </p:txBody>
      </p:sp>
    </p:spTree>
    <p:extLst>
      <p:ext uri="{BB962C8B-B14F-4D97-AF65-F5344CB8AC3E}">
        <p14:creationId xmlns:p14="http://schemas.microsoft.com/office/powerpoint/2010/main" val="384904336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42991B48-1414-4C27-8187-91FB538FB5E2}" type="slidenum">
              <a:rPr lang="hu-HU" smtClean="0"/>
              <a:pPr>
                <a:defRPr/>
              </a:pPr>
              <a:t>‹#›</a:t>
            </a:fld>
            <a:endParaRPr lang="hu-HU" dirty="0"/>
          </a:p>
        </p:txBody>
      </p:sp>
    </p:spTree>
    <p:extLst>
      <p:ext uri="{BB962C8B-B14F-4D97-AF65-F5344CB8AC3E}">
        <p14:creationId xmlns:p14="http://schemas.microsoft.com/office/powerpoint/2010/main" val="353224519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192A0C5C-9073-4B4C-92D1-94CE1337AF67}" type="slidenum">
              <a:rPr lang="hu-HU" smtClean="0"/>
              <a:pPr>
                <a:defRPr/>
              </a:pPr>
              <a:t>‹#›</a:t>
            </a:fld>
            <a:endParaRPr lang="hu-HU" dirty="0"/>
          </a:p>
        </p:txBody>
      </p:sp>
    </p:spTree>
    <p:extLst>
      <p:ext uri="{BB962C8B-B14F-4D97-AF65-F5344CB8AC3E}">
        <p14:creationId xmlns:p14="http://schemas.microsoft.com/office/powerpoint/2010/main" val="4398032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2300" y="115888"/>
            <a:ext cx="2171700" cy="60102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5888"/>
            <a:ext cx="6362700" cy="60102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2B4E4D6B-2B41-41CA-9AE6-0AB755CED5B2}" type="slidenum">
              <a:rPr lang="hu-HU" smtClean="0"/>
              <a:pPr>
                <a:defRPr/>
              </a:pPr>
              <a:t>‹#›</a:t>
            </a:fld>
            <a:endParaRPr lang="hu-HU" dirty="0"/>
          </a:p>
        </p:txBody>
      </p:sp>
    </p:spTree>
    <p:extLst>
      <p:ext uri="{BB962C8B-B14F-4D97-AF65-F5344CB8AC3E}">
        <p14:creationId xmlns:p14="http://schemas.microsoft.com/office/powerpoint/2010/main" val="172475093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8C4E7913-BF35-4B37-A6F1-4D3FD3915281}" type="slidenum">
              <a:rPr lang="hu-HU" smtClean="0"/>
              <a:pPr>
                <a:defRPr/>
              </a:pPr>
              <a:t>‹#›</a:t>
            </a:fld>
            <a:endParaRPr lang="hu-HU" dirty="0"/>
          </a:p>
        </p:txBody>
      </p:sp>
    </p:spTree>
    <p:extLst>
      <p:ext uri="{BB962C8B-B14F-4D97-AF65-F5344CB8AC3E}">
        <p14:creationId xmlns:p14="http://schemas.microsoft.com/office/powerpoint/2010/main" val="182048045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F559EFAA-7097-4353-AD2F-31ACC391B55A}" type="slidenum">
              <a:rPr lang="hu-HU" smtClean="0"/>
              <a:pPr>
                <a:defRPr/>
              </a:pPr>
              <a:t>‹#›</a:t>
            </a:fld>
            <a:endParaRPr lang="hu-HU" dirty="0"/>
          </a:p>
        </p:txBody>
      </p:sp>
    </p:spTree>
    <p:extLst>
      <p:ext uri="{BB962C8B-B14F-4D97-AF65-F5344CB8AC3E}">
        <p14:creationId xmlns:p14="http://schemas.microsoft.com/office/powerpoint/2010/main" val="71275092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03CBDBD7-9AD8-41AD-804D-63ED26943601}" type="slidenum">
              <a:rPr lang="hu-HU" smtClean="0"/>
              <a:pPr>
                <a:defRPr/>
              </a:pPr>
              <a:t>‹#›</a:t>
            </a:fld>
            <a:endParaRPr lang="hu-HU" dirty="0"/>
          </a:p>
        </p:txBody>
      </p:sp>
    </p:spTree>
    <p:extLst>
      <p:ext uri="{BB962C8B-B14F-4D97-AF65-F5344CB8AC3E}">
        <p14:creationId xmlns:p14="http://schemas.microsoft.com/office/powerpoint/2010/main" val="41288518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018878EE-329C-471F-BB90-009813A1590C}" type="slidenum">
              <a:rPr lang="hu-HU" smtClean="0"/>
              <a:pPr>
                <a:defRPr/>
              </a:pPr>
              <a:t>‹#›</a:t>
            </a:fld>
            <a:endParaRPr lang="hu-HU" dirty="0"/>
          </a:p>
        </p:txBody>
      </p:sp>
    </p:spTree>
    <p:extLst>
      <p:ext uri="{BB962C8B-B14F-4D97-AF65-F5344CB8AC3E}">
        <p14:creationId xmlns:p14="http://schemas.microsoft.com/office/powerpoint/2010/main" val="23898372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p:cNvSpPr>
            <a:spLocks noGrp="1" noChangeArrowheads="1"/>
          </p:cNvSpPr>
          <p:nvPr>
            <p:ph type="sldNum" sz="quarter" idx="10"/>
          </p:nvPr>
        </p:nvSpPr>
        <p:spPr>
          <a:ln/>
        </p:spPr>
        <p:txBody>
          <a:bodyPr/>
          <a:lstStyle>
            <a:lvl1pPr>
              <a:defRPr>
                <a:latin typeface="+mj-lt"/>
              </a:defRPr>
            </a:lvl1pPr>
          </a:lstStyle>
          <a:p>
            <a:pPr>
              <a:defRPr/>
            </a:pPr>
            <a:fld id="{65BD9F78-4AE6-43B8-A824-747B51894437}" type="slidenum">
              <a:rPr lang="hu-HU" smtClean="0"/>
              <a:pPr>
                <a:defRPr/>
              </a:pPr>
              <a:t>‹#›</a:t>
            </a:fld>
            <a:endParaRPr lang="hu-HU" dirty="0"/>
          </a:p>
        </p:txBody>
      </p:sp>
    </p:spTree>
    <p:extLst>
      <p:ext uri="{BB962C8B-B14F-4D97-AF65-F5344CB8AC3E}">
        <p14:creationId xmlns:p14="http://schemas.microsoft.com/office/powerpoint/2010/main" val="236919254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Rectangle 20"/>
          <p:cNvSpPr>
            <a:spLocks noGrp="1" noChangeArrowheads="1"/>
          </p:cNvSpPr>
          <p:nvPr>
            <p:ph type="sldNum" sz="quarter" idx="10"/>
          </p:nvPr>
        </p:nvSpPr>
        <p:spPr>
          <a:ln/>
        </p:spPr>
        <p:txBody>
          <a:bodyPr/>
          <a:lstStyle>
            <a:lvl1pPr>
              <a:defRPr>
                <a:latin typeface="+mj-lt"/>
              </a:defRPr>
            </a:lvl1pPr>
          </a:lstStyle>
          <a:p>
            <a:pPr>
              <a:defRPr/>
            </a:pPr>
            <a:fld id="{D0688BE9-4099-4813-BAE0-14573BA22C01}" type="slidenum">
              <a:rPr lang="hu-HU" smtClean="0"/>
              <a:pPr>
                <a:defRPr/>
              </a:pPr>
              <a:t>‹#›</a:t>
            </a:fld>
            <a:endParaRPr lang="hu-HU" dirty="0"/>
          </a:p>
        </p:txBody>
      </p:sp>
    </p:spTree>
    <p:extLst>
      <p:ext uri="{BB962C8B-B14F-4D97-AF65-F5344CB8AC3E}">
        <p14:creationId xmlns:p14="http://schemas.microsoft.com/office/powerpoint/2010/main" val="75536727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p:cNvSpPr>
            <a:spLocks noGrp="1" noChangeArrowheads="1"/>
          </p:cNvSpPr>
          <p:nvPr>
            <p:ph type="sldNum" sz="quarter" idx="10"/>
          </p:nvPr>
        </p:nvSpPr>
        <p:spPr>
          <a:ln/>
        </p:spPr>
        <p:txBody>
          <a:bodyPr/>
          <a:lstStyle>
            <a:lvl1pPr>
              <a:defRPr>
                <a:latin typeface="+mj-lt"/>
              </a:defRPr>
            </a:lvl1pPr>
          </a:lstStyle>
          <a:p>
            <a:pPr>
              <a:defRPr/>
            </a:pPr>
            <a:fld id="{C44EF34D-66B8-420C-9B97-E3340AB4CD45}" type="slidenum">
              <a:rPr lang="hu-HU" smtClean="0"/>
              <a:pPr>
                <a:defRPr/>
              </a:pPr>
              <a:t>‹#›</a:t>
            </a:fld>
            <a:endParaRPr lang="hu-HU" dirty="0"/>
          </a:p>
        </p:txBody>
      </p:sp>
    </p:spTree>
    <p:extLst>
      <p:ext uri="{BB962C8B-B14F-4D97-AF65-F5344CB8AC3E}">
        <p14:creationId xmlns:p14="http://schemas.microsoft.com/office/powerpoint/2010/main" val="367997671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BA23E43B-19F8-47A3-977C-457A60534224}" type="slidenum">
              <a:rPr lang="hu-HU" smtClean="0"/>
              <a:pPr>
                <a:defRPr/>
              </a:pPr>
              <a:t>‹#›</a:t>
            </a:fld>
            <a:endParaRPr lang="hu-HU" dirty="0"/>
          </a:p>
        </p:txBody>
      </p:sp>
    </p:spTree>
    <p:extLst>
      <p:ext uri="{BB962C8B-B14F-4D97-AF65-F5344CB8AC3E}">
        <p14:creationId xmlns:p14="http://schemas.microsoft.com/office/powerpoint/2010/main" val="37985941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42991B48-1414-4C27-8187-91FB538FB5E2}" type="slidenum">
              <a:rPr lang="hu-HU" smtClean="0"/>
              <a:pPr>
                <a:defRPr/>
              </a:pPr>
              <a:t>‹#›</a:t>
            </a:fld>
            <a:endParaRPr lang="hu-HU" dirty="0"/>
          </a:p>
        </p:txBody>
      </p:sp>
    </p:spTree>
    <p:extLst>
      <p:ext uri="{BB962C8B-B14F-4D97-AF65-F5344CB8AC3E}">
        <p14:creationId xmlns:p14="http://schemas.microsoft.com/office/powerpoint/2010/main" val="183106808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192A0C5C-9073-4B4C-92D1-94CE1337AF67}" type="slidenum">
              <a:rPr lang="hu-HU" smtClean="0"/>
              <a:pPr>
                <a:defRPr/>
              </a:pPr>
              <a:t>‹#›</a:t>
            </a:fld>
            <a:endParaRPr lang="hu-HU" dirty="0"/>
          </a:p>
        </p:txBody>
      </p:sp>
    </p:spTree>
    <p:extLst>
      <p:ext uri="{BB962C8B-B14F-4D97-AF65-F5344CB8AC3E}">
        <p14:creationId xmlns:p14="http://schemas.microsoft.com/office/powerpoint/2010/main" val="341121470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2300" y="115888"/>
            <a:ext cx="2171700" cy="60102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5888"/>
            <a:ext cx="6362700" cy="60102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2B4E4D6B-2B41-41CA-9AE6-0AB755CED5B2}" type="slidenum">
              <a:rPr lang="hu-HU" smtClean="0"/>
              <a:pPr>
                <a:defRPr/>
              </a:pPr>
              <a:t>‹#›</a:t>
            </a:fld>
            <a:endParaRPr lang="hu-HU" dirty="0"/>
          </a:p>
        </p:txBody>
      </p:sp>
    </p:spTree>
    <p:extLst>
      <p:ext uri="{BB962C8B-B14F-4D97-AF65-F5344CB8AC3E}">
        <p14:creationId xmlns:p14="http://schemas.microsoft.com/office/powerpoint/2010/main" val="359651462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8C4E7913-BF35-4B37-A6F1-4D3FD3915281}" type="slidenum">
              <a:rPr lang="hu-HU" smtClean="0"/>
              <a:pPr>
                <a:defRPr/>
              </a:pPr>
              <a:t>‹#›</a:t>
            </a:fld>
            <a:endParaRPr lang="hu-HU" dirty="0"/>
          </a:p>
        </p:txBody>
      </p:sp>
    </p:spTree>
    <p:extLst>
      <p:ext uri="{BB962C8B-B14F-4D97-AF65-F5344CB8AC3E}">
        <p14:creationId xmlns:p14="http://schemas.microsoft.com/office/powerpoint/2010/main" val="321712653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F559EFAA-7097-4353-AD2F-31ACC391B55A}" type="slidenum">
              <a:rPr lang="hu-HU" smtClean="0"/>
              <a:pPr>
                <a:defRPr/>
              </a:pPr>
              <a:t>‹#›</a:t>
            </a:fld>
            <a:endParaRPr lang="hu-HU" dirty="0"/>
          </a:p>
        </p:txBody>
      </p:sp>
    </p:spTree>
    <p:extLst>
      <p:ext uri="{BB962C8B-B14F-4D97-AF65-F5344CB8AC3E}">
        <p14:creationId xmlns:p14="http://schemas.microsoft.com/office/powerpoint/2010/main" val="141026809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03CBDBD7-9AD8-41AD-804D-63ED26943601}" type="slidenum">
              <a:rPr lang="hu-HU" smtClean="0"/>
              <a:pPr>
                <a:defRPr/>
              </a:pPr>
              <a:t>‹#›</a:t>
            </a:fld>
            <a:endParaRPr lang="hu-HU" dirty="0"/>
          </a:p>
        </p:txBody>
      </p:sp>
    </p:spTree>
    <p:extLst>
      <p:ext uri="{BB962C8B-B14F-4D97-AF65-F5344CB8AC3E}">
        <p14:creationId xmlns:p14="http://schemas.microsoft.com/office/powerpoint/2010/main" val="342906774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018878EE-329C-471F-BB90-009813A1590C}" type="slidenum">
              <a:rPr lang="hu-HU" smtClean="0"/>
              <a:pPr>
                <a:defRPr/>
              </a:pPr>
              <a:t>‹#›</a:t>
            </a:fld>
            <a:endParaRPr lang="hu-HU" dirty="0"/>
          </a:p>
        </p:txBody>
      </p:sp>
    </p:spTree>
    <p:extLst>
      <p:ext uri="{BB962C8B-B14F-4D97-AF65-F5344CB8AC3E}">
        <p14:creationId xmlns:p14="http://schemas.microsoft.com/office/powerpoint/2010/main" val="7749979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p:cNvSpPr>
            <a:spLocks noGrp="1" noChangeArrowheads="1"/>
          </p:cNvSpPr>
          <p:nvPr>
            <p:ph type="sldNum" sz="quarter" idx="10"/>
          </p:nvPr>
        </p:nvSpPr>
        <p:spPr>
          <a:ln/>
        </p:spPr>
        <p:txBody>
          <a:bodyPr/>
          <a:lstStyle>
            <a:lvl1pPr>
              <a:defRPr>
                <a:latin typeface="+mj-lt"/>
              </a:defRPr>
            </a:lvl1pPr>
          </a:lstStyle>
          <a:p>
            <a:pPr>
              <a:defRPr/>
            </a:pPr>
            <a:fld id="{65BD9F78-4AE6-43B8-A824-747B51894437}" type="slidenum">
              <a:rPr lang="hu-HU" smtClean="0"/>
              <a:pPr>
                <a:defRPr/>
              </a:pPr>
              <a:t>‹#›</a:t>
            </a:fld>
            <a:endParaRPr lang="hu-HU" dirty="0"/>
          </a:p>
        </p:txBody>
      </p:sp>
    </p:spTree>
    <p:extLst>
      <p:ext uri="{BB962C8B-B14F-4D97-AF65-F5344CB8AC3E}">
        <p14:creationId xmlns:p14="http://schemas.microsoft.com/office/powerpoint/2010/main" val="214740669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Rectangle 20"/>
          <p:cNvSpPr>
            <a:spLocks noGrp="1" noChangeArrowheads="1"/>
          </p:cNvSpPr>
          <p:nvPr>
            <p:ph type="sldNum" sz="quarter" idx="10"/>
          </p:nvPr>
        </p:nvSpPr>
        <p:spPr>
          <a:ln/>
        </p:spPr>
        <p:txBody>
          <a:bodyPr/>
          <a:lstStyle>
            <a:lvl1pPr>
              <a:defRPr>
                <a:latin typeface="+mj-lt"/>
              </a:defRPr>
            </a:lvl1pPr>
          </a:lstStyle>
          <a:p>
            <a:pPr>
              <a:defRPr/>
            </a:pPr>
            <a:fld id="{D0688BE9-4099-4813-BAE0-14573BA22C01}" type="slidenum">
              <a:rPr lang="hu-HU" smtClean="0"/>
              <a:pPr>
                <a:defRPr/>
              </a:pPr>
              <a:t>‹#›</a:t>
            </a:fld>
            <a:endParaRPr lang="hu-HU" dirty="0"/>
          </a:p>
        </p:txBody>
      </p:sp>
    </p:spTree>
    <p:extLst>
      <p:ext uri="{BB962C8B-B14F-4D97-AF65-F5344CB8AC3E}">
        <p14:creationId xmlns:p14="http://schemas.microsoft.com/office/powerpoint/2010/main" val="217761330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p:cNvSpPr>
            <a:spLocks noGrp="1" noChangeArrowheads="1"/>
          </p:cNvSpPr>
          <p:nvPr>
            <p:ph type="sldNum" sz="quarter" idx="10"/>
          </p:nvPr>
        </p:nvSpPr>
        <p:spPr>
          <a:ln/>
        </p:spPr>
        <p:txBody>
          <a:bodyPr/>
          <a:lstStyle>
            <a:lvl1pPr>
              <a:defRPr>
                <a:latin typeface="+mj-lt"/>
              </a:defRPr>
            </a:lvl1pPr>
          </a:lstStyle>
          <a:p>
            <a:pPr>
              <a:defRPr/>
            </a:pPr>
            <a:fld id="{C44EF34D-66B8-420C-9B97-E3340AB4CD45}" type="slidenum">
              <a:rPr lang="hu-HU" smtClean="0"/>
              <a:pPr>
                <a:defRPr/>
              </a:pPr>
              <a:t>‹#›</a:t>
            </a:fld>
            <a:endParaRPr lang="hu-HU" dirty="0"/>
          </a:p>
        </p:txBody>
      </p:sp>
    </p:spTree>
    <p:extLst>
      <p:ext uri="{BB962C8B-B14F-4D97-AF65-F5344CB8AC3E}">
        <p14:creationId xmlns:p14="http://schemas.microsoft.com/office/powerpoint/2010/main" val="151819489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BA23E43B-19F8-47A3-977C-457A60534224}" type="slidenum">
              <a:rPr lang="hu-HU" smtClean="0"/>
              <a:pPr>
                <a:defRPr/>
              </a:pPr>
              <a:t>‹#›</a:t>
            </a:fld>
            <a:endParaRPr lang="hu-HU" dirty="0"/>
          </a:p>
        </p:txBody>
      </p:sp>
    </p:spTree>
    <p:extLst>
      <p:ext uri="{BB962C8B-B14F-4D97-AF65-F5344CB8AC3E}">
        <p14:creationId xmlns:p14="http://schemas.microsoft.com/office/powerpoint/2010/main" val="126522232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sldNum" sz="quarter" idx="10"/>
          </p:nvPr>
        </p:nvSpPr>
        <p:spPr>
          <a:ln/>
        </p:spPr>
        <p:txBody>
          <a:bodyPr/>
          <a:lstStyle>
            <a:lvl1pPr>
              <a:defRPr>
                <a:latin typeface="+mj-lt"/>
              </a:defRPr>
            </a:lvl1pPr>
          </a:lstStyle>
          <a:p>
            <a:pPr>
              <a:defRPr/>
            </a:pPr>
            <a:fld id="{42991B48-1414-4C27-8187-91FB538FB5E2}" type="slidenum">
              <a:rPr lang="hu-HU" smtClean="0"/>
              <a:pPr>
                <a:defRPr/>
              </a:pPr>
              <a:t>‹#›</a:t>
            </a:fld>
            <a:endParaRPr lang="hu-HU" dirty="0"/>
          </a:p>
        </p:txBody>
      </p:sp>
    </p:spTree>
    <p:extLst>
      <p:ext uri="{BB962C8B-B14F-4D97-AF65-F5344CB8AC3E}">
        <p14:creationId xmlns:p14="http://schemas.microsoft.com/office/powerpoint/2010/main" val="371031817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99592" y="259879"/>
            <a:ext cx="8244408" cy="504825"/>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192A0C5C-9073-4B4C-92D1-94CE1337AF67}" type="slidenum">
              <a:rPr lang="hu-HU" smtClean="0"/>
              <a:pPr>
                <a:defRPr/>
              </a:pPr>
              <a:t>‹#›</a:t>
            </a:fld>
            <a:endParaRPr lang="hu-HU" dirty="0"/>
          </a:p>
        </p:txBody>
      </p:sp>
    </p:spTree>
    <p:extLst>
      <p:ext uri="{BB962C8B-B14F-4D97-AF65-F5344CB8AC3E}">
        <p14:creationId xmlns:p14="http://schemas.microsoft.com/office/powerpoint/2010/main" val="71826463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2300" y="115888"/>
            <a:ext cx="2171700" cy="60102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5888"/>
            <a:ext cx="6362700" cy="60102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sldNum" sz="quarter" idx="10"/>
          </p:nvPr>
        </p:nvSpPr>
        <p:spPr>
          <a:ln/>
        </p:spPr>
        <p:txBody>
          <a:bodyPr/>
          <a:lstStyle>
            <a:lvl1pPr>
              <a:defRPr>
                <a:latin typeface="+mj-lt"/>
              </a:defRPr>
            </a:lvl1pPr>
          </a:lstStyle>
          <a:p>
            <a:pPr>
              <a:defRPr/>
            </a:pPr>
            <a:fld id="{2B4E4D6B-2B41-41CA-9AE6-0AB755CED5B2}" type="slidenum">
              <a:rPr lang="hu-HU" smtClean="0"/>
              <a:pPr>
                <a:defRPr/>
              </a:pPr>
              <a:t>‹#›</a:t>
            </a:fld>
            <a:endParaRPr lang="hu-HU" dirty="0"/>
          </a:p>
        </p:txBody>
      </p:sp>
    </p:spTree>
    <p:extLst>
      <p:ext uri="{BB962C8B-B14F-4D97-AF65-F5344CB8AC3E}">
        <p14:creationId xmlns:p14="http://schemas.microsoft.com/office/powerpoint/2010/main" val="340239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4.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4.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4.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5" name="Egyenes összekötő 4"/>
          <p:cNvCxnSpPr/>
          <p:nvPr userDrawn="1"/>
        </p:nvCxnSpPr>
        <p:spPr>
          <a:xfrm>
            <a:off x="18562" y="879047"/>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pic>
        <p:nvPicPr>
          <p:cNvPr id="6" name="Picture 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46795" y="36512"/>
            <a:ext cx="1155157" cy="763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4" descr="Displaying logo5.pn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980381" y="-563749"/>
            <a:ext cx="2655515" cy="2078229"/>
          </a:xfrm>
          <a:prstGeom prst="rect">
            <a:avLst/>
          </a:prstGeom>
          <a:noFill/>
          <a:extLst>
            <a:ext uri="{909E8E84-426E-40DD-AFC4-6F175D3DCCD1}">
              <a14:hiddenFill xmlns:a14="http://schemas.microsoft.com/office/drawing/2010/main">
                <a:solidFill>
                  <a:srgbClr val="FFFFFF"/>
                </a:solidFill>
              </a14:hiddenFill>
            </a:ext>
          </a:extLst>
        </p:spPr>
      </p:pic>
      <p:sp>
        <p:nvSpPr>
          <p:cNvPr id="8" name="Téglalap 7"/>
          <p:cNvSpPr/>
          <p:nvPr userDrawn="1"/>
        </p:nvSpPr>
        <p:spPr>
          <a:xfrm>
            <a:off x="0" y="1005961"/>
            <a:ext cx="9144000" cy="418356"/>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600" dirty="0">
                <a:latin typeface="+mj-lt"/>
              </a:rPr>
              <a:t>Szenvedélyünk a piackutatás</a:t>
            </a:r>
          </a:p>
        </p:txBody>
      </p:sp>
      <p:pic>
        <p:nvPicPr>
          <p:cNvPr id="11" name="Kép 10"/>
          <p:cNvPicPr>
            <a:picLocks noChangeAspect="1"/>
          </p:cNvPicPr>
          <p:nvPr userDrawn="1"/>
        </p:nvPicPr>
        <p:blipFill>
          <a:blip r:embed="rId15">
            <a:duotone>
              <a:schemeClr val="bg2">
                <a:shade val="45000"/>
                <a:satMod val="135000"/>
              </a:schemeClr>
              <a:prstClr val="white"/>
            </a:duotone>
          </a:blip>
          <a:stretch>
            <a:fillRect/>
          </a:stretch>
        </p:blipFill>
        <p:spPr>
          <a:xfrm>
            <a:off x="0" y="3933056"/>
            <a:ext cx="9144000" cy="2924944"/>
          </a:xfrm>
          <a:prstGeom prst="rect">
            <a:avLst/>
          </a:prstGeom>
        </p:spPr>
      </p:pic>
    </p:spTree>
    <p:extLst>
      <p:ext uri="{BB962C8B-B14F-4D97-AF65-F5344CB8AC3E}">
        <p14:creationId xmlns:p14="http://schemas.microsoft.com/office/powerpoint/2010/main" val="25082252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0" fontAlgn="base" hangingPunct="0">
        <a:spcBef>
          <a:spcPct val="0"/>
        </a:spcBef>
        <a:spcAft>
          <a:spcPct val="0"/>
        </a:spcAft>
        <a:defRPr sz="2000" b="1">
          <a:solidFill>
            <a:schemeClr val="bg1"/>
          </a:solidFill>
          <a:latin typeface="+mj-lt"/>
          <a:ea typeface="+mj-ea"/>
          <a:cs typeface="+mj-cs"/>
        </a:defRPr>
      </a:lvl1pPr>
      <a:lvl2pPr algn="l" rtl="0" eaLnBrk="0" fontAlgn="base" hangingPunct="0">
        <a:spcBef>
          <a:spcPct val="0"/>
        </a:spcBef>
        <a:spcAft>
          <a:spcPct val="0"/>
        </a:spcAft>
        <a:defRPr sz="2000" b="1">
          <a:solidFill>
            <a:schemeClr val="bg1"/>
          </a:solidFill>
          <a:latin typeface="Arial" charset="0"/>
          <a:cs typeface="Arial" charset="0"/>
        </a:defRPr>
      </a:lvl2pPr>
      <a:lvl3pPr algn="l" rtl="0" eaLnBrk="0" fontAlgn="base" hangingPunct="0">
        <a:spcBef>
          <a:spcPct val="0"/>
        </a:spcBef>
        <a:spcAft>
          <a:spcPct val="0"/>
        </a:spcAft>
        <a:defRPr sz="2000" b="1">
          <a:solidFill>
            <a:schemeClr val="bg1"/>
          </a:solidFill>
          <a:latin typeface="Arial" charset="0"/>
          <a:cs typeface="Arial" charset="0"/>
        </a:defRPr>
      </a:lvl3pPr>
      <a:lvl4pPr algn="l" rtl="0" eaLnBrk="0" fontAlgn="base" hangingPunct="0">
        <a:spcBef>
          <a:spcPct val="0"/>
        </a:spcBef>
        <a:spcAft>
          <a:spcPct val="0"/>
        </a:spcAft>
        <a:defRPr sz="2000" b="1">
          <a:solidFill>
            <a:schemeClr val="bg1"/>
          </a:solidFill>
          <a:latin typeface="Arial" charset="0"/>
          <a:cs typeface="Arial" charset="0"/>
        </a:defRPr>
      </a:lvl4pPr>
      <a:lvl5pPr algn="l" rtl="0" eaLnBrk="0" fontAlgn="base" hangingPunct="0">
        <a:spcBef>
          <a:spcPct val="0"/>
        </a:spcBef>
        <a:spcAft>
          <a:spcPct val="0"/>
        </a:spcAft>
        <a:defRPr sz="2000" b="1">
          <a:solidFill>
            <a:schemeClr val="bg1"/>
          </a:solidFill>
          <a:latin typeface="Arial" charset="0"/>
          <a:cs typeface="Arial" charset="0"/>
        </a:defRPr>
      </a:lvl5pPr>
      <a:lvl6pPr marL="457200" algn="l" rtl="0" fontAlgn="base">
        <a:spcBef>
          <a:spcPct val="0"/>
        </a:spcBef>
        <a:spcAft>
          <a:spcPct val="0"/>
        </a:spcAft>
        <a:defRPr sz="2000" b="1">
          <a:solidFill>
            <a:schemeClr val="bg1"/>
          </a:solidFill>
          <a:latin typeface="Arial" charset="0"/>
          <a:cs typeface="Arial" charset="0"/>
        </a:defRPr>
      </a:lvl6pPr>
      <a:lvl7pPr marL="914400" algn="l" rtl="0" fontAlgn="base">
        <a:spcBef>
          <a:spcPct val="0"/>
        </a:spcBef>
        <a:spcAft>
          <a:spcPct val="0"/>
        </a:spcAft>
        <a:defRPr sz="2000" b="1">
          <a:solidFill>
            <a:schemeClr val="bg1"/>
          </a:solidFill>
          <a:latin typeface="Arial" charset="0"/>
          <a:cs typeface="Arial" charset="0"/>
        </a:defRPr>
      </a:lvl7pPr>
      <a:lvl8pPr marL="1371600" algn="l" rtl="0" fontAlgn="base">
        <a:spcBef>
          <a:spcPct val="0"/>
        </a:spcBef>
        <a:spcAft>
          <a:spcPct val="0"/>
        </a:spcAft>
        <a:defRPr sz="2000" b="1">
          <a:solidFill>
            <a:schemeClr val="bg1"/>
          </a:solidFill>
          <a:latin typeface="Arial" charset="0"/>
          <a:cs typeface="Arial" charset="0"/>
        </a:defRPr>
      </a:lvl8pPr>
      <a:lvl9pPr marL="1828800" algn="l" rtl="0" fontAlgn="base">
        <a:spcBef>
          <a:spcPct val="0"/>
        </a:spcBef>
        <a:spcAft>
          <a:spcPct val="0"/>
        </a:spcAft>
        <a:defRPr sz="2000" b="1">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1400">
          <a:solidFill>
            <a:srgbClr val="660033"/>
          </a:solidFill>
          <a:latin typeface="+mn-lt"/>
          <a:ea typeface="+mn-ea"/>
          <a:cs typeface="+mn-cs"/>
        </a:defRPr>
      </a:lvl1pPr>
      <a:lvl2pPr marL="742950" indent="-285750" algn="l" rtl="0" eaLnBrk="0" fontAlgn="base" hangingPunct="0">
        <a:spcBef>
          <a:spcPct val="20000"/>
        </a:spcBef>
        <a:spcAft>
          <a:spcPct val="0"/>
        </a:spcAft>
        <a:buChar char="–"/>
        <a:defRPr sz="1400">
          <a:solidFill>
            <a:srgbClr val="000000"/>
          </a:solidFill>
          <a:latin typeface="+mj-lt"/>
          <a:cs typeface="+mn-cs"/>
        </a:defRPr>
      </a:lvl2pPr>
      <a:lvl3pPr marL="1143000" indent="-228600" algn="l" rtl="0" eaLnBrk="0" fontAlgn="base" hangingPunct="0">
        <a:spcBef>
          <a:spcPct val="20000"/>
        </a:spcBef>
        <a:spcAft>
          <a:spcPct val="0"/>
        </a:spcAft>
        <a:buChar char="•"/>
        <a:defRPr sz="1200">
          <a:solidFill>
            <a:srgbClr val="660033"/>
          </a:solidFill>
          <a:latin typeface="+mn-lt"/>
          <a:cs typeface="+mn-cs"/>
        </a:defRPr>
      </a:lvl3pPr>
      <a:lvl4pPr marL="1600200" indent="-228600" algn="l" rtl="0" eaLnBrk="0" fontAlgn="base" hangingPunct="0">
        <a:spcBef>
          <a:spcPct val="20000"/>
        </a:spcBef>
        <a:spcAft>
          <a:spcPct val="0"/>
        </a:spcAft>
        <a:buChar char="–"/>
        <a:defRPr sz="1400">
          <a:solidFill>
            <a:srgbClr val="000000"/>
          </a:solidFill>
          <a:latin typeface="+mj-lt"/>
          <a:cs typeface="+mn-cs"/>
        </a:defRPr>
      </a:lvl4pPr>
      <a:lvl5pPr marL="2057400" indent="-228600" algn="l" rtl="0" eaLnBrk="0" fontAlgn="base" hangingPunct="0">
        <a:spcBef>
          <a:spcPct val="20000"/>
        </a:spcBef>
        <a:spcAft>
          <a:spcPct val="0"/>
        </a:spcAft>
        <a:buChar char="»"/>
        <a:defRPr sz="1400">
          <a:solidFill>
            <a:srgbClr val="000000"/>
          </a:solidFill>
          <a:latin typeface="+mj-lt"/>
          <a:cs typeface="+mn-cs"/>
        </a:defRPr>
      </a:lvl5pPr>
      <a:lvl6pPr marL="2514600" indent="-228600" algn="l" rtl="0" fontAlgn="base">
        <a:spcBef>
          <a:spcPct val="20000"/>
        </a:spcBef>
        <a:spcAft>
          <a:spcPct val="0"/>
        </a:spcAft>
        <a:buChar char="»"/>
        <a:defRPr sz="1400">
          <a:solidFill>
            <a:srgbClr val="000000"/>
          </a:solidFill>
          <a:latin typeface="+mj-lt"/>
          <a:cs typeface="+mn-cs"/>
        </a:defRPr>
      </a:lvl6pPr>
      <a:lvl7pPr marL="2971800" indent="-228600" algn="l" rtl="0" fontAlgn="base">
        <a:spcBef>
          <a:spcPct val="20000"/>
        </a:spcBef>
        <a:spcAft>
          <a:spcPct val="0"/>
        </a:spcAft>
        <a:buChar char="»"/>
        <a:defRPr sz="1400">
          <a:solidFill>
            <a:srgbClr val="000000"/>
          </a:solidFill>
          <a:latin typeface="+mj-lt"/>
          <a:cs typeface="+mn-cs"/>
        </a:defRPr>
      </a:lvl7pPr>
      <a:lvl8pPr marL="3429000" indent="-228600" algn="l" rtl="0" fontAlgn="base">
        <a:spcBef>
          <a:spcPct val="20000"/>
        </a:spcBef>
        <a:spcAft>
          <a:spcPct val="0"/>
        </a:spcAft>
        <a:buChar char="»"/>
        <a:defRPr sz="1400">
          <a:solidFill>
            <a:srgbClr val="000000"/>
          </a:solidFill>
          <a:latin typeface="+mj-lt"/>
          <a:cs typeface="+mn-cs"/>
        </a:defRPr>
      </a:lvl8pPr>
      <a:lvl9pPr marL="3886200" indent="-228600" algn="l" rtl="0" fontAlgn="base">
        <a:spcBef>
          <a:spcPct val="20000"/>
        </a:spcBef>
        <a:spcAft>
          <a:spcPct val="0"/>
        </a:spcAft>
        <a:buChar char="»"/>
        <a:defRPr sz="1400">
          <a:solidFill>
            <a:srgbClr val="000000"/>
          </a:solidFill>
          <a:latin typeface="+mj-lt"/>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4" name="Rectangle 20"/>
          <p:cNvSpPr>
            <a:spLocks noGrp="1" noChangeArrowheads="1"/>
          </p:cNvSpPr>
          <p:nvPr>
            <p:ph type="sldNum" sz="quarter" idx="4"/>
          </p:nvPr>
        </p:nvSpPr>
        <p:spPr bwMode="auto">
          <a:xfrm>
            <a:off x="8316913" y="6508750"/>
            <a:ext cx="885825" cy="349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1">
                <a:solidFill>
                  <a:srgbClr val="660033"/>
                </a:solidFill>
                <a:cs typeface="Times New Roman" pitchFamily="18" charset="0"/>
              </a:defRPr>
            </a:lvl1pPr>
          </a:lstStyle>
          <a:p>
            <a:pPr fontAlgn="base">
              <a:spcBef>
                <a:spcPct val="0"/>
              </a:spcBef>
              <a:spcAft>
                <a:spcPct val="0"/>
              </a:spcAft>
              <a:defRPr/>
            </a:pPr>
            <a:fld id="{144AA29B-C974-456D-9629-7BADC50933DE}" type="slidenum">
              <a:rPr lang="hu-HU">
                <a:latin typeface="Arial" charset="0"/>
              </a:rPr>
              <a:pPr fontAlgn="base">
                <a:spcBef>
                  <a:spcPct val="0"/>
                </a:spcBef>
                <a:spcAft>
                  <a:spcPct val="0"/>
                </a:spcAft>
                <a:defRPr/>
              </a:pPr>
              <a:t>‹#›</a:t>
            </a:fld>
            <a:endParaRPr lang="hu-HU" dirty="0">
              <a:latin typeface="Arial" charset="0"/>
            </a:endParaRPr>
          </a:p>
        </p:txBody>
      </p:sp>
    </p:spTree>
    <p:extLst>
      <p:ext uri="{BB962C8B-B14F-4D97-AF65-F5344CB8AC3E}">
        <p14:creationId xmlns:p14="http://schemas.microsoft.com/office/powerpoint/2010/main" val="232117526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0" fontAlgn="base" hangingPunct="0">
        <a:spcBef>
          <a:spcPct val="0"/>
        </a:spcBef>
        <a:spcAft>
          <a:spcPct val="0"/>
        </a:spcAft>
        <a:defRPr sz="2000" b="1">
          <a:solidFill>
            <a:schemeClr val="bg1"/>
          </a:solidFill>
          <a:latin typeface="+mj-lt"/>
          <a:ea typeface="+mj-ea"/>
          <a:cs typeface="+mj-cs"/>
        </a:defRPr>
      </a:lvl1pPr>
      <a:lvl2pPr algn="l" rtl="0" eaLnBrk="0" fontAlgn="base" hangingPunct="0">
        <a:spcBef>
          <a:spcPct val="0"/>
        </a:spcBef>
        <a:spcAft>
          <a:spcPct val="0"/>
        </a:spcAft>
        <a:defRPr sz="2000" b="1">
          <a:solidFill>
            <a:schemeClr val="bg1"/>
          </a:solidFill>
          <a:latin typeface="Arial" charset="0"/>
          <a:cs typeface="Arial" charset="0"/>
        </a:defRPr>
      </a:lvl2pPr>
      <a:lvl3pPr algn="l" rtl="0" eaLnBrk="0" fontAlgn="base" hangingPunct="0">
        <a:spcBef>
          <a:spcPct val="0"/>
        </a:spcBef>
        <a:spcAft>
          <a:spcPct val="0"/>
        </a:spcAft>
        <a:defRPr sz="2000" b="1">
          <a:solidFill>
            <a:schemeClr val="bg1"/>
          </a:solidFill>
          <a:latin typeface="Arial" charset="0"/>
          <a:cs typeface="Arial" charset="0"/>
        </a:defRPr>
      </a:lvl3pPr>
      <a:lvl4pPr algn="l" rtl="0" eaLnBrk="0" fontAlgn="base" hangingPunct="0">
        <a:spcBef>
          <a:spcPct val="0"/>
        </a:spcBef>
        <a:spcAft>
          <a:spcPct val="0"/>
        </a:spcAft>
        <a:defRPr sz="2000" b="1">
          <a:solidFill>
            <a:schemeClr val="bg1"/>
          </a:solidFill>
          <a:latin typeface="Arial" charset="0"/>
          <a:cs typeface="Arial" charset="0"/>
        </a:defRPr>
      </a:lvl4pPr>
      <a:lvl5pPr algn="l" rtl="0" eaLnBrk="0" fontAlgn="base" hangingPunct="0">
        <a:spcBef>
          <a:spcPct val="0"/>
        </a:spcBef>
        <a:spcAft>
          <a:spcPct val="0"/>
        </a:spcAft>
        <a:defRPr sz="2000" b="1">
          <a:solidFill>
            <a:schemeClr val="bg1"/>
          </a:solidFill>
          <a:latin typeface="Arial" charset="0"/>
          <a:cs typeface="Arial" charset="0"/>
        </a:defRPr>
      </a:lvl5pPr>
      <a:lvl6pPr marL="457200" algn="l" rtl="0" fontAlgn="base">
        <a:spcBef>
          <a:spcPct val="0"/>
        </a:spcBef>
        <a:spcAft>
          <a:spcPct val="0"/>
        </a:spcAft>
        <a:defRPr sz="2000" b="1">
          <a:solidFill>
            <a:schemeClr val="bg1"/>
          </a:solidFill>
          <a:latin typeface="Arial" charset="0"/>
          <a:cs typeface="Arial" charset="0"/>
        </a:defRPr>
      </a:lvl6pPr>
      <a:lvl7pPr marL="914400" algn="l" rtl="0" fontAlgn="base">
        <a:spcBef>
          <a:spcPct val="0"/>
        </a:spcBef>
        <a:spcAft>
          <a:spcPct val="0"/>
        </a:spcAft>
        <a:defRPr sz="2000" b="1">
          <a:solidFill>
            <a:schemeClr val="bg1"/>
          </a:solidFill>
          <a:latin typeface="Arial" charset="0"/>
          <a:cs typeface="Arial" charset="0"/>
        </a:defRPr>
      </a:lvl7pPr>
      <a:lvl8pPr marL="1371600" algn="l" rtl="0" fontAlgn="base">
        <a:spcBef>
          <a:spcPct val="0"/>
        </a:spcBef>
        <a:spcAft>
          <a:spcPct val="0"/>
        </a:spcAft>
        <a:defRPr sz="2000" b="1">
          <a:solidFill>
            <a:schemeClr val="bg1"/>
          </a:solidFill>
          <a:latin typeface="Arial" charset="0"/>
          <a:cs typeface="Arial" charset="0"/>
        </a:defRPr>
      </a:lvl8pPr>
      <a:lvl9pPr marL="1828800" algn="l" rtl="0" fontAlgn="base">
        <a:spcBef>
          <a:spcPct val="0"/>
        </a:spcBef>
        <a:spcAft>
          <a:spcPct val="0"/>
        </a:spcAft>
        <a:defRPr sz="2000" b="1">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1400">
          <a:solidFill>
            <a:srgbClr val="660033"/>
          </a:solidFill>
          <a:latin typeface="+mn-lt"/>
          <a:ea typeface="+mn-ea"/>
          <a:cs typeface="+mn-cs"/>
        </a:defRPr>
      </a:lvl1pPr>
      <a:lvl2pPr marL="742950" indent="-285750" algn="l" rtl="0" eaLnBrk="0" fontAlgn="base" hangingPunct="0">
        <a:spcBef>
          <a:spcPct val="20000"/>
        </a:spcBef>
        <a:spcAft>
          <a:spcPct val="0"/>
        </a:spcAft>
        <a:buChar char="–"/>
        <a:defRPr sz="1400">
          <a:solidFill>
            <a:srgbClr val="000000"/>
          </a:solidFill>
          <a:latin typeface="+mj-lt"/>
          <a:cs typeface="+mn-cs"/>
        </a:defRPr>
      </a:lvl2pPr>
      <a:lvl3pPr marL="1143000" indent="-228600" algn="l" rtl="0" eaLnBrk="0" fontAlgn="base" hangingPunct="0">
        <a:spcBef>
          <a:spcPct val="20000"/>
        </a:spcBef>
        <a:spcAft>
          <a:spcPct val="0"/>
        </a:spcAft>
        <a:buChar char="•"/>
        <a:defRPr sz="1200">
          <a:solidFill>
            <a:srgbClr val="660033"/>
          </a:solidFill>
          <a:latin typeface="+mn-lt"/>
          <a:cs typeface="+mn-cs"/>
        </a:defRPr>
      </a:lvl3pPr>
      <a:lvl4pPr marL="1600200" indent="-228600" algn="l" rtl="0" eaLnBrk="0" fontAlgn="base" hangingPunct="0">
        <a:spcBef>
          <a:spcPct val="20000"/>
        </a:spcBef>
        <a:spcAft>
          <a:spcPct val="0"/>
        </a:spcAft>
        <a:buChar char="–"/>
        <a:defRPr sz="1400">
          <a:solidFill>
            <a:srgbClr val="000000"/>
          </a:solidFill>
          <a:latin typeface="+mj-lt"/>
          <a:cs typeface="+mn-cs"/>
        </a:defRPr>
      </a:lvl4pPr>
      <a:lvl5pPr marL="2057400" indent="-228600" algn="l" rtl="0" eaLnBrk="0" fontAlgn="base" hangingPunct="0">
        <a:spcBef>
          <a:spcPct val="20000"/>
        </a:spcBef>
        <a:spcAft>
          <a:spcPct val="0"/>
        </a:spcAft>
        <a:buChar char="»"/>
        <a:defRPr sz="1400">
          <a:solidFill>
            <a:srgbClr val="000000"/>
          </a:solidFill>
          <a:latin typeface="+mj-lt"/>
          <a:cs typeface="+mn-cs"/>
        </a:defRPr>
      </a:lvl5pPr>
      <a:lvl6pPr marL="2514600" indent="-228600" algn="l" rtl="0" fontAlgn="base">
        <a:spcBef>
          <a:spcPct val="20000"/>
        </a:spcBef>
        <a:spcAft>
          <a:spcPct val="0"/>
        </a:spcAft>
        <a:buChar char="»"/>
        <a:defRPr sz="1400">
          <a:solidFill>
            <a:srgbClr val="000000"/>
          </a:solidFill>
          <a:latin typeface="+mj-lt"/>
          <a:cs typeface="+mn-cs"/>
        </a:defRPr>
      </a:lvl6pPr>
      <a:lvl7pPr marL="2971800" indent="-228600" algn="l" rtl="0" fontAlgn="base">
        <a:spcBef>
          <a:spcPct val="20000"/>
        </a:spcBef>
        <a:spcAft>
          <a:spcPct val="0"/>
        </a:spcAft>
        <a:buChar char="»"/>
        <a:defRPr sz="1400">
          <a:solidFill>
            <a:srgbClr val="000000"/>
          </a:solidFill>
          <a:latin typeface="+mj-lt"/>
          <a:cs typeface="+mn-cs"/>
        </a:defRPr>
      </a:lvl7pPr>
      <a:lvl8pPr marL="3429000" indent="-228600" algn="l" rtl="0" fontAlgn="base">
        <a:spcBef>
          <a:spcPct val="20000"/>
        </a:spcBef>
        <a:spcAft>
          <a:spcPct val="0"/>
        </a:spcAft>
        <a:buChar char="»"/>
        <a:defRPr sz="1400">
          <a:solidFill>
            <a:srgbClr val="000000"/>
          </a:solidFill>
          <a:latin typeface="+mj-lt"/>
          <a:cs typeface="+mn-cs"/>
        </a:defRPr>
      </a:lvl8pPr>
      <a:lvl9pPr marL="3886200" indent="-228600" algn="l" rtl="0" fontAlgn="base">
        <a:spcBef>
          <a:spcPct val="20000"/>
        </a:spcBef>
        <a:spcAft>
          <a:spcPct val="0"/>
        </a:spcAft>
        <a:buChar char="»"/>
        <a:defRPr sz="1400">
          <a:solidFill>
            <a:srgbClr val="000000"/>
          </a:solidFill>
          <a:latin typeface="+mj-lt"/>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4" name="Rectangle 20"/>
          <p:cNvSpPr>
            <a:spLocks noGrp="1" noChangeArrowheads="1"/>
          </p:cNvSpPr>
          <p:nvPr>
            <p:ph type="sldNum" sz="quarter" idx="4"/>
          </p:nvPr>
        </p:nvSpPr>
        <p:spPr bwMode="auto">
          <a:xfrm>
            <a:off x="8316913" y="6508750"/>
            <a:ext cx="885825" cy="349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1">
                <a:solidFill>
                  <a:srgbClr val="660033"/>
                </a:solidFill>
                <a:cs typeface="Times New Roman" pitchFamily="18" charset="0"/>
              </a:defRPr>
            </a:lvl1pPr>
          </a:lstStyle>
          <a:p>
            <a:pPr fontAlgn="base">
              <a:spcBef>
                <a:spcPct val="0"/>
              </a:spcBef>
              <a:spcAft>
                <a:spcPct val="0"/>
              </a:spcAft>
              <a:defRPr/>
            </a:pPr>
            <a:fld id="{144AA29B-C974-456D-9629-7BADC50933DE}" type="slidenum">
              <a:rPr lang="hu-HU">
                <a:latin typeface="Arial" charset="0"/>
              </a:rPr>
              <a:pPr fontAlgn="base">
                <a:spcBef>
                  <a:spcPct val="0"/>
                </a:spcBef>
                <a:spcAft>
                  <a:spcPct val="0"/>
                </a:spcAft>
                <a:defRPr/>
              </a:pPr>
              <a:t>‹#›</a:t>
            </a:fld>
            <a:endParaRPr lang="hu-HU" dirty="0">
              <a:latin typeface="Arial" charset="0"/>
            </a:endParaRPr>
          </a:p>
        </p:txBody>
      </p:sp>
      <p:cxnSp>
        <p:nvCxnSpPr>
          <p:cNvPr id="6" name="Egyenes összekötő 5"/>
          <p:cNvCxnSpPr/>
          <p:nvPr/>
        </p:nvCxnSpPr>
        <p:spPr>
          <a:xfrm>
            <a:off x="0" y="836712"/>
            <a:ext cx="9144000" cy="0"/>
          </a:xfrm>
          <a:prstGeom prst="line">
            <a:avLst/>
          </a:prstGeom>
          <a:ln w="28575">
            <a:solidFill>
              <a:srgbClr val="D72929"/>
            </a:solidFill>
          </a:ln>
        </p:spPr>
        <p:style>
          <a:lnRef idx="1">
            <a:schemeClr val="accent1"/>
          </a:lnRef>
          <a:fillRef idx="0">
            <a:schemeClr val="accent1"/>
          </a:fillRef>
          <a:effectRef idx="0">
            <a:schemeClr val="accent1"/>
          </a:effectRef>
          <a:fontRef idx="minor">
            <a:schemeClr val="tx1"/>
          </a:fontRef>
        </p:style>
      </p:cxnSp>
      <p:pic>
        <p:nvPicPr>
          <p:cNvPr id="8"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35038" y="241699"/>
            <a:ext cx="680789" cy="449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473555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0" fontAlgn="base" hangingPunct="0">
        <a:spcBef>
          <a:spcPct val="0"/>
        </a:spcBef>
        <a:spcAft>
          <a:spcPct val="0"/>
        </a:spcAft>
        <a:defRPr sz="2000" b="1">
          <a:solidFill>
            <a:schemeClr val="bg1"/>
          </a:solidFill>
          <a:latin typeface="+mj-lt"/>
          <a:ea typeface="+mj-ea"/>
          <a:cs typeface="+mj-cs"/>
        </a:defRPr>
      </a:lvl1pPr>
      <a:lvl2pPr algn="l" rtl="0" eaLnBrk="0" fontAlgn="base" hangingPunct="0">
        <a:spcBef>
          <a:spcPct val="0"/>
        </a:spcBef>
        <a:spcAft>
          <a:spcPct val="0"/>
        </a:spcAft>
        <a:defRPr sz="2000" b="1">
          <a:solidFill>
            <a:schemeClr val="bg1"/>
          </a:solidFill>
          <a:latin typeface="Arial" charset="0"/>
          <a:cs typeface="Arial" charset="0"/>
        </a:defRPr>
      </a:lvl2pPr>
      <a:lvl3pPr algn="l" rtl="0" eaLnBrk="0" fontAlgn="base" hangingPunct="0">
        <a:spcBef>
          <a:spcPct val="0"/>
        </a:spcBef>
        <a:spcAft>
          <a:spcPct val="0"/>
        </a:spcAft>
        <a:defRPr sz="2000" b="1">
          <a:solidFill>
            <a:schemeClr val="bg1"/>
          </a:solidFill>
          <a:latin typeface="Arial" charset="0"/>
          <a:cs typeface="Arial" charset="0"/>
        </a:defRPr>
      </a:lvl3pPr>
      <a:lvl4pPr algn="l" rtl="0" eaLnBrk="0" fontAlgn="base" hangingPunct="0">
        <a:spcBef>
          <a:spcPct val="0"/>
        </a:spcBef>
        <a:spcAft>
          <a:spcPct val="0"/>
        </a:spcAft>
        <a:defRPr sz="2000" b="1">
          <a:solidFill>
            <a:schemeClr val="bg1"/>
          </a:solidFill>
          <a:latin typeface="Arial" charset="0"/>
          <a:cs typeface="Arial" charset="0"/>
        </a:defRPr>
      </a:lvl4pPr>
      <a:lvl5pPr algn="l" rtl="0" eaLnBrk="0" fontAlgn="base" hangingPunct="0">
        <a:spcBef>
          <a:spcPct val="0"/>
        </a:spcBef>
        <a:spcAft>
          <a:spcPct val="0"/>
        </a:spcAft>
        <a:defRPr sz="2000" b="1">
          <a:solidFill>
            <a:schemeClr val="bg1"/>
          </a:solidFill>
          <a:latin typeface="Arial" charset="0"/>
          <a:cs typeface="Arial" charset="0"/>
        </a:defRPr>
      </a:lvl5pPr>
      <a:lvl6pPr marL="457200" algn="l" rtl="0" fontAlgn="base">
        <a:spcBef>
          <a:spcPct val="0"/>
        </a:spcBef>
        <a:spcAft>
          <a:spcPct val="0"/>
        </a:spcAft>
        <a:defRPr sz="2000" b="1">
          <a:solidFill>
            <a:schemeClr val="bg1"/>
          </a:solidFill>
          <a:latin typeface="Arial" charset="0"/>
          <a:cs typeface="Arial" charset="0"/>
        </a:defRPr>
      </a:lvl6pPr>
      <a:lvl7pPr marL="914400" algn="l" rtl="0" fontAlgn="base">
        <a:spcBef>
          <a:spcPct val="0"/>
        </a:spcBef>
        <a:spcAft>
          <a:spcPct val="0"/>
        </a:spcAft>
        <a:defRPr sz="2000" b="1">
          <a:solidFill>
            <a:schemeClr val="bg1"/>
          </a:solidFill>
          <a:latin typeface="Arial" charset="0"/>
          <a:cs typeface="Arial" charset="0"/>
        </a:defRPr>
      </a:lvl7pPr>
      <a:lvl8pPr marL="1371600" algn="l" rtl="0" fontAlgn="base">
        <a:spcBef>
          <a:spcPct val="0"/>
        </a:spcBef>
        <a:spcAft>
          <a:spcPct val="0"/>
        </a:spcAft>
        <a:defRPr sz="2000" b="1">
          <a:solidFill>
            <a:schemeClr val="bg1"/>
          </a:solidFill>
          <a:latin typeface="Arial" charset="0"/>
          <a:cs typeface="Arial" charset="0"/>
        </a:defRPr>
      </a:lvl8pPr>
      <a:lvl9pPr marL="1828800" algn="l" rtl="0" fontAlgn="base">
        <a:spcBef>
          <a:spcPct val="0"/>
        </a:spcBef>
        <a:spcAft>
          <a:spcPct val="0"/>
        </a:spcAft>
        <a:defRPr sz="2000" b="1">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1400">
          <a:solidFill>
            <a:srgbClr val="660033"/>
          </a:solidFill>
          <a:latin typeface="+mn-lt"/>
          <a:ea typeface="+mn-ea"/>
          <a:cs typeface="+mn-cs"/>
        </a:defRPr>
      </a:lvl1pPr>
      <a:lvl2pPr marL="742950" indent="-285750" algn="l" rtl="0" eaLnBrk="0" fontAlgn="base" hangingPunct="0">
        <a:spcBef>
          <a:spcPct val="20000"/>
        </a:spcBef>
        <a:spcAft>
          <a:spcPct val="0"/>
        </a:spcAft>
        <a:buChar char="–"/>
        <a:defRPr sz="1400">
          <a:solidFill>
            <a:srgbClr val="000000"/>
          </a:solidFill>
          <a:latin typeface="+mj-lt"/>
          <a:cs typeface="+mn-cs"/>
        </a:defRPr>
      </a:lvl2pPr>
      <a:lvl3pPr marL="1143000" indent="-228600" algn="l" rtl="0" eaLnBrk="0" fontAlgn="base" hangingPunct="0">
        <a:spcBef>
          <a:spcPct val="20000"/>
        </a:spcBef>
        <a:spcAft>
          <a:spcPct val="0"/>
        </a:spcAft>
        <a:buChar char="•"/>
        <a:defRPr sz="1200">
          <a:solidFill>
            <a:srgbClr val="660033"/>
          </a:solidFill>
          <a:latin typeface="+mn-lt"/>
          <a:cs typeface="+mn-cs"/>
        </a:defRPr>
      </a:lvl3pPr>
      <a:lvl4pPr marL="1600200" indent="-228600" algn="l" rtl="0" eaLnBrk="0" fontAlgn="base" hangingPunct="0">
        <a:spcBef>
          <a:spcPct val="20000"/>
        </a:spcBef>
        <a:spcAft>
          <a:spcPct val="0"/>
        </a:spcAft>
        <a:buChar char="–"/>
        <a:defRPr sz="1400">
          <a:solidFill>
            <a:srgbClr val="000000"/>
          </a:solidFill>
          <a:latin typeface="+mj-lt"/>
          <a:cs typeface="+mn-cs"/>
        </a:defRPr>
      </a:lvl4pPr>
      <a:lvl5pPr marL="2057400" indent="-228600" algn="l" rtl="0" eaLnBrk="0" fontAlgn="base" hangingPunct="0">
        <a:spcBef>
          <a:spcPct val="20000"/>
        </a:spcBef>
        <a:spcAft>
          <a:spcPct val="0"/>
        </a:spcAft>
        <a:buChar char="»"/>
        <a:defRPr sz="1400">
          <a:solidFill>
            <a:srgbClr val="000000"/>
          </a:solidFill>
          <a:latin typeface="+mj-lt"/>
          <a:cs typeface="+mn-cs"/>
        </a:defRPr>
      </a:lvl5pPr>
      <a:lvl6pPr marL="2514600" indent="-228600" algn="l" rtl="0" fontAlgn="base">
        <a:spcBef>
          <a:spcPct val="20000"/>
        </a:spcBef>
        <a:spcAft>
          <a:spcPct val="0"/>
        </a:spcAft>
        <a:buChar char="»"/>
        <a:defRPr sz="1400">
          <a:solidFill>
            <a:srgbClr val="000000"/>
          </a:solidFill>
          <a:latin typeface="+mj-lt"/>
          <a:cs typeface="+mn-cs"/>
        </a:defRPr>
      </a:lvl6pPr>
      <a:lvl7pPr marL="2971800" indent="-228600" algn="l" rtl="0" fontAlgn="base">
        <a:spcBef>
          <a:spcPct val="20000"/>
        </a:spcBef>
        <a:spcAft>
          <a:spcPct val="0"/>
        </a:spcAft>
        <a:buChar char="»"/>
        <a:defRPr sz="1400">
          <a:solidFill>
            <a:srgbClr val="000000"/>
          </a:solidFill>
          <a:latin typeface="+mj-lt"/>
          <a:cs typeface="+mn-cs"/>
        </a:defRPr>
      </a:lvl7pPr>
      <a:lvl8pPr marL="3429000" indent="-228600" algn="l" rtl="0" fontAlgn="base">
        <a:spcBef>
          <a:spcPct val="20000"/>
        </a:spcBef>
        <a:spcAft>
          <a:spcPct val="0"/>
        </a:spcAft>
        <a:buChar char="»"/>
        <a:defRPr sz="1400">
          <a:solidFill>
            <a:srgbClr val="000000"/>
          </a:solidFill>
          <a:latin typeface="+mj-lt"/>
          <a:cs typeface="+mn-cs"/>
        </a:defRPr>
      </a:lvl8pPr>
      <a:lvl9pPr marL="3886200" indent="-228600" algn="l" rtl="0" fontAlgn="base">
        <a:spcBef>
          <a:spcPct val="20000"/>
        </a:spcBef>
        <a:spcAft>
          <a:spcPct val="0"/>
        </a:spcAft>
        <a:buChar char="»"/>
        <a:defRPr sz="1400">
          <a:solidFill>
            <a:srgbClr val="000000"/>
          </a:solidFill>
          <a:latin typeface="+mj-lt"/>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4" name="Rectangle 20"/>
          <p:cNvSpPr>
            <a:spLocks noGrp="1" noChangeArrowheads="1"/>
          </p:cNvSpPr>
          <p:nvPr>
            <p:ph type="sldNum" sz="quarter" idx="4"/>
          </p:nvPr>
        </p:nvSpPr>
        <p:spPr bwMode="auto">
          <a:xfrm>
            <a:off x="8316913" y="6508750"/>
            <a:ext cx="885825" cy="349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1">
                <a:solidFill>
                  <a:srgbClr val="660033"/>
                </a:solidFill>
                <a:cs typeface="Times New Roman" pitchFamily="18" charset="0"/>
              </a:defRPr>
            </a:lvl1pPr>
          </a:lstStyle>
          <a:p>
            <a:pPr fontAlgn="base">
              <a:spcBef>
                <a:spcPct val="0"/>
              </a:spcBef>
              <a:spcAft>
                <a:spcPct val="0"/>
              </a:spcAft>
              <a:defRPr/>
            </a:pPr>
            <a:fld id="{144AA29B-C974-456D-9629-7BADC50933DE}" type="slidenum">
              <a:rPr lang="hu-HU">
                <a:latin typeface="Arial" charset="0"/>
              </a:rPr>
              <a:pPr fontAlgn="base">
                <a:spcBef>
                  <a:spcPct val="0"/>
                </a:spcBef>
                <a:spcAft>
                  <a:spcPct val="0"/>
                </a:spcAft>
                <a:defRPr/>
              </a:pPr>
              <a:t>‹#›</a:t>
            </a:fld>
            <a:endParaRPr lang="hu-HU" dirty="0">
              <a:latin typeface="Arial" charset="0"/>
            </a:endParaRPr>
          </a:p>
        </p:txBody>
      </p:sp>
      <p:cxnSp>
        <p:nvCxnSpPr>
          <p:cNvPr id="6" name="Egyenes összekötő 5"/>
          <p:cNvCxnSpPr/>
          <p:nvPr/>
        </p:nvCxnSpPr>
        <p:spPr>
          <a:xfrm>
            <a:off x="0" y="836712"/>
            <a:ext cx="9144000" cy="0"/>
          </a:xfrm>
          <a:prstGeom prst="line">
            <a:avLst/>
          </a:prstGeom>
          <a:ln w="28575">
            <a:solidFill>
              <a:srgbClr val="FD5A4E"/>
            </a:solidFill>
          </a:ln>
        </p:spPr>
        <p:style>
          <a:lnRef idx="1">
            <a:schemeClr val="accent1"/>
          </a:lnRef>
          <a:fillRef idx="0">
            <a:schemeClr val="accent1"/>
          </a:fillRef>
          <a:effectRef idx="0">
            <a:schemeClr val="accent1"/>
          </a:effectRef>
          <a:fontRef idx="minor">
            <a:schemeClr val="tx1"/>
          </a:fontRef>
        </p:style>
      </p:cxnSp>
      <p:pic>
        <p:nvPicPr>
          <p:cNvPr id="8" name="Picture 2"/>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135038" y="241699"/>
            <a:ext cx="680789" cy="449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896075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rtl="0" eaLnBrk="0" fontAlgn="base" hangingPunct="0">
        <a:spcBef>
          <a:spcPct val="0"/>
        </a:spcBef>
        <a:spcAft>
          <a:spcPct val="0"/>
        </a:spcAft>
        <a:defRPr sz="2000" b="1">
          <a:solidFill>
            <a:schemeClr val="bg1"/>
          </a:solidFill>
          <a:latin typeface="+mj-lt"/>
          <a:ea typeface="+mj-ea"/>
          <a:cs typeface="+mj-cs"/>
        </a:defRPr>
      </a:lvl1pPr>
      <a:lvl2pPr algn="l" rtl="0" eaLnBrk="0" fontAlgn="base" hangingPunct="0">
        <a:spcBef>
          <a:spcPct val="0"/>
        </a:spcBef>
        <a:spcAft>
          <a:spcPct val="0"/>
        </a:spcAft>
        <a:defRPr sz="2000" b="1">
          <a:solidFill>
            <a:schemeClr val="bg1"/>
          </a:solidFill>
          <a:latin typeface="Arial" charset="0"/>
          <a:cs typeface="Arial" charset="0"/>
        </a:defRPr>
      </a:lvl2pPr>
      <a:lvl3pPr algn="l" rtl="0" eaLnBrk="0" fontAlgn="base" hangingPunct="0">
        <a:spcBef>
          <a:spcPct val="0"/>
        </a:spcBef>
        <a:spcAft>
          <a:spcPct val="0"/>
        </a:spcAft>
        <a:defRPr sz="2000" b="1">
          <a:solidFill>
            <a:schemeClr val="bg1"/>
          </a:solidFill>
          <a:latin typeface="Arial" charset="0"/>
          <a:cs typeface="Arial" charset="0"/>
        </a:defRPr>
      </a:lvl3pPr>
      <a:lvl4pPr algn="l" rtl="0" eaLnBrk="0" fontAlgn="base" hangingPunct="0">
        <a:spcBef>
          <a:spcPct val="0"/>
        </a:spcBef>
        <a:spcAft>
          <a:spcPct val="0"/>
        </a:spcAft>
        <a:defRPr sz="2000" b="1">
          <a:solidFill>
            <a:schemeClr val="bg1"/>
          </a:solidFill>
          <a:latin typeface="Arial" charset="0"/>
          <a:cs typeface="Arial" charset="0"/>
        </a:defRPr>
      </a:lvl4pPr>
      <a:lvl5pPr algn="l" rtl="0" eaLnBrk="0" fontAlgn="base" hangingPunct="0">
        <a:spcBef>
          <a:spcPct val="0"/>
        </a:spcBef>
        <a:spcAft>
          <a:spcPct val="0"/>
        </a:spcAft>
        <a:defRPr sz="2000" b="1">
          <a:solidFill>
            <a:schemeClr val="bg1"/>
          </a:solidFill>
          <a:latin typeface="Arial" charset="0"/>
          <a:cs typeface="Arial" charset="0"/>
        </a:defRPr>
      </a:lvl5pPr>
      <a:lvl6pPr marL="457200" algn="l" rtl="0" fontAlgn="base">
        <a:spcBef>
          <a:spcPct val="0"/>
        </a:spcBef>
        <a:spcAft>
          <a:spcPct val="0"/>
        </a:spcAft>
        <a:defRPr sz="2000" b="1">
          <a:solidFill>
            <a:schemeClr val="bg1"/>
          </a:solidFill>
          <a:latin typeface="Arial" charset="0"/>
          <a:cs typeface="Arial" charset="0"/>
        </a:defRPr>
      </a:lvl6pPr>
      <a:lvl7pPr marL="914400" algn="l" rtl="0" fontAlgn="base">
        <a:spcBef>
          <a:spcPct val="0"/>
        </a:spcBef>
        <a:spcAft>
          <a:spcPct val="0"/>
        </a:spcAft>
        <a:defRPr sz="2000" b="1">
          <a:solidFill>
            <a:schemeClr val="bg1"/>
          </a:solidFill>
          <a:latin typeface="Arial" charset="0"/>
          <a:cs typeface="Arial" charset="0"/>
        </a:defRPr>
      </a:lvl7pPr>
      <a:lvl8pPr marL="1371600" algn="l" rtl="0" fontAlgn="base">
        <a:spcBef>
          <a:spcPct val="0"/>
        </a:spcBef>
        <a:spcAft>
          <a:spcPct val="0"/>
        </a:spcAft>
        <a:defRPr sz="2000" b="1">
          <a:solidFill>
            <a:schemeClr val="bg1"/>
          </a:solidFill>
          <a:latin typeface="Arial" charset="0"/>
          <a:cs typeface="Arial" charset="0"/>
        </a:defRPr>
      </a:lvl8pPr>
      <a:lvl9pPr marL="1828800" algn="l" rtl="0" fontAlgn="base">
        <a:spcBef>
          <a:spcPct val="0"/>
        </a:spcBef>
        <a:spcAft>
          <a:spcPct val="0"/>
        </a:spcAft>
        <a:defRPr sz="2000" b="1">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1400">
          <a:solidFill>
            <a:srgbClr val="660033"/>
          </a:solidFill>
          <a:latin typeface="+mn-lt"/>
          <a:ea typeface="+mn-ea"/>
          <a:cs typeface="+mn-cs"/>
        </a:defRPr>
      </a:lvl1pPr>
      <a:lvl2pPr marL="742950" indent="-285750" algn="l" rtl="0" eaLnBrk="0" fontAlgn="base" hangingPunct="0">
        <a:spcBef>
          <a:spcPct val="20000"/>
        </a:spcBef>
        <a:spcAft>
          <a:spcPct val="0"/>
        </a:spcAft>
        <a:buChar char="–"/>
        <a:defRPr sz="1400">
          <a:solidFill>
            <a:srgbClr val="000000"/>
          </a:solidFill>
          <a:latin typeface="+mj-lt"/>
          <a:cs typeface="+mn-cs"/>
        </a:defRPr>
      </a:lvl2pPr>
      <a:lvl3pPr marL="1143000" indent="-228600" algn="l" rtl="0" eaLnBrk="0" fontAlgn="base" hangingPunct="0">
        <a:spcBef>
          <a:spcPct val="20000"/>
        </a:spcBef>
        <a:spcAft>
          <a:spcPct val="0"/>
        </a:spcAft>
        <a:buChar char="•"/>
        <a:defRPr sz="1200">
          <a:solidFill>
            <a:srgbClr val="660033"/>
          </a:solidFill>
          <a:latin typeface="+mn-lt"/>
          <a:cs typeface="+mn-cs"/>
        </a:defRPr>
      </a:lvl3pPr>
      <a:lvl4pPr marL="1600200" indent="-228600" algn="l" rtl="0" eaLnBrk="0" fontAlgn="base" hangingPunct="0">
        <a:spcBef>
          <a:spcPct val="20000"/>
        </a:spcBef>
        <a:spcAft>
          <a:spcPct val="0"/>
        </a:spcAft>
        <a:buChar char="–"/>
        <a:defRPr sz="1400">
          <a:solidFill>
            <a:srgbClr val="000000"/>
          </a:solidFill>
          <a:latin typeface="+mj-lt"/>
          <a:cs typeface="+mn-cs"/>
        </a:defRPr>
      </a:lvl4pPr>
      <a:lvl5pPr marL="2057400" indent="-228600" algn="l" rtl="0" eaLnBrk="0" fontAlgn="base" hangingPunct="0">
        <a:spcBef>
          <a:spcPct val="20000"/>
        </a:spcBef>
        <a:spcAft>
          <a:spcPct val="0"/>
        </a:spcAft>
        <a:buChar char="»"/>
        <a:defRPr sz="1400">
          <a:solidFill>
            <a:srgbClr val="000000"/>
          </a:solidFill>
          <a:latin typeface="+mj-lt"/>
          <a:cs typeface="+mn-cs"/>
        </a:defRPr>
      </a:lvl5pPr>
      <a:lvl6pPr marL="2514600" indent="-228600" algn="l" rtl="0" fontAlgn="base">
        <a:spcBef>
          <a:spcPct val="20000"/>
        </a:spcBef>
        <a:spcAft>
          <a:spcPct val="0"/>
        </a:spcAft>
        <a:buChar char="»"/>
        <a:defRPr sz="1400">
          <a:solidFill>
            <a:srgbClr val="000000"/>
          </a:solidFill>
          <a:latin typeface="+mj-lt"/>
          <a:cs typeface="+mn-cs"/>
        </a:defRPr>
      </a:lvl6pPr>
      <a:lvl7pPr marL="2971800" indent="-228600" algn="l" rtl="0" fontAlgn="base">
        <a:spcBef>
          <a:spcPct val="20000"/>
        </a:spcBef>
        <a:spcAft>
          <a:spcPct val="0"/>
        </a:spcAft>
        <a:buChar char="»"/>
        <a:defRPr sz="1400">
          <a:solidFill>
            <a:srgbClr val="000000"/>
          </a:solidFill>
          <a:latin typeface="+mj-lt"/>
          <a:cs typeface="+mn-cs"/>
        </a:defRPr>
      </a:lvl7pPr>
      <a:lvl8pPr marL="3429000" indent="-228600" algn="l" rtl="0" fontAlgn="base">
        <a:spcBef>
          <a:spcPct val="20000"/>
        </a:spcBef>
        <a:spcAft>
          <a:spcPct val="0"/>
        </a:spcAft>
        <a:buChar char="»"/>
        <a:defRPr sz="1400">
          <a:solidFill>
            <a:srgbClr val="000000"/>
          </a:solidFill>
          <a:latin typeface="+mj-lt"/>
          <a:cs typeface="+mn-cs"/>
        </a:defRPr>
      </a:lvl8pPr>
      <a:lvl9pPr marL="3886200" indent="-228600" algn="l" rtl="0" fontAlgn="base">
        <a:spcBef>
          <a:spcPct val="20000"/>
        </a:spcBef>
        <a:spcAft>
          <a:spcPct val="0"/>
        </a:spcAft>
        <a:buChar char="»"/>
        <a:defRPr sz="1400">
          <a:solidFill>
            <a:srgbClr val="000000"/>
          </a:solidFill>
          <a:latin typeface="+mj-lt"/>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4" name="Rectangle 20"/>
          <p:cNvSpPr>
            <a:spLocks noGrp="1" noChangeArrowheads="1"/>
          </p:cNvSpPr>
          <p:nvPr>
            <p:ph type="sldNum" sz="quarter" idx="4"/>
          </p:nvPr>
        </p:nvSpPr>
        <p:spPr bwMode="auto">
          <a:xfrm>
            <a:off x="8316913" y="6508750"/>
            <a:ext cx="885825" cy="349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1">
                <a:solidFill>
                  <a:srgbClr val="660033"/>
                </a:solidFill>
                <a:cs typeface="Times New Roman" pitchFamily="18" charset="0"/>
              </a:defRPr>
            </a:lvl1pPr>
          </a:lstStyle>
          <a:p>
            <a:pPr fontAlgn="base">
              <a:spcBef>
                <a:spcPct val="0"/>
              </a:spcBef>
              <a:spcAft>
                <a:spcPct val="0"/>
              </a:spcAft>
              <a:defRPr/>
            </a:pPr>
            <a:fld id="{144AA29B-C974-456D-9629-7BADC50933DE}" type="slidenum">
              <a:rPr lang="hu-HU">
                <a:latin typeface="Arial" charset="0"/>
              </a:rPr>
              <a:pPr fontAlgn="base">
                <a:spcBef>
                  <a:spcPct val="0"/>
                </a:spcBef>
                <a:spcAft>
                  <a:spcPct val="0"/>
                </a:spcAft>
                <a:defRPr/>
              </a:pPr>
              <a:t>‹#›</a:t>
            </a:fld>
            <a:endParaRPr lang="hu-HU" dirty="0">
              <a:latin typeface="Arial" charset="0"/>
            </a:endParaRPr>
          </a:p>
        </p:txBody>
      </p:sp>
      <p:cxnSp>
        <p:nvCxnSpPr>
          <p:cNvPr id="6" name="Egyenes összekötő 5"/>
          <p:cNvCxnSpPr/>
          <p:nvPr userDrawn="1"/>
        </p:nvCxnSpPr>
        <p:spPr>
          <a:xfrm>
            <a:off x="0" y="836712"/>
            <a:ext cx="9144000" cy="0"/>
          </a:xfrm>
          <a:prstGeom prst="line">
            <a:avLst/>
          </a:prstGeom>
          <a:ln w="28575">
            <a:solidFill>
              <a:srgbClr val="FD5A4E"/>
            </a:solidFill>
          </a:ln>
        </p:spPr>
        <p:style>
          <a:lnRef idx="1">
            <a:schemeClr val="accent1"/>
          </a:lnRef>
          <a:fillRef idx="0">
            <a:schemeClr val="accent1"/>
          </a:fillRef>
          <a:effectRef idx="0">
            <a:schemeClr val="accent1"/>
          </a:effectRef>
          <a:fontRef idx="minor">
            <a:schemeClr val="tx1"/>
          </a:fontRef>
        </p:style>
      </p:cxnSp>
      <p:pic>
        <p:nvPicPr>
          <p:cNvPr id="8" name="Picture 2"/>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135038" y="241699"/>
            <a:ext cx="680789" cy="449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567747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rtl="0" eaLnBrk="0" fontAlgn="base" hangingPunct="0">
        <a:spcBef>
          <a:spcPct val="0"/>
        </a:spcBef>
        <a:spcAft>
          <a:spcPct val="0"/>
        </a:spcAft>
        <a:defRPr sz="2000" b="1">
          <a:solidFill>
            <a:schemeClr val="bg1"/>
          </a:solidFill>
          <a:latin typeface="+mj-lt"/>
          <a:ea typeface="+mj-ea"/>
          <a:cs typeface="+mj-cs"/>
        </a:defRPr>
      </a:lvl1pPr>
      <a:lvl2pPr algn="l" rtl="0" eaLnBrk="0" fontAlgn="base" hangingPunct="0">
        <a:spcBef>
          <a:spcPct val="0"/>
        </a:spcBef>
        <a:spcAft>
          <a:spcPct val="0"/>
        </a:spcAft>
        <a:defRPr sz="2000" b="1">
          <a:solidFill>
            <a:schemeClr val="bg1"/>
          </a:solidFill>
          <a:latin typeface="Arial" charset="0"/>
          <a:cs typeface="Arial" charset="0"/>
        </a:defRPr>
      </a:lvl2pPr>
      <a:lvl3pPr algn="l" rtl="0" eaLnBrk="0" fontAlgn="base" hangingPunct="0">
        <a:spcBef>
          <a:spcPct val="0"/>
        </a:spcBef>
        <a:spcAft>
          <a:spcPct val="0"/>
        </a:spcAft>
        <a:defRPr sz="2000" b="1">
          <a:solidFill>
            <a:schemeClr val="bg1"/>
          </a:solidFill>
          <a:latin typeface="Arial" charset="0"/>
          <a:cs typeface="Arial" charset="0"/>
        </a:defRPr>
      </a:lvl3pPr>
      <a:lvl4pPr algn="l" rtl="0" eaLnBrk="0" fontAlgn="base" hangingPunct="0">
        <a:spcBef>
          <a:spcPct val="0"/>
        </a:spcBef>
        <a:spcAft>
          <a:spcPct val="0"/>
        </a:spcAft>
        <a:defRPr sz="2000" b="1">
          <a:solidFill>
            <a:schemeClr val="bg1"/>
          </a:solidFill>
          <a:latin typeface="Arial" charset="0"/>
          <a:cs typeface="Arial" charset="0"/>
        </a:defRPr>
      </a:lvl4pPr>
      <a:lvl5pPr algn="l" rtl="0" eaLnBrk="0" fontAlgn="base" hangingPunct="0">
        <a:spcBef>
          <a:spcPct val="0"/>
        </a:spcBef>
        <a:spcAft>
          <a:spcPct val="0"/>
        </a:spcAft>
        <a:defRPr sz="2000" b="1">
          <a:solidFill>
            <a:schemeClr val="bg1"/>
          </a:solidFill>
          <a:latin typeface="Arial" charset="0"/>
          <a:cs typeface="Arial" charset="0"/>
        </a:defRPr>
      </a:lvl5pPr>
      <a:lvl6pPr marL="457200" algn="l" rtl="0" fontAlgn="base">
        <a:spcBef>
          <a:spcPct val="0"/>
        </a:spcBef>
        <a:spcAft>
          <a:spcPct val="0"/>
        </a:spcAft>
        <a:defRPr sz="2000" b="1">
          <a:solidFill>
            <a:schemeClr val="bg1"/>
          </a:solidFill>
          <a:latin typeface="Arial" charset="0"/>
          <a:cs typeface="Arial" charset="0"/>
        </a:defRPr>
      </a:lvl6pPr>
      <a:lvl7pPr marL="914400" algn="l" rtl="0" fontAlgn="base">
        <a:spcBef>
          <a:spcPct val="0"/>
        </a:spcBef>
        <a:spcAft>
          <a:spcPct val="0"/>
        </a:spcAft>
        <a:defRPr sz="2000" b="1">
          <a:solidFill>
            <a:schemeClr val="bg1"/>
          </a:solidFill>
          <a:latin typeface="Arial" charset="0"/>
          <a:cs typeface="Arial" charset="0"/>
        </a:defRPr>
      </a:lvl7pPr>
      <a:lvl8pPr marL="1371600" algn="l" rtl="0" fontAlgn="base">
        <a:spcBef>
          <a:spcPct val="0"/>
        </a:spcBef>
        <a:spcAft>
          <a:spcPct val="0"/>
        </a:spcAft>
        <a:defRPr sz="2000" b="1">
          <a:solidFill>
            <a:schemeClr val="bg1"/>
          </a:solidFill>
          <a:latin typeface="Arial" charset="0"/>
          <a:cs typeface="Arial" charset="0"/>
        </a:defRPr>
      </a:lvl8pPr>
      <a:lvl9pPr marL="1828800" algn="l" rtl="0" fontAlgn="base">
        <a:spcBef>
          <a:spcPct val="0"/>
        </a:spcBef>
        <a:spcAft>
          <a:spcPct val="0"/>
        </a:spcAft>
        <a:defRPr sz="2000" b="1">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1400">
          <a:solidFill>
            <a:srgbClr val="660033"/>
          </a:solidFill>
          <a:latin typeface="+mn-lt"/>
          <a:ea typeface="+mn-ea"/>
          <a:cs typeface="+mn-cs"/>
        </a:defRPr>
      </a:lvl1pPr>
      <a:lvl2pPr marL="742950" indent="-285750" algn="l" rtl="0" eaLnBrk="0" fontAlgn="base" hangingPunct="0">
        <a:spcBef>
          <a:spcPct val="20000"/>
        </a:spcBef>
        <a:spcAft>
          <a:spcPct val="0"/>
        </a:spcAft>
        <a:buChar char="–"/>
        <a:defRPr sz="1400">
          <a:solidFill>
            <a:srgbClr val="000000"/>
          </a:solidFill>
          <a:latin typeface="+mj-lt"/>
          <a:cs typeface="+mn-cs"/>
        </a:defRPr>
      </a:lvl2pPr>
      <a:lvl3pPr marL="1143000" indent="-228600" algn="l" rtl="0" eaLnBrk="0" fontAlgn="base" hangingPunct="0">
        <a:spcBef>
          <a:spcPct val="20000"/>
        </a:spcBef>
        <a:spcAft>
          <a:spcPct val="0"/>
        </a:spcAft>
        <a:buChar char="•"/>
        <a:defRPr sz="1200">
          <a:solidFill>
            <a:srgbClr val="660033"/>
          </a:solidFill>
          <a:latin typeface="+mn-lt"/>
          <a:cs typeface="+mn-cs"/>
        </a:defRPr>
      </a:lvl3pPr>
      <a:lvl4pPr marL="1600200" indent="-228600" algn="l" rtl="0" eaLnBrk="0" fontAlgn="base" hangingPunct="0">
        <a:spcBef>
          <a:spcPct val="20000"/>
        </a:spcBef>
        <a:spcAft>
          <a:spcPct val="0"/>
        </a:spcAft>
        <a:buChar char="–"/>
        <a:defRPr sz="1400">
          <a:solidFill>
            <a:srgbClr val="000000"/>
          </a:solidFill>
          <a:latin typeface="+mj-lt"/>
          <a:cs typeface="+mn-cs"/>
        </a:defRPr>
      </a:lvl4pPr>
      <a:lvl5pPr marL="2057400" indent="-228600" algn="l" rtl="0" eaLnBrk="0" fontAlgn="base" hangingPunct="0">
        <a:spcBef>
          <a:spcPct val="20000"/>
        </a:spcBef>
        <a:spcAft>
          <a:spcPct val="0"/>
        </a:spcAft>
        <a:buChar char="»"/>
        <a:defRPr sz="1400">
          <a:solidFill>
            <a:srgbClr val="000000"/>
          </a:solidFill>
          <a:latin typeface="+mj-lt"/>
          <a:cs typeface="+mn-cs"/>
        </a:defRPr>
      </a:lvl5pPr>
      <a:lvl6pPr marL="2514600" indent="-228600" algn="l" rtl="0" fontAlgn="base">
        <a:spcBef>
          <a:spcPct val="20000"/>
        </a:spcBef>
        <a:spcAft>
          <a:spcPct val="0"/>
        </a:spcAft>
        <a:buChar char="»"/>
        <a:defRPr sz="1400">
          <a:solidFill>
            <a:srgbClr val="000000"/>
          </a:solidFill>
          <a:latin typeface="+mj-lt"/>
          <a:cs typeface="+mn-cs"/>
        </a:defRPr>
      </a:lvl6pPr>
      <a:lvl7pPr marL="2971800" indent="-228600" algn="l" rtl="0" fontAlgn="base">
        <a:spcBef>
          <a:spcPct val="20000"/>
        </a:spcBef>
        <a:spcAft>
          <a:spcPct val="0"/>
        </a:spcAft>
        <a:buChar char="»"/>
        <a:defRPr sz="1400">
          <a:solidFill>
            <a:srgbClr val="000000"/>
          </a:solidFill>
          <a:latin typeface="+mj-lt"/>
          <a:cs typeface="+mn-cs"/>
        </a:defRPr>
      </a:lvl7pPr>
      <a:lvl8pPr marL="3429000" indent="-228600" algn="l" rtl="0" fontAlgn="base">
        <a:spcBef>
          <a:spcPct val="20000"/>
        </a:spcBef>
        <a:spcAft>
          <a:spcPct val="0"/>
        </a:spcAft>
        <a:buChar char="»"/>
        <a:defRPr sz="1400">
          <a:solidFill>
            <a:srgbClr val="000000"/>
          </a:solidFill>
          <a:latin typeface="+mj-lt"/>
          <a:cs typeface="+mn-cs"/>
        </a:defRPr>
      </a:lvl8pPr>
      <a:lvl9pPr marL="3886200" indent="-228600" algn="l" rtl="0" fontAlgn="base">
        <a:spcBef>
          <a:spcPct val="20000"/>
        </a:spcBef>
        <a:spcAft>
          <a:spcPct val="0"/>
        </a:spcAft>
        <a:buChar char="»"/>
        <a:defRPr sz="1400">
          <a:solidFill>
            <a:srgbClr val="000000"/>
          </a:solidFill>
          <a:latin typeface="+mj-lt"/>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4" name="Rectangle 20"/>
          <p:cNvSpPr>
            <a:spLocks noGrp="1" noChangeArrowheads="1"/>
          </p:cNvSpPr>
          <p:nvPr>
            <p:ph type="sldNum" sz="quarter" idx="4"/>
          </p:nvPr>
        </p:nvSpPr>
        <p:spPr bwMode="auto">
          <a:xfrm>
            <a:off x="8316913" y="6508750"/>
            <a:ext cx="885825" cy="349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1">
                <a:solidFill>
                  <a:srgbClr val="7F7F7F"/>
                </a:solidFill>
                <a:cs typeface="Times New Roman" pitchFamily="18" charset="0"/>
              </a:defRPr>
            </a:lvl1pPr>
          </a:lstStyle>
          <a:p>
            <a:pPr fontAlgn="base">
              <a:spcBef>
                <a:spcPct val="0"/>
              </a:spcBef>
              <a:spcAft>
                <a:spcPct val="0"/>
              </a:spcAft>
              <a:defRPr/>
            </a:pPr>
            <a:fld id="{144AA29B-C974-456D-9629-7BADC50933DE}" type="slidenum">
              <a:rPr lang="hu-HU" smtClean="0">
                <a:latin typeface="Arial" charset="0"/>
              </a:rPr>
              <a:pPr fontAlgn="base">
                <a:spcBef>
                  <a:spcPct val="0"/>
                </a:spcBef>
                <a:spcAft>
                  <a:spcPct val="0"/>
                </a:spcAft>
                <a:defRPr/>
              </a:pPr>
              <a:t>‹#›</a:t>
            </a:fld>
            <a:endParaRPr lang="hu-HU" dirty="0">
              <a:latin typeface="Arial" charset="0"/>
            </a:endParaRPr>
          </a:p>
        </p:txBody>
      </p:sp>
      <p:cxnSp>
        <p:nvCxnSpPr>
          <p:cNvPr id="6" name="Egyenes összekötő 5"/>
          <p:cNvCxnSpPr/>
          <p:nvPr/>
        </p:nvCxnSpPr>
        <p:spPr>
          <a:xfrm>
            <a:off x="0" y="836712"/>
            <a:ext cx="9144000"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8" name="Picture 2"/>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bwMode="auto">
          <a:xfrm>
            <a:off x="135038" y="241699"/>
            <a:ext cx="680789" cy="449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333570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rtl="0" eaLnBrk="0" fontAlgn="base" hangingPunct="0">
        <a:spcBef>
          <a:spcPct val="0"/>
        </a:spcBef>
        <a:spcAft>
          <a:spcPct val="0"/>
        </a:spcAft>
        <a:defRPr sz="2000" b="1">
          <a:solidFill>
            <a:schemeClr val="bg1"/>
          </a:solidFill>
          <a:latin typeface="+mj-lt"/>
          <a:ea typeface="+mj-ea"/>
          <a:cs typeface="+mj-cs"/>
        </a:defRPr>
      </a:lvl1pPr>
      <a:lvl2pPr algn="l" rtl="0" eaLnBrk="0" fontAlgn="base" hangingPunct="0">
        <a:spcBef>
          <a:spcPct val="0"/>
        </a:spcBef>
        <a:spcAft>
          <a:spcPct val="0"/>
        </a:spcAft>
        <a:defRPr sz="2000" b="1">
          <a:solidFill>
            <a:schemeClr val="bg1"/>
          </a:solidFill>
          <a:latin typeface="Arial" charset="0"/>
          <a:cs typeface="Arial" charset="0"/>
        </a:defRPr>
      </a:lvl2pPr>
      <a:lvl3pPr algn="l" rtl="0" eaLnBrk="0" fontAlgn="base" hangingPunct="0">
        <a:spcBef>
          <a:spcPct val="0"/>
        </a:spcBef>
        <a:spcAft>
          <a:spcPct val="0"/>
        </a:spcAft>
        <a:defRPr sz="2000" b="1">
          <a:solidFill>
            <a:schemeClr val="bg1"/>
          </a:solidFill>
          <a:latin typeface="Arial" charset="0"/>
          <a:cs typeface="Arial" charset="0"/>
        </a:defRPr>
      </a:lvl3pPr>
      <a:lvl4pPr algn="l" rtl="0" eaLnBrk="0" fontAlgn="base" hangingPunct="0">
        <a:spcBef>
          <a:spcPct val="0"/>
        </a:spcBef>
        <a:spcAft>
          <a:spcPct val="0"/>
        </a:spcAft>
        <a:defRPr sz="2000" b="1">
          <a:solidFill>
            <a:schemeClr val="bg1"/>
          </a:solidFill>
          <a:latin typeface="Arial" charset="0"/>
          <a:cs typeface="Arial" charset="0"/>
        </a:defRPr>
      </a:lvl4pPr>
      <a:lvl5pPr algn="l" rtl="0" eaLnBrk="0" fontAlgn="base" hangingPunct="0">
        <a:spcBef>
          <a:spcPct val="0"/>
        </a:spcBef>
        <a:spcAft>
          <a:spcPct val="0"/>
        </a:spcAft>
        <a:defRPr sz="2000" b="1">
          <a:solidFill>
            <a:schemeClr val="bg1"/>
          </a:solidFill>
          <a:latin typeface="Arial" charset="0"/>
          <a:cs typeface="Arial" charset="0"/>
        </a:defRPr>
      </a:lvl5pPr>
      <a:lvl6pPr marL="457200" algn="l" rtl="0" fontAlgn="base">
        <a:spcBef>
          <a:spcPct val="0"/>
        </a:spcBef>
        <a:spcAft>
          <a:spcPct val="0"/>
        </a:spcAft>
        <a:defRPr sz="2000" b="1">
          <a:solidFill>
            <a:schemeClr val="bg1"/>
          </a:solidFill>
          <a:latin typeface="Arial" charset="0"/>
          <a:cs typeface="Arial" charset="0"/>
        </a:defRPr>
      </a:lvl6pPr>
      <a:lvl7pPr marL="914400" algn="l" rtl="0" fontAlgn="base">
        <a:spcBef>
          <a:spcPct val="0"/>
        </a:spcBef>
        <a:spcAft>
          <a:spcPct val="0"/>
        </a:spcAft>
        <a:defRPr sz="2000" b="1">
          <a:solidFill>
            <a:schemeClr val="bg1"/>
          </a:solidFill>
          <a:latin typeface="Arial" charset="0"/>
          <a:cs typeface="Arial" charset="0"/>
        </a:defRPr>
      </a:lvl7pPr>
      <a:lvl8pPr marL="1371600" algn="l" rtl="0" fontAlgn="base">
        <a:spcBef>
          <a:spcPct val="0"/>
        </a:spcBef>
        <a:spcAft>
          <a:spcPct val="0"/>
        </a:spcAft>
        <a:defRPr sz="2000" b="1">
          <a:solidFill>
            <a:schemeClr val="bg1"/>
          </a:solidFill>
          <a:latin typeface="Arial" charset="0"/>
          <a:cs typeface="Arial" charset="0"/>
        </a:defRPr>
      </a:lvl8pPr>
      <a:lvl9pPr marL="1828800" algn="l" rtl="0" fontAlgn="base">
        <a:spcBef>
          <a:spcPct val="0"/>
        </a:spcBef>
        <a:spcAft>
          <a:spcPct val="0"/>
        </a:spcAft>
        <a:defRPr sz="2000" b="1">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1400">
          <a:solidFill>
            <a:srgbClr val="660033"/>
          </a:solidFill>
          <a:latin typeface="+mn-lt"/>
          <a:ea typeface="+mn-ea"/>
          <a:cs typeface="+mn-cs"/>
        </a:defRPr>
      </a:lvl1pPr>
      <a:lvl2pPr marL="742950" indent="-285750" algn="l" rtl="0" eaLnBrk="0" fontAlgn="base" hangingPunct="0">
        <a:spcBef>
          <a:spcPct val="20000"/>
        </a:spcBef>
        <a:spcAft>
          <a:spcPct val="0"/>
        </a:spcAft>
        <a:buChar char="–"/>
        <a:defRPr sz="1400">
          <a:solidFill>
            <a:srgbClr val="000000"/>
          </a:solidFill>
          <a:latin typeface="+mj-lt"/>
          <a:cs typeface="+mn-cs"/>
        </a:defRPr>
      </a:lvl2pPr>
      <a:lvl3pPr marL="1143000" indent="-228600" algn="l" rtl="0" eaLnBrk="0" fontAlgn="base" hangingPunct="0">
        <a:spcBef>
          <a:spcPct val="20000"/>
        </a:spcBef>
        <a:spcAft>
          <a:spcPct val="0"/>
        </a:spcAft>
        <a:buChar char="•"/>
        <a:defRPr sz="1200">
          <a:solidFill>
            <a:srgbClr val="660033"/>
          </a:solidFill>
          <a:latin typeface="+mn-lt"/>
          <a:cs typeface="+mn-cs"/>
        </a:defRPr>
      </a:lvl3pPr>
      <a:lvl4pPr marL="1600200" indent="-228600" algn="l" rtl="0" eaLnBrk="0" fontAlgn="base" hangingPunct="0">
        <a:spcBef>
          <a:spcPct val="20000"/>
        </a:spcBef>
        <a:spcAft>
          <a:spcPct val="0"/>
        </a:spcAft>
        <a:buChar char="–"/>
        <a:defRPr sz="1400">
          <a:solidFill>
            <a:srgbClr val="000000"/>
          </a:solidFill>
          <a:latin typeface="+mj-lt"/>
          <a:cs typeface="+mn-cs"/>
        </a:defRPr>
      </a:lvl4pPr>
      <a:lvl5pPr marL="2057400" indent="-228600" algn="l" rtl="0" eaLnBrk="0" fontAlgn="base" hangingPunct="0">
        <a:spcBef>
          <a:spcPct val="20000"/>
        </a:spcBef>
        <a:spcAft>
          <a:spcPct val="0"/>
        </a:spcAft>
        <a:buChar char="»"/>
        <a:defRPr sz="1400">
          <a:solidFill>
            <a:srgbClr val="000000"/>
          </a:solidFill>
          <a:latin typeface="+mj-lt"/>
          <a:cs typeface="+mn-cs"/>
        </a:defRPr>
      </a:lvl5pPr>
      <a:lvl6pPr marL="2514600" indent="-228600" algn="l" rtl="0" fontAlgn="base">
        <a:spcBef>
          <a:spcPct val="20000"/>
        </a:spcBef>
        <a:spcAft>
          <a:spcPct val="0"/>
        </a:spcAft>
        <a:buChar char="»"/>
        <a:defRPr sz="1400">
          <a:solidFill>
            <a:srgbClr val="000000"/>
          </a:solidFill>
          <a:latin typeface="+mj-lt"/>
          <a:cs typeface="+mn-cs"/>
        </a:defRPr>
      </a:lvl6pPr>
      <a:lvl7pPr marL="2971800" indent="-228600" algn="l" rtl="0" fontAlgn="base">
        <a:spcBef>
          <a:spcPct val="20000"/>
        </a:spcBef>
        <a:spcAft>
          <a:spcPct val="0"/>
        </a:spcAft>
        <a:buChar char="»"/>
        <a:defRPr sz="1400">
          <a:solidFill>
            <a:srgbClr val="000000"/>
          </a:solidFill>
          <a:latin typeface="+mj-lt"/>
          <a:cs typeface="+mn-cs"/>
        </a:defRPr>
      </a:lvl7pPr>
      <a:lvl8pPr marL="3429000" indent="-228600" algn="l" rtl="0" fontAlgn="base">
        <a:spcBef>
          <a:spcPct val="20000"/>
        </a:spcBef>
        <a:spcAft>
          <a:spcPct val="0"/>
        </a:spcAft>
        <a:buChar char="»"/>
        <a:defRPr sz="1400">
          <a:solidFill>
            <a:srgbClr val="000000"/>
          </a:solidFill>
          <a:latin typeface="+mj-lt"/>
          <a:cs typeface="+mn-cs"/>
        </a:defRPr>
      </a:lvl8pPr>
      <a:lvl9pPr marL="3886200" indent="-228600" algn="l" rtl="0" fontAlgn="base">
        <a:spcBef>
          <a:spcPct val="20000"/>
        </a:spcBef>
        <a:spcAft>
          <a:spcPct val="0"/>
        </a:spcAft>
        <a:buChar char="»"/>
        <a:defRPr sz="1400">
          <a:solidFill>
            <a:srgbClr val="000000"/>
          </a:solidFill>
          <a:latin typeface="+mj-lt"/>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4" name="Rectangle 20"/>
          <p:cNvSpPr>
            <a:spLocks noGrp="1" noChangeArrowheads="1"/>
          </p:cNvSpPr>
          <p:nvPr>
            <p:ph type="sldNum" sz="quarter" idx="4"/>
          </p:nvPr>
        </p:nvSpPr>
        <p:spPr bwMode="auto">
          <a:xfrm>
            <a:off x="8316913" y="6508750"/>
            <a:ext cx="885825" cy="349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1">
                <a:solidFill>
                  <a:srgbClr val="660033"/>
                </a:solidFill>
                <a:cs typeface="Times New Roman" pitchFamily="18" charset="0"/>
              </a:defRPr>
            </a:lvl1pPr>
          </a:lstStyle>
          <a:p>
            <a:pPr fontAlgn="base">
              <a:spcBef>
                <a:spcPct val="0"/>
              </a:spcBef>
              <a:spcAft>
                <a:spcPct val="0"/>
              </a:spcAft>
              <a:defRPr/>
            </a:pPr>
            <a:fld id="{144AA29B-C974-456D-9629-7BADC50933DE}" type="slidenum">
              <a:rPr lang="hu-HU">
                <a:latin typeface="Arial" charset="0"/>
              </a:rPr>
              <a:pPr fontAlgn="base">
                <a:spcBef>
                  <a:spcPct val="0"/>
                </a:spcBef>
                <a:spcAft>
                  <a:spcPct val="0"/>
                </a:spcAft>
                <a:defRPr/>
              </a:pPr>
              <a:t>‹#›</a:t>
            </a:fld>
            <a:endParaRPr lang="hu-HU" dirty="0">
              <a:latin typeface="Arial" charset="0"/>
            </a:endParaRPr>
          </a:p>
        </p:txBody>
      </p:sp>
      <p:cxnSp>
        <p:nvCxnSpPr>
          <p:cNvPr id="6" name="Egyenes összekötő 5"/>
          <p:cNvCxnSpPr/>
          <p:nvPr/>
        </p:nvCxnSpPr>
        <p:spPr>
          <a:xfrm>
            <a:off x="0" y="836712"/>
            <a:ext cx="9144000" cy="0"/>
          </a:xfrm>
          <a:prstGeom prst="line">
            <a:avLst/>
          </a:prstGeom>
          <a:ln w="28575">
            <a:solidFill>
              <a:srgbClr val="D72929"/>
            </a:solidFill>
          </a:ln>
        </p:spPr>
        <p:style>
          <a:lnRef idx="1">
            <a:schemeClr val="accent1"/>
          </a:lnRef>
          <a:fillRef idx="0">
            <a:schemeClr val="accent1"/>
          </a:fillRef>
          <a:effectRef idx="0">
            <a:schemeClr val="accent1"/>
          </a:effectRef>
          <a:fontRef idx="minor">
            <a:schemeClr val="tx1"/>
          </a:fontRef>
        </p:style>
      </p:cxnSp>
      <p:pic>
        <p:nvPicPr>
          <p:cNvPr id="8"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35038" y="241699"/>
            <a:ext cx="680789" cy="449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794530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0" fontAlgn="base" hangingPunct="0">
        <a:spcBef>
          <a:spcPct val="0"/>
        </a:spcBef>
        <a:spcAft>
          <a:spcPct val="0"/>
        </a:spcAft>
        <a:defRPr sz="2000" b="1">
          <a:solidFill>
            <a:schemeClr val="bg1"/>
          </a:solidFill>
          <a:latin typeface="+mj-lt"/>
          <a:ea typeface="+mj-ea"/>
          <a:cs typeface="+mj-cs"/>
        </a:defRPr>
      </a:lvl1pPr>
      <a:lvl2pPr algn="l" rtl="0" eaLnBrk="0" fontAlgn="base" hangingPunct="0">
        <a:spcBef>
          <a:spcPct val="0"/>
        </a:spcBef>
        <a:spcAft>
          <a:spcPct val="0"/>
        </a:spcAft>
        <a:defRPr sz="2000" b="1">
          <a:solidFill>
            <a:schemeClr val="bg1"/>
          </a:solidFill>
          <a:latin typeface="Arial" charset="0"/>
          <a:cs typeface="Arial" charset="0"/>
        </a:defRPr>
      </a:lvl2pPr>
      <a:lvl3pPr algn="l" rtl="0" eaLnBrk="0" fontAlgn="base" hangingPunct="0">
        <a:spcBef>
          <a:spcPct val="0"/>
        </a:spcBef>
        <a:spcAft>
          <a:spcPct val="0"/>
        </a:spcAft>
        <a:defRPr sz="2000" b="1">
          <a:solidFill>
            <a:schemeClr val="bg1"/>
          </a:solidFill>
          <a:latin typeface="Arial" charset="0"/>
          <a:cs typeface="Arial" charset="0"/>
        </a:defRPr>
      </a:lvl3pPr>
      <a:lvl4pPr algn="l" rtl="0" eaLnBrk="0" fontAlgn="base" hangingPunct="0">
        <a:spcBef>
          <a:spcPct val="0"/>
        </a:spcBef>
        <a:spcAft>
          <a:spcPct val="0"/>
        </a:spcAft>
        <a:defRPr sz="2000" b="1">
          <a:solidFill>
            <a:schemeClr val="bg1"/>
          </a:solidFill>
          <a:latin typeface="Arial" charset="0"/>
          <a:cs typeface="Arial" charset="0"/>
        </a:defRPr>
      </a:lvl4pPr>
      <a:lvl5pPr algn="l" rtl="0" eaLnBrk="0" fontAlgn="base" hangingPunct="0">
        <a:spcBef>
          <a:spcPct val="0"/>
        </a:spcBef>
        <a:spcAft>
          <a:spcPct val="0"/>
        </a:spcAft>
        <a:defRPr sz="2000" b="1">
          <a:solidFill>
            <a:schemeClr val="bg1"/>
          </a:solidFill>
          <a:latin typeface="Arial" charset="0"/>
          <a:cs typeface="Arial" charset="0"/>
        </a:defRPr>
      </a:lvl5pPr>
      <a:lvl6pPr marL="457200" algn="l" rtl="0" fontAlgn="base">
        <a:spcBef>
          <a:spcPct val="0"/>
        </a:spcBef>
        <a:spcAft>
          <a:spcPct val="0"/>
        </a:spcAft>
        <a:defRPr sz="2000" b="1">
          <a:solidFill>
            <a:schemeClr val="bg1"/>
          </a:solidFill>
          <a:latin typeface="Arial" charset="0"/>
          <a:cs typeface="Arial" charset="0"/>
        </a:defRPr>
      </a:lvl6pPr>
      <a:lvl7pPr marL="914400" algn="l" rtl="0" fontAlgn="base">
        <a:spcBef>
          <a:spcPct val="0"/>
        </a:spcBef>
        <a:spcAft>
          <a:spcPct val="0"/>
        </a:spcAft>
        <a:defRPr sz="2000" b="1">
          <a:solidFill>
            <a:schemeClr val="bg1"/>
          </a:solidFill>
          <a:latin typeface="Arial" charset="0"/>
          <a:cs typeface="Arial" charset="0"/>
        </a:defRPr>
      </a:lvl7pPr>
      <a:lvl8pPr marL="1371600" algn="l" rtl="0" fontAlgn="base">
        <a:spcBef>
          <a:spcPct val="0"/>
        </a:spcBef>
        <a:spcAft>
          <a:spcPct val="0"/>
        </a:spcAft>
        <a:defRPr sz="2000" b="1">
          <a:solidFill>
            <a:schemeClr val="bg1"/>
          </a:solidFill>
          <a:latin typeface="Arial" charset="0"/>
          <a:cs typeface="Arial" charset="0"/>
        </a:defRPr>
      </a:lvl8pPr>
      <a:lvl9pPr marL="1828800" algn="l" rtl="0" fontAlgn="base">
        <a:spcBef>
          <a:spcPct val="0"/>
        </a:spcBef>
        <a:spcAft>
          <a:spcPct val="0"/>
        </a:spcAft>
        <a:defRPr sz="2000" b="1">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1400">
          <a:solidFill>
            <a:srgbClr val="660033"/>
          </a:solidFill>
          <a:latin typeface="+mn-lt"/>
          <a:ea typeface="+mn-ea"/>
          <a:cs typeface="+mn-cs"/>
        </a:defRPr>
      </a:lvl1pPr>
      <a:lvl2pPr marL="742950" indent="-285750" algn="l" rtl="0" eaLnBrk="0" fontAlgn="base" hangingPunct="0">
        <a:spcBef>
          <a:spcPct val="20000"/>
        </a:spcBef>
        <a:spcAft>
          <a:spcPct val="0"/>
        </a:spcAft>
        <a:buChar char="–"/>
        <a:defRPr sz="1400">
          <a:solidFill>
            <a:srgbClr val="000000"/>
          </a:solidFill>
          <a:latin typeface="+mj-lt"/>
          <a:cs typeface="+mn-cs"/>
        </a:defRPr>
      </a:lvl2pPr>
      <a:lvl3pPr marL="1143000" indent="-228600" algn="l" rtl="0" eaLnBrk="0" fontAlgn="base" hangingPunct="0">
        <a:spcBef>
          <a:spcPct val="20000"/>
        </a:spcBef>
        <a:spcAft>
          <a:spcPct val="0"/>
        </a:spcAft>
        <a:buChar char="•"/>
        <a:defRPr sz="1200">
          <a:solidFill>
            <a:srgbClr val="660033"/>
          </a:solidFill>
          <a:latin typeface="+mn-lt"/>
          <a:cs typeface="+mn-cs"/>
        </a:defRPr>
      </a:lvl3pPr>
      <a:lvl4pPr marL="1600200" indent="-228600" algn="l" rtl="0" eaLnBrk="0" fontAlgn="base" hangingPunct="0">
        <a:spcBef>
          <a:spcPct val="20000"/>
        </a:spcBef>
        <a:spcAft>
          <a:spcPct val="0"/>
        </a:spcAft>
        <a:buChar char="–"/>
        <a:defRPr sz="1400">
          <a:solidFill>
            <a:srgbClr val="000000"/>
          </a:solidFill>
          <a:latin typeface="+mj-lt"/>
          <a:cs typeface="+mn-cs"/>
        </a:defRPr>
      </a:lvl4pPr>
      <a:lvl5pPr marL="2057400" indent="-228600" algn="l" rtl="0" eaLnBrk="0" fontAlgn="base" hangingPunct="0">
        <a:spcBef>
          <a:spcPct val="20000"/>
        </a:spcBef>
        <a:spcAft>
          <a:spcPct val="0"/>
        </a:spcAft>
        <a:buChar char="»"/>
        <a:defRPr sz="1400">
          <a:solidFill>
            <a:srgbClr val="000000"/>
          </a:solidFill>
          <a:latin typeface="+mj-lt"/>
          <a:cs typeface="+mn-cs"/>
        </a:defRPr>
      </a:lvl5pPr>
      <a:lvl6pPr marL="2514600" indent="-228600" algn="l" rtl="0" fontAlgn="base">
        <a:spcBef>
          <a:spcPct val="20000"/>
        </a:spcBef>
        <a:spcAft>
          <a:spcPct val="0"/>
        </a:spcAft>
        <a:buChar char="»"/>
        <a:defRPr sz="1400">
          <a:solidFill>
            <a:srgbClr val="000000"/>
          </a:solidFill>
          <a:latin typeface="+mj-lt"/>
          <a:cs typeface="+mn-cs"/>
        </a:defRPr>
      </a:lvl6pPr>
      <a:lvl7pPr marL="2971800" indent="-228600" algn="l" rtl="0" fontAlgn="base">
        <a:spcBef>
          <a:spcPct val="20000"/>
        </a:spcBef>
        <a:spcAft>
          <a:spcPct val="0"/>
        </a:spcAft>
        <a:buChar char="»"/>
        <a:defRPr sz="1400">
          <a:solidFill>
            <a:srgbClr val="000000"/>
          </a:solidFill>
          <a:latin typeface="+mj-lt"/>
          <a:cs typeface="+mn-cs"/>
        </a:defRPr>
      </a:lvl7pPr>
      <a:lvl8pPr marL="3429000" indent="-228600" algn="l" rtl="0" fontAlgn="base">
        <a:spcBef>
          <a:spcPct val="20000"/>
        </a:spcBef>
        <a:spcAft>
          <a:spcPct val="0"/>
        </a:spcAft>
        <a:buChar char="»"/>
        <a:defRPr sz="1400">
          <a:solidFill>
            <a:srgbClr val="000000"/>
          </a:solidFill>
          <a:latin typeface="+mj-lt"/>
          <a:cs typeface="+mn-cs"/>
        </a:defRPr>
      </a:lvl8pPr>
      <a:lvl9pPr marL="3886200" indent="-228600" algn="l" rtl="0" fontAlgn="base">
        <a:spcBef>
          <a:spcPct val="20000"/>
        </a:spcBef>
        <a:spcAft>
          <a:spcPct val="0"/>
        </a:spcAft>
        <a:buChar char="»"/>
        <a:defRPr sz="1400">
          <a:solidFill>
            <a:srgbClr val="000000"/>
          </a:solidFill>
          <a:latin typeface="+mj-lt"/>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1.png"/><Relationship Id="rId5" Type="http://schemas.openxmlformats.org/officeDocument/2006/relationships/image" Target="../media/image10.pn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8.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8.xml"/><Relationship Id="rId6" Type="http://schemas.microsoft.com/office/2007/relationships/hdphoto" Target="../media/hdphoto4.wdp"/><Relationship Id="rId5" Type="http://schemas.openxmlformats.org/officeDocument/2006/relationships/image" Target="../media/image17.png"/><Relationship Id="rId4"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3.png"/><Relationship Id="rId1" Type="http://schemas.openxmlformats.org/officeDocument/2006/relationships/slideLayout" Target="../slideLayouts/slideLayout18.xml"/><Relationship Id="rId6" Type="http://schemas.openxmlformats.org/officeDocument/2006/relationships/image" Target="../media/image7.png"/><Relationship Id="rId5" Type="http://schemas.microsoft.com/office/2007/relationships/hdphoto" Target="../media/hdphoto6.wdp"/><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png"/><Relationship Id="rId1" Type="http://schemas.openxmlformats.org/officeDocument/2006/relationships/slideLayout" Target="../slideLayouts/slideLayout18.xml"/><Relationship Id="rId6" Type="http://schemas.microsoft.com/office/2007/relationships/hdphoto" Target="../media/hdphoto7.wdp"/><Relationship Id="rId5" Type="http://schemas.openxmlformats.org/officeDocument/2006/relationships/image" Target="../media/image26.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png"/><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8.jpe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25.jpeg"/><Relationship Id="rId5" Type="http://schemas.openxmlformats.org/officeDocument/2006/relationships/image" Target="../media/image15.png"/><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png"/><Relationship Id="rId1" Type="http://schemas.openxmlformats.org/officeDocument/2006/relationships/slideLayout" Target="../slideLayouts/slideLayout18.xml"/><Relationship Id="rId5" Type="http://schemas.openxmlformats.org/officeDocument/2006/relationships/image" Target="../media/image29.jpe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png"/><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30.jpeg"/><Relationship Id="rId7"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8.xml"/><Relationship Id="rId6" Type="http://schemas.microsoft.com/office/2007/relationships/hdphoto" Target="../media/hdphoto8.wdp"/><Relationship Id="rId5" Type="http://schemas.openxmlformats.org/officeDocument/2006/relationships/image" Target="../media/image31.png"/><Relationship Id="rId4" Type="http://schemas.openxmlformats.org/officeDocument/2006/relationships/image" Target="../media/image25.jpeg"/><Relationship Id="rId9" Type="http://schemas.openxmlformats.org/officeDocument/2006/relationships/image" Target="../media/image11.png"/></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8.xml"/><Relationship Id="rId4" Type="http://schemas.microsoft.com/office/2007/relationships/hdphoto" Target="../media/hdphoto8.wdp"/></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8.xml"/><Relationship Id="rId6" Type="http://schemas.microsoft.com/office/2007/relationships/hdphoto" Target="../media/hdphoto8.wdp"/><Relationship Id="rId5" Type="http://schemas.openxmlformats.org/officeDocument/2006/relationships/image" Target="../media/image31.png"/><Relationship Id="rId4" Type="http://schemas.microsoft.com/office/2007/relationships/hdphoto" Target="../media/hdphoto5.wdp"/></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8.xml"/><Relationship Id="rId5" Type="http://schemas.openxmlformats.org/officeDocument/2006/relationships/image" Target="../media/image34.png"/><Relationship Id="rId4" Type="http://schemas.microsoft.com/office/2007/relationships/hdphoto" Target="../media/hdphoto8.wdp"/></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8.xml"/><Relationship Id="rId4" Type="http://schemas.microsoft.com/office/2007/relationships/hdphoto" Target="../media/hdphoto8.wdp"/></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8.xml"/><Relationship Id="rId6" Type="http://schemas.microsoft.com/office/2007/relationships/hdphoto" Target="../media/hdphoto7.wdp"/><Relationship Id="rId5" Type="http://schemas.openxmlformats.org/officeDocument/2006/relationships/image" Target="../media/image26.png"/><Relationship Id="rId4" Type="http://schemas.microsoft.com/office/2007/relationships/hdphoto" Target="../media/hdphoto8.wdp"/></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8.xml"/><Relationship Id="rId6" Type="http://schemas.microsoft.com/office/2007/relationships/hdphoto" Target="../media/hdphoto7.wdp"/><Relationship Id="rId5" Type="http://schemas.openxmlformats.org/officeDocument/2006/relationships/image" Target="../media/image26.png"/><Relationship Id="rId4" Type="http://schemas.microsoft.com/office/2007/relationships/hdphoto" Target="../media/hdphoto9.wdp"/></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png"/><Relationship Id="rId1" Type="http://schemas.openxmlformats.org/officeDocument/2006/relationships/slideLayout" Target="../slideLayouts/slideLayout18.xml"/><Relationship Id="rId5" Type="http://schemas.microsoft.com/office/2007/relationships/hdphoto" Target="../media/hdphoto8.wdp"/><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8.xml"/><Relationship Id="rId6" Type="http://schemas.microsoft.com/office/2007/relationships/hdphoto" Target="../media/hdphoto7.wdp"/><Relationship Id="rId5" Type="http://schemas.openxmlformats.org/officeDocument/2006/relationships/image" Target="../media/image26.png"/><Relationship Id="rId4" Type="http://schemas.microsoft.com/office/2007/relationships/hdphoto" Target="../media/hdphoto8.wdp"/></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7.png"/><Relationship Id="rId1" Type="http://schemas.openxmlformats.org/officeDocument/2006/relationships/slideLayout" Target="../slideLayouts/slideLayout18.xml"/><Relationship Id="rId5" Type="http://schemas.openxmlformats.org/officeDocument/2006/relationships/image" Target="../media/image39.png"/><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44.jpeg"/><Relationship Id="rId5" Type="http://schemas.microsoft.com/office/2007/relationships/hdphoto" Target="../media/hdphoto10.wdp"/><Relationship Id="rId4" Type="http://schemas.openxmlformats.org/officeDocument/2006/relationships/image" Target="../media/image43.png"/></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47.png"/><Relationship Id="rId5" Type="http://schemas.openxmlformats.org/officeDocument/2006/relationships/image" Target="../media/image39.png"/><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45.jpeg"/></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49.jpeg"/></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50.jpeg"/></Relationships>
</file>

<file path=ppt/slides/_rels/slide4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7.png"/><Relationship Id="rId1" Type="http://schemas.openxmlformats.org/officeDocument/2006/relationships/slideLayout" Target="../slideLayouts/slideLayout18.xml"/><Relationship Id="rId5" Type="http://schemas.openxmlformats.org/officeDocument/2006/relationships/image" Target="../media/image47.png"/><Relationship Id="rId4" Type="http://schemas.microsoft.com/office/2007/relationships/hdphoto" Target="../media/hdphoto11.wdp"/></Relationships>
</file>

<file path=ppt/slides/_rels/slide4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2.jpe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49.jpeg"/><Relationship Id="rId5" Type="http://schemas.openxmlformats.org/officeDocument/2006/relationships/image" Target="../media/image48.png"/><Relationship Id="rId4" Type="http://schemas.microsoft.com/office/2007/relationships/hdphoto" Target="../media/hdphoto11.wdp"/></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7" Type="http://schemas.microsoft.com/office/2007/relationships/hdphoto" Target="../media/hdphoto7.wdp"/><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26.png"/><Relationship Id="rId5" Type="http://schemas.openxmlformats.org/officeDocument/2006/relationships/image" Target="../media/image54.png"/><Relationship Id="rId4" Type="http://schemas.microsoft.com/office/2007/relationships/hdphoto" Target="../media/hdphoto12.wdp"/></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55.jpeg"/></Relationships>
</file>

<file path=ppt/slides/_rels/slide5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58.jpeg"/></Relationships>
</file>

<file path=ppt/slides/_rels/slide5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xml"/><Relationship Id="rId1" Type="http://schemas.openxmlformats.org/officeDocument/2006/relationships/slideLayout" Target="../slideLayouts/slideLayout73.xml"/><Relationship Id="rId5" Type="http://schemas.openxmlformats.org/officeDocument/2006/relationships/hyperlink" Target="http://www.trendinternational.hu/" TargetMode="External"/><Relationship Id="rId4" Type="http://schemas.openxmlformats.org/officeDocument/2006/relationships/hyperlink" Target="mailto:office@trendinternational.h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p:cNvSpPr txBox="1">
            <a:spLocks noChangeArrowheads="1"/>
          </p:cNvSpPr>
          <p:nvPr/>
        </p:nvSpPr>
        <p:spPr bwMode="auto">
          <a:xfrm>
            <a:off x="0" y="1844824"/>
            <a:ext cx="9136508" cy="1585049"/>
          </a:xfrm>
          <a:prstGeom prst="rect">
            <a:avLst/>
          </a:prstGeom>
          <a:noFill/>
          <a:ln>
            <a:noFill/>
          </a:ln>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Aft>
                <a:spcPts val="1800"/>
              </a:spcAft>
              <a:defRPr/>
            </a:pPr>
            <a:r>
              <a:rPr lang="hu-HU" sz="3200" b="1" dirty="0">
                <a:solidFill>
                  <a:srgbClr val="7F7F7F"/>
                </a:solidFill>
              </a:rPr>
              <a:t>Közlekedés Budapesten</a:t>
            </a:r>
          </a:p>
          <a:p>
            <a:pPr algn="ctr" eaLnBrk="1" fontAlgn="base" hangingPunct="1">
              <a:spcAft>
                <a:spcPts val="1200"/>
              </a:spcAft>
              <a:defRPr/>
            </a:pPr>
            <a:r>
              <a:rPr lang="hu-HU" sz="2000" b="1" dirty="0">
                <a:solidFill>
                  <a:srgbClr val="7F7F7F"/>
                </a:solidFill>
              </a:rPr>
              <a:t>Kutatási riport – a kvalitatív fázis eredményei</a:t>
            </a:r>
          </a:p>
          <a:p>
            <a:pPr algn="ctr" eaLnBrk="1" fontAlgn="base" hangingPunct="1">
              <a:spcAft>
                <a:spcPts val="1200"/>
              </a:spcAft>
              <a:defRPr/>
            </a:pPr>
            <a:r>
              <a:rPr lang="hu-HU" sz="2000" b="1" dirty="0">
                <a:solidFill>
                  <a:srgbClr val="7F7F7F"/>
                </a:solidFill>
              </a:rPr>
              <a:t>2021 szeptember</a:t>
            </a:r>
          </a:p>
        </p:txBody>
      </p:sp>
      <p:pic>
        <p:nvPicPr>
          <p:cNvPr id="4" name="Kép 3"/>
          <p:cNvPicPr>
            <a:picLocks noChangeAspect="1"/>
          </p:cNvPicPr>
          <p:nvPr/>
        </p:nvPicPr>
        <p:blipFill>
          <a:blip r:embed="rId2"/>
          <a:stretch>
            <a:fillRect/>
          </a:stretch>
        </p:blipFill>
        <p:spPr>
          <a:xfrm>
            <a:off x="7236296" y="3284984"/>
            <a:ext cx="1646519" cy="1069380"/>
          </a:xfrm>
          <a:prstGeom prst="rect">
            <a:avLst/>
          </a:prstGeom>
        </p:spPr>
      </p:pic>
    </p:spTree>
    <p:extLst>
      <p:ext uri="{BB962C8B-B14F-4D97-AF65-F5344CB8AC3E}">
        <p14:creationId xmlns:p14="http://schemas.microsoft.com/office/powerpoint/2010/main" val="880253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
          <p:cNvSpPr>
            <a:spLocks noChangeArrowheads="1"/>
          </p:cNvSpPr>
          <p:nvPr/>
        </p:nvSpPr>
        <p:spPr bwMode="auto">
          <a:xfrm>
            <a:off x="168582" y="2708920"/>
            <a:ext cx="8842332"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defTabSz="914342" fontAlgn="base">
              <a:spcBef>
                <a:spcPct val="0"/>
              </a:spcBef>
              <a:spcAft>
                <a:spcPct val="0"/>
              </a:spcAft>
              <a:defRPr/>
            </a:pPr>
            <a:r>
              <a:rPr lang="hu-HU" sz="3200" b="1" i="1" dirty="0">
                <a:solidFill>
                  <a:schemeClr val="bg1"/>
                </a:solidFill>
                <a:latin typeface="Arial"/>
              </a:rPr>
              <a:t>Legfontosabb megállapítások</a:t>
            </a:r>
          </a:p>
        </p:txBody>
      </p:sp>
      <p:sp>
        <p:nvSpPr>
          <p:cNvPr id="2" name="Dia számának helye 1"/>
          <p:cNvSpPr>
            <a:spLocks noGrp="1"/>
          </p:cNvSpPr>
          <p:nvPr>
            <p:ph type="sldNum" sz="quarter" idx="10"/>
          </p:nvPr>
        </p:nvSpPr>
        <p:spPr/>
        <p:txBody>
          <a:bodyPr/>
          <a:lstStyle/>
          <a:p>
            <a:pPr>
              <a:defRPr/>
            </a:pPr>
            <a:fld id="{C44EF34D-66B8-420C-9B97-E3340AB4CD45}" type="slidenum">
              <a:rPr lang="hu-HU" smtClean="0">
                <a:solidFill>
                  <a:schemeClr val="bg2"/>
                </a:solidFill>
              </a:rPr>
              <a:pPr>
                <a:defRPr/>
              </a:pPr>
              <a:t>2</a:t>
            </a:fld>
            <a:endParaRPr lang="hu-HU" dirty="0">
              <a:solidFill>
                <a:schemeClr val="bg2"/>
              </a:solidFill>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8" name="Téglalap 7"/>
          <p:cNvSpPr/>
          <p:nvPr/>
        </p:nvSpPr>
        <p:spPr>
          <a:xfrm>
            <a:off x="0" y="1124744"/>
            <a:ext cx="9144000" cy="4968552"/>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solidFill>
                <a:srgbClr val="00527C"/>
              </a:solidFill>
            </a:endParaRPr>
          </a:p>
        </p:txBody>
      </p:sp>
      <p:sp>
        <p:nvSpPr>
          <p:cNvPr id="10" name="Rectangle 2"/>
          <p:cNvSpPr>
            <a:spLocks noChangeArrowheads="1"/>
          </p:cNvSpPr>
          <p:nvPr/>
        </p:nvSpPr>
        <p:spPr bwMode="auto">
          <a:xfrm>
            <a:off x="905615" y="104290"/>
            <a:ext cx="80490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fontAlgn="base">
              <a:spcBef>
                <a:spcPct val="0"/>
              </a:spcBef>
              <a:spcAft>
                <a:spcPct val="0"/>
              </a:spcAft>
              <a:defRPr/>
            </a:pPr>
            <a:r>
              <a:rPr lang="hu-HU" b="1" dirty="0">
                <a:solidFill>
                  <a:srgbClr val="7F7F7F"/>
                </a:solidFill>
                <a:latin typeface="Arial"/>
              </a:rPr>
              <a:t>Tartalomjegyzék</a:t>
            </a:r>
          </a:p>
        </p:txBody>
      </p:sp>
      <p:sp>
        <p:nvSpPr>
          <p:cNvPr id="16" name="Téglalap 15"/>
          <p:cNvSpPr/>
          <p:nvPr/>
        </p:nvSpPr>
        <p:spPr>
          <a:xfrm>
            <a:off x="481916" y="1768455"/>
            <a:ext cx="8277909" cy="37689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ts val="2400"/>
              </a:spcAft>
              <a:defRPr/>
            </a:pPr>
            <a:r>
              <a:rPr lang="hu-HU" sz="1600" b="1" dirty="0">
                <a:solidFill>
                  <a:schemeClr val="bg1"/>
                </a:solidFill>
                <a:latin typeface="Arial"/>
              </a:rPr>
              <a:t>Vezetői összefoglaló</a:t>
            </a:r>
          </a:p>
          <a:p>
            <a:pPr fontAlgn="base">
              <a:spcBef>
                <a:spcPct val="0"/>
              </a:spcBef>
              <a:spcAft>
                <a:spcPts val="1200"/>
              </a:spcAft>
              <a:defRPr/>
            </a:pPr>
            <a:r>
              <a:rPr lang="hu-HU" sz="1600" b="1" dirty="0">
                <a:solidFill>
                  <a:schemeClr val="bg1"/>
                </a:solidFill>
                <a:latin typeface="Arial"/>
              </a:rPr>
              <a:t>Részletes eredmények</a:t>
            </a:r>
          </a:p>
          <a:p>
            <a:pPr marL="355600" fontAlgn="base">
              <a:spcBef>
                <a:spcPct val="0"/>
              </a:spcBef>
              <a:spcAft>
                <a:spcPts val="1200"/>
              </a:spcAft>
              <a:defRPr/>
            </a:pPr>
            <a:r>
              <a:rPr lang="hu-HU" sz="1600" b="1" dirty="0">
                <a:solidFill>
                  <a:schemeClr val="bg1"/>
                </a:solidFill>
                <a:latin typeface="Arial"/>
              </a:rPr>
              <a:t>A kutatás módszertana</a:t>
            </a:r>
          </a:p>
          <a:p>
            <a:pPr marL="355600" fontAlgn="base">
              <a:spcBef>
                <a:spcPct val="0"/>
              </a:spcBef>
              <a:spcAft>
                <a:spcPts val="1200"/>
              </a:spcAft>
              <a:defRPr/>
            </a:pPr>
            <a:r>
              <a:rPr lang="hu-HU" sz="1600" b="1" dirty="0">
                <a:solidFill>
                  <a:schemeClr val="bg1"/>
                </a:solidFill>
                <a:latin typeface="Arial"/>
              </a:rPr>
              <a:t>Utazási szokások feltérképezése</a:t>
            </a:r>
          </a:p>
          <a:p>
            <a:pPr marL="355600" fontAlgn="base">
              <a:spcBef>
                <a:spcPct val="0"/>
              </a:spcBef>
              <a:spcAft>
                <a:spcPts val="1200"/>
              </a:spcAft>
              <a:defRPr/>
            </a:pPr>
            <a:r>
              <a:rPr lang="hu-HU" sz="1600" b="1" dirty="0">
                <a:solidFill>
                  <a:schemeClr val="bg1"/>
                </a:solidFill>
                <a:latin typeface="Arial"/>
              </a:rPr>
              <a:t>A COVID hatása a közösségi közlekedésre</a:t>
            </a:r>
          </a:p>
          <a:p>
            <a:pPr marL="355600" fontAlgn="base">
              <a:spcBef>
                <a:spcPct val="0"/>
              </a:spcBef>
              <a:spcAft>
                <a:spcPts val="1200"/>
              </a:spcAft>
              <a:defRPr/>
            </a:pPr>
            <a:r>
              <a:rPr lang="hu-HU" sz="1600" b="1" dirty="0">
                <a:solidFill>
                  <a:schemeClr val="bg1"/>
                </a:solidFill>
                <a:latin typeface="Arial"/>
              </a:rPr>
              <a:t>Taxis utazási szokások feltárása</a:t>
            </a:r>
          </a:p>
          <a:p>
            <a:pPr marL="355600" fontAlgn="base">
              <a:spcBef>
                <a:spcPct val="0"/>
              </a:spcBef>
              <a:spcAft>
                <a:spcPts val="1200"/>
              </a:spcAft>
              <a:defRPr/>
            </a:pPr>
            <a:r>
              <a:rPr lang="hu-HU" sz="1600" b="1" dirty="0">
                <a:solidFill>
                  <a:schemeClr val="bg1"/>
                </a:solidFill>
                <a:latin typeface="Arial"/>
              </a:rPr>
              <a:t>A taxitársaságok imázsa</a:t>
            </a:r>
          </a:p>
          <a:p>
            <a:pPr marL="355600" fontAlgn="base">
              <a:spcBef>
                <a:spcPct val="0"/>
              </a:spcBef>
              <a:spcAft>
                <a:spcPts val="1200"/>
              </a:spcAft>
              <a:defRPr/>
            </a:pPr>
            <a:r>
              <a:rPr lang="hu-HU" sz="1600" b="1" dirty="0">
                <a:solidFill>
                  <a:schemeClr val="bg1"/>
                </a:solidFill>
                <a:latin typeface="Arial"/>
              </a:rPr>
              <a:t>A taxirendelő applikációk iránti elvárások</a:t>
            </a:r>
          </a:p>
        </p:txBody>
      </p:sp>
    </p:spTree>
    <p:extLst>
      <p:ext uri="{BB962C8B-B14F-4D97-AF65-F5344CB8AC3E}">
        <p14:creationId xmlns:p14="http://schemas.microsoft.com/office/powerpoint/2010/main" val="3852241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0" y="1700808"/>
            <a:ext cx="9144000" cy="2964992"/>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23" name="Rectangle 2"/>
          <p:cNvSpPr>
            <a:spLocks noChangeArrowheads="1"/>
          </p:cNvSpPr>
          <p:nvPr/>
        </p:nvSpPr>
        <p:spPr bwMode="auto">
          <a:xfrm>
            <a:off x="0" y="2822941"/>
            <a:ext cx="8842332"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342" rtl="0" eaLnBrk="0" fontAlgn="base" latinLnBrk="0" hangingPunct="0">
              <a:lnSpc>
                <a:spcPct val="100000"/>
              </a:lnSpc>
              <a:spcBef>
                <a:spcPct val="0"/>
              </a:spcBef>
              <a:spcAft>
                <a:spcPct val="0"/>
              </a:spcAft>
              <a:buClrTx/>
              <a:buSzTx/>
              <a:buFontTx/>
              <a:buNone/>
              <a:tabLst/>
              <a:defRPr/>
            </a:pPr>
            <a:r>
              <a:rPr kumimoji="0" lang="hu-HU" sz="3200" b="1" i="1" u="none" strike="noStrike" kern="1200" cap="none" spc="0" normalizeH="0" baseline="0" noProof="0" dirty="0">
                <a:ln>
                  <a:noFill/>
                </a:ln>
                <a:solidFill>
                  <a:srgbClr val="FFFFFF"/>
                </a:solidFill>
                <a:effectLst/>
                <a:uLnTx/>
                <a:uFillTx/>
                <a:latin typeface="Arial"/>
                <a:ea typeface="+mn-ea"/>
                <a:cs typeface="Arial" charset="0"/>
              </a:rPr>
              <a:t>Vezetői összefoglaló</a:t>
            </a:r>
          </a:p>
        </p:txBody>
      </p:sp>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5665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Téglalap 9">
            <a:extLst>
              <a:ext uri="{FF2B5EF4-FFF2-40B4-BE49-F238E27FC236}">
                <a16:creationId xmlns:a16="http://schemas.microsoft.com/office/drawing/2014/main" id="{6B449053-2A92-4DB9-8B16-12AC90D38966}"/>
              </a:ext>
            </a:extLst>
          </p:cNvPr>
          <p:cNvSpPr/>
          <p:nvPr/>
        </p:nvSpPr>
        <p:spPr>
          <a:xfrm>
            <a:off x="1" y="914400"/>
            <a:ext cx="1403647" cy="5410800"/>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Budapesti közlekedési szokások a járvány előtt</a:t>
            </a:r>
          </a:p>
        </p:txBody>
      </p:sp>
      <p:sp>
        <p:nvSpPr>
          <p:cNvPr id="11" name="Téglalap 10">
            <a:extLst>
              <a:ext uri="{FF2B5EF4-FFF2-40B4-BE49-F238E27FC236}">
                <a16:creationId xmlns:a16="http://schemas.microsoft.com/office/drawing/2014/main" id="{F5885C90-9D27-4938-9A81-ACE1B0C6E2FB}"/>
              </a:ext>
            </a:extLst>
          </p:cNvPr>
          <p:cNvSpPr/>
          <p:nvPr/>
        </p:nvSpPr>
        <p:spPr>
          <a:xfrm>
            <a:off x="1387277" y="1273517"/>
            <a:ext cx="7659807" cy="1200329"/>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600"/>
              </a:spcAft>
              <a:buClrTx/>
              <a:buSzTx/>
              <a:buFontTx/>
              <a:buNone/>
              <a:tabLst/>
              <a:defRPr/>
            </a:pPr>
            <a:r>
              <a:rPr kumimoji="0" lang="hu-HU" sz="1200" b="0" i="0" u="none" strike="noStrike" kern="1200" cap="none" spc="0" normalizeH="0" baseline="0" noProof="0" dirty="0">
                <a:ln>
                  <a:noFill/>
                </a:ln>
                <a:solidFill>
                  <a:srgbClr val="808080"/>
                </a:solidFill>
                <a:effectLst/>
                <a:uLnTx/>
                <a:uFillTx/>
                <a:latin typeface="Arial"/>
                <a:ea typeface="+mn-ea"/>
                <a:cs typeface="Arial"/>
              </a:rPr>
              <a:t>A járvány kitörése előtt a válaszadók </a:t>
            </a:r>
            <a:r>
              <a:rPr kumimoji="0" lang="hu-HU" sz="1200" b="1" i="0" u="none" strike="noStrike" kern="1200" cap="none" spc="0" normalizeH="0" baseline="0" noProof="0" dirty="0">
                <a:ln>
                  <a:noFill/>
                </a:ln>
                <a:solidFill>
                  <a:srgbClr val="00527C"/>
                </a:solidFill>
                <a:effectLst/>
                <a:uLnTx/>
                <a:uFillTx/>
                <a:latin typeface="Arial"/>
                <a:ea typeface="+mn-ea"/>
                <a:cs typeface="Arial"/>
              </a:rPr>
              <a:t>döntő többség</a:t>
            </a:r>
            <a:r>
              <a:rPr kumimoji="0" lang="hu-HU" sz="1200" b="0" i="0" u="none" strike="noStrike" kern="1200" cap="none" spc="0" normalizeH="0" baseline="0" noProof="0" dirty="0">
                <a:ln>
                  <a:noFill/>
                </a:ln>
                <a:solidFill>
                  <a:srgbClr val="808080"/>
                </a:solidFill>
                <a:effectLst/>
                <a:uLnTx/>
                <a:uFillTx/>
                <a:latin typeface="Arial"/>
                <a:ea typeface="+mn-ea"/>
                <a:cs typeface="Arial"/>
              </a:rPr>
              <a:t>e a </a:t>
            </a:r>
            <a:r>
              <a:rPr kumimoji="0" lang="hu-HU" sz="1200" b="1" i="0" u="none" strike="noStrike" kern="1200" cap="none" spc="0" normalizeH="0" baseline="0" noProof="0" dirty="0">
                <a:ln>
                  <a:noFill/>
                </a:ln>
                <a:solidFill>
                  <a:srgbClr val="00527C"/>
                </a:solidFill>
                <a:effectLst/>
                <a:uLnTx/>
                <a:uFillTx/>
                <a:latin typeface="Arial"/>
                <a:ea typeface="+mn-ea"/>
                <a:cs typeface="Arial"/>
              </a:rPr>
              <a:t>tömegközlekedést részesítette előnyben</a:t>
            </a:r>
            <a:r>
              <a:rPr kumimoji="0" lang="hu-HU" sz="1200" b="0" i="0" u="none" strike="noStrike" kern="1200" cap="none" spc="0" normalizeH="0" baseline="0" noProof="0" dirty="0">
                <a:ln>
                  <a:noFill/>
                </a:ln>
                <a:solidFill>
                  <a:srgbClr val="808080"/>
                </a:solidFill>
                <a:effectLst/>
                <a:uLnTx/>
                <a:uFillTx/>
                <a:latin typeface="Arial"/>
                <a:ea typeface="+mn-ea"/>
                <a:cs typeface="Arial"/>
              </a:rPr>
              <a:t>, annak ellenére, hogy szinte valamennyien rendelkeznek saját/családi autóval. Emellett a </a:t>
            </a:r>
            <a:r>
              <a:rPr kumimoji="0" lang="hu-HU" sz="1200" b="1" i="0" u="none" strike="noStrike" kern="1200" cap="none" spc="0" normalizeH="0" baseline="0" noProof="0" dirty="0">
                <a:ln>
                  <a:noFill/>
                </a:ln>
                <a:solidFill>
                  <a:srgbClr val="00527C"/>
                </a:solidFill>
                <a:effectLst/>
                <a:uLnTx/>
                <a:uFillTx/>
                <a:latin typeface="Arial"/>
                <a:ea typeface="+mn-ea"/>
                <a:cs typeface="Arial"/>
              </a:rPr>
              <a:t>kerékpár</a:t>
            </a:r>
            <a:r>
              <a:rPr kumimoji="0" lang="hu-HU" sz="1200" b="0" i="0" u="none" strike="noStrike" kern="1200" cap="none" spc="0" normalizeH="0" baseline="0" noProof="0" dirty="0">
                <a:ln>
                  <a:noFill/>
                </a:ln>
                <a:solidFill>
                  <a:srgbClr val="808080"/>
                </a:solidFill>
                <a:effectLst/>
                <a:uLnTx/>
                <a:uFillTx/>
                <a:latin typeface="Arial"/>
                <a:ea typeface="+mn-ea"/>
                <a:cs typeface="Arial"/>
              </a:rPr>
              <a:t>, a </a:t>
            </a:r>
            <a:r>
              <a:rPr kumimoji="0" lang="hu-HU" sz="1200" b="1" i="0" u="none" strike="noStrike" kern="1200" cap="none" spc="0" normalizeH="0" baseline="0" noProof="0" dirty="0">
                <a:ln>
                  <a:noFill/>
                </a:ln>
                <a:solidFill>
                  <a:srgbClr val="00527C"/>
                </a:solidFill>
                <a:effectLst/>
                <a:uLnTx/>
                <a:uFillTx/>
                <a:latin typeface="Arial"/>
                <a:ea typeface="+mn-ea"/>
                <a:cs typeface="Arial"/>
              </a:rPr>
              <a:t>taxi</a:t>
            </a:r>
            <a:r>
              <a:rPr kumimoji="0" lang="hu-HU" sz="1200" b="0" i="0" u="none" strike="noStrike" kern="1200" cap="none" spc="0" normalizeH="0" baseline="0" noProof="0" dirty="0">
                <a:ln>
                  <a:noFill/>
                </a:ln>
                <a:solidFill>
                  <a:srgbClr val="808080"/>
                </a:solidFill>
                <a:effectLst/>
                <a:uLnTx/>
                <a:uFillTx/>
                <a:latin typeface="Arial"/>
                <a:ea typeface="+mn-ea"/>
                <a:cs typeface="Arial"/>
              </a:rPr>
              <a:t>, és a </a:t>
            </a:r>
            <a:r>
              <a:rPr kumimoji="0" lang="hu-HU" sz="1200" b="1" i="0" u="none" strike="noStrike" kern="1200" cap="none" spc="0" normalizeH="0" baseline="0" noProof="0" dirty="0">
                <a:ln>
                  <a:noFill/>
                </a:ln>
                <a:solidFill>
                  <a:srgbClr val="00527C"/>
                </a:solidFill>
                <a:effectLst/>
                <a:uLnTx/>
                <a:uFillTx/>
                <a:latin typeface="Arial"/>
                <a:ea typeface="+mn-ea"/>
                <a:cs typeface="Arial"/>
              </a:rPr>
              <a:t>közösségi járműmegosztók</a:t>
            </a:r>
            <a:r>
              <a:rPr kumimoji="0" lang="hu-HU" sz="1200" b="0" i="0" u="none" strike="noStrike" kern="1200" cap="none" spc="0" normalizeH="0" baseline="0" noProof="0" dirty="0">
                <a:ln>
                  <a:noFill/>
                </a:ln>
                <a:solidFill>
                  <a:srgbClr val="808080"/>
                </a:solidFill>
                <a:effectLst/>
                <a:uLnTx/>
                <a:uFillTx/>
                <a:latin typeface="Arial"/>
                <a:ea typeface="+mn-ea"/>
                <a:cs typeface="Arial"/>
              </a:rPr>
              <a:t> is említésre kerültek, kiegészítő közlekedési eszközként. A </a:t>
            </a:r>
            <a:r>
              <a:rPr kumimoji="0" lang="hu-HU" sz="1200" b="1" i="0" u="none" strike="noStrike" kern="1200" cap="none" spc="0" normalizeH="0" baseline="0" noProof="0" dirty="0">
                <a:ln>
                  <a:noFill/>
                </a:ln>
                <a:solidFill>
                  <a:srgbClr val="00527C"/>
                </a:solidFill>
                <a:effectLst/>
                <a:uLnTx/>
                <a:uFillTx/>
                <a:latin typeface="Arial"/>
                <a:ea typeface="+mn-ea"/>
                <a:cs typeface="Arial"/>
              </a:rPr>
              <a:t>tömegközlekedés</a:t>
            </a:r>
            <a:r>
              <a:rPr kumimoji="0" lang="hu-HU" sz="1200" b="0" i="0" u="none" strike="noStrike" kern="1200" cap="none" spc="0" normalizeH="0" baseline="0" noProof="0" dirty="0">
                <a:ln>
                  <a:noFill/>
                </a:ln>
                <a:solidFill>
                  <a:srgbClr val="808080"/>
                </a:solidFill>
                <a:effectLst/>
                <a:uLnTx/>
                <a:uFillTx/>
                <a:latin typeface="Arial"/>
                <a:ea typeface="+mn-ea"/>
                <a:cs typeface="Arial"/>
              </a:rPr>
              <a:t> legfőbb előnye, hogy </a:t>
            </a:r>
            <a:r>
              <a:rPr kumimoji="0" lang="hu-HU" sz="1200" b="1" i="0" u="none" strike="noStrike" kern="1200" cap="none" spc="0" normalizeH="0" baseline="0" noProof="0" dirty="0">
                <a:ln>
                  <a:noFill/>
                </a:ln>
                <a:solidFill>
                  <a:srgbClr val="00527C"/>
                </a:solidFill>
                <a:effectLst/>
                <a:uLnTx/>
                <a:uFillTx/>
                <a:latin typeface="Arial"/>
                <a:ea typeface="+mn-ea"/>
                <a:cs typeface="Arial"/>
              </a:rPr>
              <a:t>olcsón és viszonylag gyorsan lehet utazni</a:t>
            </a:r>
            <a:r>
              <a:rPr kumimoji="0" lang="hu-HU" sz="1200" b="0" i="0" u="none" strike="noStrike" kern="1200" cap="none" spc="0" normalizeH="0" baseline="0" noProof="0" dirty="0">
                <a:ln>
                  <a:noFill/>
                </a:ln>
                <a:solidFill>
                  <a:srgbClr val="808080"/>
                </a:solidFill>
                <a:effectLst/>
                <a:uLnTx/>
                <a:uFillTx/>
                <a:latin typeface="Arial"/>
                <a:ea typeface="+mn-ea"/>
                <a:cs typeface="Arial"/>
              </a:rPr>
              <a:t> a jól kiépített hálózatnak köszönhetően. Ez az előny felülírja a válaszadók </a:t>
            </a:r>
            <a:r>
              <a:rPr kumimoji="0" lang="hu-HU" sz="1200" b="1" i="0" u="none" strike="noStrike" kern="1200" cap="none" spc="0" normalizeH="0" baseline="0" noProof="0" dirty="0">
                <a:ln>
                  <a:noFill/>
                </a:ln>
                <a:solidFill>
                  <a:srgbClr val="00527C"/>
                </a:solidFill>
                <a:effectLst/>
                <a:uLnTx/>
                <a:uFillTx/>
                <a:latin typeface="Arial"/>
                <a:ea typeface="+mn-ea"/>
                <a:cs typeface="Arial"/>
              </a:rPr>
              <a:t>tömeg</a:t>
            </a:r>
            <a:r>
              <a:rPr kumimoji="0" lang="hu-HU" sz="1200" b="0" i="0" u="none" strike="noStrike" kern="1200" cap="none" spc="0" normalizeH="0" baseline="0" noProof="0" dirty="0">
                <a:ln>
                  <a:noFill/>
                </a:ln>
                <a:solidFill>
                  <a:srgbClr val="808080"/>
                </a:solidFill>
                <a:effectLst/>
                <a:uLnTx/>
                <a:uFillTx/>
                <a:latin typeface="Arial"/>
                <a:ea typeface="+mn-ea"/>
                <a:cs typeface="Arial"/>
              </a:rPr>
              <a:t>gel, az </a:t>
            </a:r>
            <a:r>
              <a:rPr kumimoji="0" lang="hu-HU" sz="1200" b="1" i="0" u="none" strike="noStrike" kern="1200" cap="none" spc="0" normalizeH="0" baseline="0" noProof="0" dirty="0">
                <a:ln>
                  <a:noFill/>
                </a:ln>
                <a:solidFill>
                  <a:srgbClr val="00527C"/>
                </a:solidFill>
                <a:effectLst/>
                <a:uLnTx/>
                <a:uFillTx/>
                <a:latin typeface="Arial"/>
                <a:ea typeface="+mn-ea"/>
                <a:cs typeface="Arial"/>
              </a:rPr>
              <a:t>elavult</a:t>
            </a:r>
            <a:r>
              <a:rPr kumimoji="0" lang="hu-HU" sz="1200" b="0" i="0" u="none" strike="noStrike" kern="1200" cap="none" spc="0" normalizeH="0" baseline="0" noProof="0" dirty="0">
                <a:ln>
                  <a:noFill/>
                </a:ln>
                <a:solidFill>
                  <a:srgbClr val="808080"/>
                </a:solidFill>
                <a:effectLst/>
                <a:uLnTx/>
                <a:uFillTx/>
                <a:latin typeface="Arial"/>
                <a:ea typeface="+mn-ea"/>
                <a:cs typeface="Arial"/>
              </a:rPr>
              <a:t>nak, </a:t>
            </a:r>
            <a:r>
              <a:rPr kumimoji="0" lang="hu-HU" sz="1200" b="1" i="0" u="none" strike="noStrike" kern="1200" cap="none" spc="0" normalizeH="0" baseline="0" noProof="0" dirty="0">
                <a:ln>
                  <a:noFill/>
                </a:ln>
                <a:solidFill>
                  <a:srgbClr val="00527C"/>
                </a:solidFill>
                <a:effectLst/>
                <a:uLnTx/>
                <a:uFillTx/>
                <a:latin typeface="Arial"/>
                <a:ea typeface="+mn-ea"/>
                <a:cs typeface="Arial"/>
              </a:rPr>
              <a:t>piszkos</a:t>
            </a:r>
            <a:r>
              <a:rPr kumimoji="0" lang="hu-HU" sz="1200" b="0" i="0" u="none" strike="noStrike" kern="1200" cap="none" spc="0" normalizeH="0" baseline="0" noProof="0" dirty="0">
                <a:ln>
                  <a:noFill/>
                </a:ln>
                <a:solidFill>
                  <a:srgbClr val="808080"/>
                </a:solidFill>
                <a:effectLst/>
                <a:uLnTx/>
                <a:uFillTx/>
                <a:latin typeface="Arial"/>
                <a:ea typeface="+mn-ea"/>
                <a:cs typeface="Arial"/>
              </a:rPr>
              <a:t>nak érzékelt </a:t>
            </a:r>
            <a:r>
              <a:rPr kumimoji="0" lang="hu-HU" sz="1200" b="1" i="0" u="none" strike="noStrike" kern="1200" cap="none" spc="0" normalizeH="0" baseline="0" noProof="0" dirty="0">
                <a:ln>
                  <a:noFill/>
                </a:ln>
                <a:solidFill>
                  <a:srgbClr val="00527C"/>
                </a:solidFill>
                <a:effectLst/>
                <a:uLnTx/>
                <a:uFillTx/>
                <a:latin typeface="Arial"/>
                <a:ea typeface="+mn-ea"/>
                <a:cs typeface="Arial"/>
              </a:rPr>
              <a:t>járműállománny</a:t>
            </a:r>
            <a:r>
              <a:rPr kumimoji="0" lang="hu-HU" sz="1200" b="0" i="0" u="none" strike="noStrike" kern="1200" cap="none" spc="0" normalizeH="0" baseline="0" noProof="0" dirty="0">
                <a:ln>
                  <a:noFill/>
                </a:ln>
                <a:solidFill>
                  <a:srgbClr val="808080"/>
                </a:solidFill>
                <a:effectLst/>
                <a:uLnTx/>
                <a:uFillTx/>
                <a:latin typeface="Arial"/>
                <a:ea typeface="+mn-ea"/>
                <a:cs typeface="Arial"/>
              </a:rPr>
              <a:t>al, valamint az esetenként be nem tartott menetrenddel szembeni </a:t>
            </a:r>
            <a:r>
              <a:rPr kumimoji="0" lang="hu-HU" sz="1200" b="1" i="0" u="none" strike="noStrike" kern="1200" cap="none" spc="0" normalizeH="0" baseline="0" noProof="0" dirty="0">
                <a:ln>
                  <a:noFill/>
                </a:ln>
                <a:solidFill>
                  <a:srgbClr val="00527C"/>
                </a:solidFill>
                <a:effectLst/>
                <a:uLnTx/>
                <a:uFillTx/>
                <a:latin typeface="Arial"/>
                <a:ea typeface="+mn-ea"/>
                <a:cs typeface="Arial"/>
              </a:rPr>
              <a:t>ellenérzés</a:t>
            </a:r>
            <a:r>
              <a:rPr kumimoji="0" lang="hu-HU" sz="1200" b="0" i="0" u="none" strike="noStrike" kern="1200" cap="none" spc="0" normalizeH="0" baseline="0" noProof="0" dirty="0">
                <a:ln>
                  <a:noFill/>
                </a:ln>
                <a:solidFill>
                  <a:srgbClr val="808080"/>
                </a:solidFill>
                <a:effectLst/>
                <a:uLnTx/>
                <a:uFillTx/>
                <a:latin typeface="Arial"/>
                <a:ea typeface="+mn-ea"/>
                <a:cs typeface="Arial"/>
              </a:rPr>
              <a:t>ét.</a:t>
            </a:r>
          </a:p>
        </p:txBody>
      </p:sp>
      <p:pic>
        <p:nvPicPr>
          <p:cNvPr id="12" name="Picture 2" descr="Market Analysis Icon 1033158">
            <a:extLst>
              <a:ext uri="{FF2B5EF4-FFF2-40B4-BE49-F238E27FC236}">
                <a16:creationId xmlns:a16="http://schemas.microsoft.com/office/drawing/2014/main" id="{72075337-12AF-4CA4-8020-E479EC66BC79}"/>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756" y="4797152"/>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3" name="Téglalap 12">
            <a:extLst>
              <a:ext uri="{FF2B5EF4-FFF2-40B4-BE49-F238E27FC236}">
                <a16:creationId xmlns:a16="http://schemas.microsoft.com/office/drawing/2014/main" id="{D78B910D-CE1E-4DEB-A61E-065CE2B7AEE8}"/>
              </a:ext>
            </a:extLst>
          </p:cNvPr>
          <p:cNvSpPr/>
          <p:nvPr/>
        </p:nvSpPr>
        <p:spPr>
          <a:xfrm>
            <a:off x="1403648" y="2811477"/>
            <a:ext cx="7632848" cy="1015663"/>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808080"/>
                </a:solidFill>
                <a:effectLst/>
                <a:uLnTx/>
                <a:uFillTx/>
                <a:latin typeface="Arial"/>
                <a:ea typeface="+mn-ea"/>
                <a:cs typeface="Arial"/>
              </a:rPr>
              <a:t>A válaszadók jelentős része ismeri a BKK Futár és a Mobiljegy alkalmazást, többen használják is. Mindkettő esetében a </a:t>
            </a:r>
            <a:r>
              <a:rPr kumimoji="0" lang="hu-HU" sz="1200" b="1" i="0" u="none" strike="noStrike" kern="1200" cap="none" spc="0" normalizeH="0" baseline="0" noProof="0" dirty="0">
                <a:ln>
                  <a:noFill/>
                </a:ln>
                <a:solidFill>
                  <a:srgbClr val="00527C"/>
                </a:solidFill>
                <a:effectLst/>
                <a:uLnTx/>
                <a:uFillTx/>
                <a:latin typeface="Arial"/>
                <a:ea typeface="+mn-ea"/>
                <a:cs typeface="Arial"/>
              </a:rPr>
              <a:t>hasznosság, praktikum </a:t>
            </a:r>
            <a:r>
              <a:rPr kumimoji="0" lang="hu-HU" sz="1200" b="0" i="0" u="none" strike="noStrike" kern="1200" cap="none" spc="0" normalizeH="0" baseline="0" noProof="0" dirty="0">
                <a:ln>
                  <a:noFill/>
                </a:ln>
                <a:solidFill>
                  <a:srgbClr val="808080"/>
                </a:solidFill>
                <a:effectLst/>
                <a:uLnTx/>
                <a:uFillTx/>
                <a:latin typeface="Arial"/>
                <a:ea typeface="+mn-ea"/>
                <a:cs typeface="Arial"/>
              </a:rPr>
              <a:t>egyértelműen megfogalmazódott, azonban a BKK Futár pontosságával és útvonaltervezésével, a Mobiljegy alkalmazás használatával kapcsolatban kritikák is megfogalmazásra kerültek (néhány válaszadónak nem egyértelmű a használata, bejelentkezési nehézségek, olykor nem működik megfelelően).</a:t>
            </a:r>
          </a:p>
        </p:txBody>
      </p:sp>
      <p:sp>
        <p:nvSpPr>
          <p:cNvPr id="14" name="Freeform: Shape 49">
            <a:extLst>
              <a:ext uri="{FF2B5EF4-FFF2-40B4-BE49-F238E27FC236}">
                <a16:creationId xmlns:a16="http://schemas.microsoft.com/office/drawing/2014/main" id="{FA701935-F23E-4991-9D0F-A51C8FE0E2F7}"/>
              </a:ext>
            </a:extLst>
          </p:cNvPr>
          <p:cNvSpPr/>
          <p:nvPr/>
        </p:nvSpPr>
        <p:spPr>
          <a:xfrm>
            <a:off x="1328403" y="927771"/>
            <a:ext cx="7718681"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Használt közlekedési eszközök</a:t>
            </a:r>
          </a:p>
        </p:txBody>
      </p:sp>
      <p:sp>
        <p:nvSpPr>
          <p:cNvPr id="15" name="Freeform: Shape 49">
            <a:extLst>
              <a:ext uri="{FF2B5EF4-FFF2-40B4-BE49-F238E27FC236}">
                <a16:creationId xmlns:a16="http://schemas.microsoft.com/office/drawing/2014/main" id="{40B64AB3-ABFF-4B7A-A653-2D0282F93FF7}"/>
              </a:ext>
            </a:extLst>
          </p:cNvPr>
          <p:cNvSpPr/>
          <p:nvPr/>
        </p:nvSpPr>
        <p:spPr>
          <a:xfrm>
            <a:off x="1395205" y="2460129"/>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BKK Futár, Mobiljegy ismertsége</a:t>
            </a:r>
          </a:p>
        </p:txBody>
      </p:sp>
      <p:sp>
        <p:nvSpPr>
          <p:cNvPr id="16" name="Freeform: Shape 49">
            <a:extLst>
              <a:ext uri="{FF2B5EF4-FFF2-40B4-BE49-F238E27FC236}">
                <a16:creationId xmlns:a16="http://schemas.microsoft.com/office/drawing/2014/main" id="{9CEC1825-25FA-49F8-8A78-5CA8C0D8169B}"/>
              </a:ext>
            </a:extLst>
          </p:cNvPr>
          <p:cNvSpPr/>
          <p:nvPr/>
        </p:nvSpPr>
        <p:spPr>
          <a:xfrm>
            <a:off x="1403649" y="5114313"/>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Közösségi járműmegosztó szolgáltatások</a:t>
            </a:r>
          </a:p>
        </p:txBody>
      </p:sp>
      <p:sp>
        <p:nvSpPr>
          <p:cNvPr id="17" name="Téglalap 16">
            <a:extLst>
              <a:ext uri="{FF2B5EF4-FFF2-40B4-BE49-F238E27FC236}">
                <a16:creationId xmlns:a16="http://schemas.microsoft.com/office/drawing/2014/main" id="{2F723CDB-487F-4DA0-89E0-27202349AF01}"/>
              </a:ext>
            </a:extLst>
          </p:cNvPr>
          <p:cNvSpPr/>
          <p:nvPr/>
        </p:nvSpPr>
        <p:spPr>
          <a:xfrm>
            <a:off x="1387276" y="5478323"/>
            <a:ext cx="7632847" cy="830997"/>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808080"/>
                </a:solidFill>
                <a:effectLst/>
                <a:uLnTx/>
                <a:uFillTx/>
                <a:latin typeface="Arial"/>
                <a:ea typeface="+mn-ea"/>
                <a:cs typeface="Arial"/>
              </a:rPr>
              <a:t>A válaszadók többsége ismeri, többen ki is próbálták már az autó- (MOL Limo, GreenGo) és roller (Lime) bérlést. Mindkettő esetében a rugalmasság (</a:t>
            </a:r>
            <a:r>
              <a:rPr kumimoji="0" lang="hu-HU" sz="1200" b="1" i="0" u="none" strike="noStrike" kern="1200" cap="none" spc="0" normalizeH="0" baseline="0" noProof="0" dirty="0">
                <a:ln>
                  <a:noFill/>
                </a:ln>
                <a:solidFill>
                  <a:srgbClr val="00527C"/>
                </a:solidFill>
                <a:effectLst/>
                <a:uLnTx/>
                <a:uFillTx/>
                <a:latin typeface="Arial"/>
                <a:ea typeface="+mn-ea"/>
                <a:cs typeface="Arial"/>
              </a:rPr>
              <a:t>bárhol felvehető és letehető</a:t>
            </a:r>
            <a:r>
              <a:rPr kumimoji="0" lang="hu-HU" sz="1200" b="0" i="0" u="none" strike="noStrike" kern="1200" cap="none" spc="0" normalizeH="0" baseline="0" noProof="0" dirty="0">
                <a:ln>
                  <a:noFill/>
                </a:ln>
                <a:solidFill>
                  <a:srgbClr val="808080"/>
                </a:solidFill>
                <a:effectLst/>
                <a:uLnTx/>
                <a:uFillTx/>
                <a:latin typeface="Arial"/>
                <a:ea typeface="+mn-ea"/>
                <a:cs typeface="Arial"/>
              </a:rPr>
              <a:t>) a legfontosabb előny, ugyanakkor drágának találják a szolgáltatást, valamint utóbbi esetében a városban szanaszét dobált rollerek látványa is említésre került.</a:t>
            </a:r>
          </a:p>
        </p:txBody>
      </p:sp>
      <p:sp>
        <p:nvSpPr>
          <p:cNvPr id="18" name="Téglalap 17">
            <a:extLst>
              <a:ext uri="{FF2B5EF4-FFF2-40B4-BE49-F238E27FC236}">
                <a16:creationId xmlns:a16="http://schemas.microsoft.com/office/drawing/2014/main" id="{8B0C681E-D7FC-47D0-9EBE-636EE2B37904}"/>
              </a:ext>
            </a:extLst>
          </p:cNvPr>
          <p:cNvSpPr/>
          <p:nvPr/>
        </p:nvSpPr>
        <p:spPr>
          <a:xfrm>
            <a:off x="1362257" y="927770"/>
            <a:ext cx="7674239" cy="5376326"/>
          </a:xfrm>
          <a:prstGeom prst="rect">
            <a:avLst/>
          </a:prstGeom>
          <a:no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22" name="Téglalap 21">
            <a:extLst>
              <a:ext uri="{FF2B5EF4-FFF2-40B4-BE49-F238E27FC236}">
                <a16:creationId xmlns:a16="http://schemas.microsoft.com/office/drawing/2014/main" id="{87301B6E-55D3-48F2-B9DA-653D79879096}"/>
              </a:ext>
            </a:extLst>
          </p:cNvPr>
          <p:cNvSpPr/>
          <p:nvPr/>
        </p:nvSpPr>
        <p:spPr>
          <a:xfrm>
            <a:off x="1412091" y="4146396"/>
            <a:ext cx="7632848" cy="1015663"/>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808080"/>
                </a:solidFill>
                <a:effectLst/>
                <a:uLnTx/>
                <a:uFillTx/>
                <a:latin typeface="Arial"/>
                <a:ea typeface="+mn-ea"/>
                <a:cs typeface="Arial"/>
              </a:rPr>
              <a:t>A saját autó használata mellett egyértelműen a privát szféra, a kényelem a legfontosabb érv, ugyanakkor a közlekedési-, parkolási nehézségek, magas </a:t>
            </a:r>
            <a:r>
              <a:rPr kumimoji="0" lang="hu-HU" sz="1200" b="0" i="0" u="none" strike="noStrike" kern="1200" cap="none" spc="0" normalizeH="0" baseline="0" noProof="0" dirty="0" err="1">
                <a:ln>
                  <a:noFill/>
                </a:ln>
                <a:solidFill>
                  <a:srgbClr val="808080"/>
                </a:solidFill>
                <a:effectLst/>
                <a:uLnTx/>
                <a:uFillTx/>
                <a:latin typeface="Arial"/>
                <a:ea typeface="+mn-ea"/>
                <a:cs typeface="Arial"/>
              </a:rPr>
              <a:t>üzembentartási</a:t>
            </a:r>
            <a:r>
              <a:rPr kumimoji="0" lang="hu-HU" sz="1200" b="0" i="0" u="none" strike="noStrike" kern="1200" cap="none" spc="0" normalizeH="0" baseline="0" noProof="0" dirty="0">
                <a:ln>
                  <a:noFill/>
                </a:ln>
                <a:solidFill>
                  <a:srgbClr val="808080"/>
                </a:solidFill>
                <a:effectLst/>
                <a:uLnTx/>
                <a:uFillTx/>
                <a:latin typeface="Arial"/>
                <a:ea typeface="+mn-ea"/>
                <a:cs typeface="Arial"/>
              </a:rPr>
              <a:t> költség valamint a környezetszennyezés ellene szól. A kerékpáros közlekedést olcsónak, gyorsnak, rugalmasnak tartják, ugyanakkor az autósok oda nem figyelése miatt veszélyesnek is. További szempont, hogy a testmozgás miatt egészséges, azonban a károsanyag belégzés miatt egészségkárosító hatása is lehet.</a:t>
            </a:r>
          </a:p>
        </p:txBody>
      </p:sp>
      <p:sp>
        <p:nvSpPr>
          <p:cNvPr id="23" name="Freeform: Shape 49">
            <a:extLst>
              <a:ext uri="{FF2B5EF4-FFF2-40B4-BE49-F238E27FC236}">
                <a16:creationId xmlns:a16="http://schemas.microsoft.com/office/drawing/2014/main" id="{7598956E-E52E-4C15-9239-6AC5B39858BD}"/>
              </a:ext>
            </a:extLst>
          </p:cNvPr>
          <p:cNvSpPr/>
          <p:nvPr/>
        </p:nvSpPr>
        <p:spPr>
          <a:xfrm>
            <a:off x="1403648" y="3800847"/>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Saját autó, kerékpár használata</a:t>
            </a:r>
          </a:p>
        </p:txBody>
      </p:sp>
    </p:spTree>
    <p:extLst>
      <p:ext uri="{BB962C8B-B14F-4D97-AF65-F5344CB8AC3E}">
        <p14:creationId xmlns:p14="http://schemas.microsoft.com/office/powerpoint/2010/main" val="1369466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Téglalap 9">
            <a:extLst>
              <a:ext uri="{FF2B5EF4-FFF2-40B4-BE49-F238E27FC236}">
                <a16:creationId xmlns:a16="http://schemas.microsoft.com/office/drawing/2014/main" id="{6B449053-2A92-4DB9-8B16-12AC90D38966}"/>
              </a:ext>
            </a:extLst>
          </p:cNvPr>
          <p:cNvSpPr/>
          <p:nvPr/>
        </p:nvSpPr>
        <p:spPr>
          <a:xfrm>
            <a:off x="1" y="914400"/>
            <a:ext cx="1403647" cy="5410800"/>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COVID hatása a közösségi közlekedésre</a:t>
            </a:r>
          </a:p>
        </p:txBody>
      </p:sp>
      <p:sp>
        <p:nvSpPr>
          <p:cNvPr id="11" name="Téglalap 10">
            <a:extLst>
              <a:ext uri="{FF2B5EF4-FFF2-40B4-BE49-F238E27FC236}">
                <a16:creationId xmlns:a16="http://schemas.microsoft.com/office/drawing/2014/main" id="{F5885C90-9D27-4938-9A81-ACE1B0C6E2FB}"/>
              </a:ext>
            </a:extLst>
          </p:cNvPr>
          <p:cNvSpPr/>
          <p:nvPr/>
        </p:nvSpPr>
        <p:spPr>
          <a:xfrm>
            <a:off x="1387277" y="1336943"/>
            <a:ext cx="7659807" cy="830997"/>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600"/>
              </a:spcAft>
              <a:buClrTx/>
              <a:buSzTx/>
              <a:buFontTx/>
              <a:buNone/>
              <a:tabLst/>
              <a:defRPr/>
            </a:pPr>
            <a:r>
              <a:rPr kumimoji="0" lang="hu-HU" sz="1200" b="0" i="0" u="none" strike="noStrike" kern="1200" cap="none" spc="0" normalizeH="0" baseline="0" noProof="0" dirty="0">
                <a:ln>
                  <a:noFill/>
                </a:ln>
                <a:solidFill>
                  <a:srgbClr val="808080"/>
                </a:solidFill>
                <a:effectLst/>
                <a:uLnTx/>
                <a:uFillTx/>
                <a:latin typeface="Arial"/>
                <a:ea typeface="+mn-ea"/>
                <a:cs typeface="Arial"/>
              </a:rPr>
              <a:t>A járvány alatt néhányan változó gyakorisággal ugyan, de továbbra is használták a tömegközlekedést. Ők kifejezetten pozitívan értékelték, hogy nem volt tömeg, nagyságrendekkel kevesebb utas utazott a járműveken. A többség ugyanakkor az otthoni munkavégzés miatt lényegesen kevesebbet utazott, és olyankor is a biztonságosabbnak tartott saját autóra, kerékpárra, taxira esett a választása.</a:t>
            </a:r>
          </a:p>
        </p:txBody>
      </p:sp>
      <p:pic>
        <p:nvPicPr>
          <p:cNvPr id="12" name="Picture 2" descr="Market Analysis Icon 1033158">
            <a:extLst>
              <a:ext uri="{FF2B5EF4-FFF2-40B4-BE49-F238E27FC236}">
                <a16:creationId xmlns:a16="http://schemas.microsoft.com/office/drawing/2014/main" id="{72075337-12AF-4CA4-8020-E479EC66BC79}"/>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756" y="4797152"/>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3" name="Téglalap 12">
            <a:extLst>
              <a:ext uri="{FF2B5EF4-FFF2-40B4-BE49-F238E27FC236}">
                <a16:creationId xmlns:a16="http://schemas.microsoft.com/office/drawing/2014/main" id="{D78B910D-CE1E-4DEB-A61E-065CE2B7AEE8}"/>
              </a:ext>
            </a:extLst>
          </p:cNvPr>
          <p:cNvSpPr/>
          <p:nvPr/>
        </p:nvSpPr>
        <p:spPr>
          <a:xfrm>
            <a:off x="1403648" y="2629361"/>
            <a:ext cx="7632848" cy="1015663"/>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hu-HU" sz="1200" b="1" i="0" u="none" strike="noStrike" kern="1200" cap="none" spc="0" normalizeH="0" baseline="0" noProof="0" dirty="0">
                <a:ln>
                  <a:noFill/>
                </a:ln>
                <a:solidFill>
                  <a:srgbClr val="00527C"/>
                </a:solidFill>
                <a:effectLst/>
                <a:uLnTx/>
                <a:uFillTx/>
                <a:latin typeface="Arial"/>
                <a:ea typeface="+mn-ea"/>
                <a:cs typeface="Arial"/>
              </a:rPr>
              <a:t>Pozitív elem</a:t>
            </a:r>
            <a:r>
              <a:rPr kumimoji="0" lang="hu-HU" sz="1200" b="0" i="0" u="none" strike="noStrike" kern="1200" cap="none" spc="0" normalizeH="0" baseline="0" noProof="0" dirty="0">
                <a:ln>
                  <a:noFill/>
                </a:ln>
                <a:solidFill>
                  <a:srgbClr val="808080"/>
                </a:solidFill>
                <a:effectLst/>
                <a:uLnTx/>
                <a:uFillTx/>
                <a:latin typeface="Arial"/>
                <a:ea typeface="+mn-ea"/>
                <a:cs typeface="Arial"/>
              </a:rPr>
              <a:t>ként értékelték a közlekedési eszközök környezetében kihelyezett </a:t>
            </a:r>
            <a:r>
              <a:rPr kumimoji="0" lang="hu-HU" sz="1200" b="1" i="0" u="none" strike="noStrike" kern="1200" cap="none" spc="0" normalizeH="0" baseline="0" noProof="0" dirty="0">
                <a:ln>
                  <a:noFill/>
                </a:ln>
                <a:solidFill>
                  <a:srgbClr val="00527C"/>
                </a:solidFill>
                <a:effectLst/>
                <a:uLnTx/>
                <a:uFillTx/>
                <a:latin typeface="Arial"/>
                <a:ea typeface="+mn-ea"/>
                <a:cs typeface="Arial"/>
              </a:rPr>
              <a:t>kézfertőtlenítési lehetőségek</a:t>
            </a:r>
            <a:r>
              <a:rPr kumimoji="0" lang="hu-HU" sz="1200" b="0" i="0" u="none" strike="noStrike" kern="1200" cap="none" spc="0" normalizeH="0" baseline="0" noProof="0" dirty="0">
                <a:ln>
                  <a:noFill/>
                </a:ln>
                <a:solidFill>
                  <a:srgbClr val="808080"/>
                </a:solidFill>
                <a:effectLst/>
                <a:uLnTx/>
                <a:uFillTx/>
                <a:latin typeface="Arial"/>
                <a:ea typeface="+mn-ea"/>
                <a:cs typeface="Arial"/>
              </a:rPr>
              <a:t>et, valamint a </a:t>
            </a:r>
            <a:r>
              <a:rPr kumimoji="0" lang="hu-HU" sz="1200" b="1" i="0" u="none" strike="noStrike" kern="1200" cap="none" spc="0" normalizeH="0" baseline="0" noProof="0" dirty="0">
                <a:ln>
                  <a:noFill/>
                </a:ln>
                <a:solidFill>
                  <a:srgbClr val="00527C"/>
                </a:solidFill>
                <a:effectLst/>
                <a:uLnTx/>
                <a:uFillTx/>
                <a:latin typeface="Arial"/>
                <a:ea typeface="+mn-ea"/>
                <a:cs typeface="Arial"/>
              </a:rPr>
              <a:t>járművek rendszeres fertőtlenítésének kommunikálá</a:t>
            </a:r>
            <a:r>
              <a:rPr kumimoji="0" lang="hu-HU" sz="1200" b="0" i="0" u="none" strike="noStrike" kern="1200" cap="none" spc="0" normalizeH="0" baseline="0" noProof="0" dirty="0">
                <a:ln>
                  <a:noFill/>
                </a:ln>
                <a:solidFill>
                  <a:srgbClr val="808080"/>
                </a:solidFill>
                <a:effectLst/>
                <a:uLnTx/>
                <a:uFillTx/>
                <a:latin typeface="Arial"/>
                <a:ea typeface="+mn-ea"/>
                <a:cs typeface="Arial"/>
              </a:rPr>
              <a:t>sát, ugyanakkor a sofőrök védelmére hozott intézkedéseket (</a:t>
            </a:r>
            <a:r>
              <a:rPr kumimoji="0" lang="hu-HU" sz="1200" b="1" i="0" u="none" strike="noStrike" kern="1200" cap="none" spc="0" normalizeH="0" baseline="0" noProof="0" dirty="0">
                <a:ln>
                  <a:noFill/>
                </a:ln>
                <a:solidFill>
                  <a:srgbClr val="00527C"/>
                </a:solidFill>
                <a:effectLst/>
                <a:uLnTx/>
                <a:uFillTx/>
                <a:latin typeface="Arial"/>
                <a:ea typeface="+mn-ea"/>
                <a:cs typeface="Arial"/>
              </a:rPr>
              <a:t>első ajtós felszállás a sofőr mögötti ülések lezárásával</a:t>
            </a:r>
            <a:r>
              <a:rPr kumimoji="0" lang="hu-HU" sz="1200" b="0" i="0" u="none" strike="noStrike" kern="1200" cap="none" spc="0" normalizeH="0" baseline="0" noProof="0" dirty="0">
                <a:ln>
                  <a:noFill/>
                </a:ln>
                <a:solidFill>
                  <a:srgbClr val="808080"/>
                </a:solidFill>
                <a:effectLst/>
                <a:uLnTx/>
                <a:uFillTx/>
                <a:latin typeface="Arial"/>
                <a:ea typeface="+mn-ea"/>
                <a:cs typeface="Arial"/>
              </a:rPr>
              <a:t>) </a:t>
            </a:r>
            <a:r>
              <a:rPr kumimoji="0" lang="hu-HU" sz="1200" b="1" i="0" u="none" strike="noStrike" kern="1200" cap="none" spc="0" normalizeH="0" baseline="0" noProof="0" dirty="0">
                <a:ln>
                  <a:noFill/>
                </a:ln>
                <a:solidFill>
                  <a:srgbClr val="00527C"/>
                </a:solidFill>
                <a:effectLst/>
                <a:uLnTx/>
                <a:uFillTx/>
                <a:latin typeface="Arial"/>
                <a:ea typeface="+mn-ea"/>
                <a:cs typeface="Arial"/>
              </a:rPr>
              <a:t>túlzónak érzékelték</a:t>
            </a:r>
            <a:r>
              <a:rPr kumimoji="0" lang="hu-HU" sz="1200" b="0" i="0" u="none" strike="noStrike" kern="1200" cap="none" spc="0" normalizeH="0" baseline="0" noProof="0" dirty="0">
                <a:ln>
                  <a:noFill/>
                </a:ln>
                <a:solidFill>
                  <a:srgbClr val="808080"/>
                </a:solidFill>
                <a:effectLst/>
                <a:uLnTx/>
                <a:uFillTx/>
                <a:latin typeface="Arial"/>
                <a:ea typeface="+mn-ea"/>
                <a:cs typeface="Arial"/>
              </a:rPr>
              <a:t>, hiszen így a kevesebb felszállási lehetőség és ülőhely nagyobb zsúfoltságot eredményezett, nehezítette a megfelelő távolság betartását.</a:t>
            </a:r>
          </a:p>
        </p:txBody>
      </p:sp>
      <p:sp>
        <p:nvSpPr>
          <p:cNvPr id="14" name="Freeform: Shape 49">
            <a:extLst>
              <a:ext uri="{FF2B5EF4-FFF2-40B4-BE49-F238E27FC236}">
                <a16:creationId xmlns:a16="http://schemas.microsoft.com/office/drawing/2014/main" id="{FA701935-F23E-4991-9D0F-A51C8FE0E2F7}"/>
              </a:ext>
            </a:extLst>
          </p:cNvPr>
          <p:cNvSpPr/>
          <p:nvPr/>
        </p:nvSpPr>
        <p:spPr>
          <a:xfrm>
            <a:off x="1328403" y="927771"/>
            <a:ext cx="7718681"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Közlekedés a járvány alatt </a:t>
            </a:r>
          </a:p>
        </p:txBody>
      </p:sp>
      <p:sp>
        <p:nvSpPr>
          <p:cNvPr id="15" name="Freeform: Shape 49">
            <a:extLst>
              <a:ext uri="{FF2B5EF4-FFF2-40B4-BE49-F238E27FC236}">
                <a16:creationId xmlns:a16="http://schemas.microsoft.com/office/drawing/2014/main" id="{40B64AB3-ABFF-4B7A-A653-2D0282F93FF7}"/>
              </a:ext>
            </a:extLst>
          </p:cNvPr>
          <p:cNvSpPr/>
          <p:nvPr/>
        </p:nvSpPr>
        <p:spPr>
          <a:xfrm>
            <a:off x="1395205" y="2249438"/>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BKK reagálása a járványhelyzetre</a:t>
            </a:r>
          </a:p>
        </p:txBody>
      </p:sp>
      <p:sp>
        <p:nvSpPr>
          <p:cNvPr id="16" name="Freeform: Shape 49">
            <a:extLst>
              <a:ext uri="{FF2B5EF4-FFF2-40B4-BE49-F238E27FC236}">
                <a16:creationId xmlns:a16="http://schemas.microsoft.com/office/drawing/2014/main" id="{9CEC1825-25FA-49F8-8A78-5CA8C0D8169B}"/>
              </a:ext>
            </a:extLst>
          </p:cNvPr>
          <p:cNvSpPr/>
          <p:nvPr/>
        </p:nvSpPr>
        <p:spPr>
          <a:xfrm>
            <a:off x="1403649" y="3641054"/>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Közlekedési szokások a járvány után</a:t>
            </a:r>
          </a:p>
        </p:txBody>
      </p:sp>
      <p:sp>
        <p:nvSpPr>
          <p:cNvPr id="17" name="Téglalap 16">
            <a:extLst>
              <a:ext uri="{FF2B5EF4-FFF2-40B4-BE49-F238E27FC236}">
                <a16:creationId xmlns:a16="http://schemas.microsoft.com/office/drawing/2014/main" id="{2F723CDB-487F-4DA0-89E0-27202349AF01}"/>
              </a:ext>
            </a:extLst>
          </p:cNvPr>
          <p:cNvSpPr/>
          <p:nvPr/>
        </p:nvSpPr>
        <p:spPr>
          <a:xfrm>
            <a:off x="1387276" y="4043164"/>
            <a:ext cx="7643435" cy="830997"/>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808080"/>
                </a:solidFill>
                <a:effectLst/>
                <a:uLnTx/>
                <a:uFillTx/>
                <a:latin typeface="Arial"/>
                <a:ea typeface="+mn-ea"/>
                <a:cs typeface="Arial"/>
              </a:rPr>
              <a:t>A járvány közösségi közlekedésre gyakorolt legfontosabb hatása a </a:t>
            </a:r>
            <a:r>
              <a:rPr kumimoji="0" lang="hu-HU" sz="1200" b="1" i="0" u="none" strike="noStrike" kern="1200" cap="none" spc="0" normalizeH="0" baseline="0" noProof="0" dirty="0">
                <a:ln>
                  <a:noFill/>
                </a:ln>
                <a:solidFill>
                  <a:srgbClr val="00527C"/>
                </a:solidFill>
                <a:effectLst/>
                <a:uLnTx/>
                <a:uFillTx/>
                <a:latin typeface="Arial"/>
                <a:ea typeface="+mn-ea"/>
                <a:cs typeface="Arial"/>
              </a:rPr>
              <a:t>ritkább utazási alkalmak</a:t>
            </a:r>
            <a:r>
              <a:rPr kumimoji="0" lang="hu-HU" sz="1200" b="0" i="0" u="none" strike="noStrike" kern="1200" cap="none" spc="0" normalizeH="0" baseline="0" noProof="0" dirty="0">
                <a:ln>
                  <a:noFill/>
                </a:ln>
                <a:solidFill>
                  <a:srgbClr val="808080"/>
                </a:solidFill>
                <a:effectLst/>
                <a:uLnTx/>
                <a:uFillTx/>
                <a:latin typeface="Arial"/>
                <a:ea typeface="+mn-ea"/>
                <a:cs typeface="Arial"/>
              </a:rPr>
              <a:t>, valamint a </a:t>
            </a:r>
            <a:r>
              <a:rPr kumimoji="0" lang="hu-HU" sz="1200" b="1" i="0" u="none" strike="noStrike" kern="1200" cap="none" spc="0" normalizeH="0" baseline="0" noProof="0" dirty="0">
                <a:ln>
                  <a:noFill/>
                </a:ln>
                <a:solidFill>
                  <a:srgbClr val="00527C"/>
                </a:solidFill>
                <a:effectLst/>
                <a:uLnTx/>
                <a:uFillTx/>
                <a:latin typeface="Arial"/>
                <a:ea typeface="+mn-ea"/>
                <a:cs typeface="Arial"/>
              </a:rPr>
              <a:t>tömeggel szembeni fokozott érzékenység</a:t>
            </a:r>
            <a:r>
              <a:rPr kumimoji="0" lang="hu-HU" sz="1200" b="0" i="0" u="none" strike="noStrike" kern="1200" cap="none" spc="0" normalizeH="0" baseline="0" noProof="0" dirty="0">
                <a:ln>
                  <a:noFill/>
                </a:ln>
                <a:solidFill>
                  <a:srgbClr val="808080"/>
                </a:solidFill>
                <a:effectLst/>
                <a:uLnTx/>
                <a:uFillTx/>
                <a:latin typeface="Arial"/>
                <a:ea typeface="+mn-ea"/>
                <a:cs typeface="Arial"/>
              </a:rPr>
              <a:t>. A többség a járvány csillapodása után sem tervezi gyakrabban használni a tömegközlekedést, legfőképpen a teljes vagy részleges otthoni munkavégzésre való törekvés miatt, így a ritkább utazási alkalmak miatt már nem éri meg bérletet venni számukra.</a:t>
            </a:r>
          </a:p>
        </p:txBody>
      </p:sp>
      <p:sp>
        <p:nvSpPr>
          <p:cNvPr id="18" name="Téglalap 17">
            <a:extLst>
              <a:ext uri="{FF2B5EF4-FFF2-40B4-BE49-F238E27FC236}">
                <a16:creationId xmlns:a16="http://schemas.microsoft.com/office/drawing/2014/main" id="{8B0C681E-D7FC-47D0-9EBE-636EE2B37904}"/>
              </a:ext>
            </a:extLst>
          </p:cNvPr>
          <p:cNvSpPr/>
          <p:nvPr/>
        </p:nvSpPr>
        <p:spPr>
          <a:xfrm>
            <a:off x="1362257" y="927770"/>
            <a:ext cx="7674239" cy="5376326"/>
          </a:xfrm>
          <a:prstGeom prst="rect">
            <a:avLst/>
          </a:prstGeom>
          <a:no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19" name="Freeform: Shape 49">
            <a:extLst>
              <a:ext uri="{FF2B5EF4-FFF2-40B4-BE49-F238E27FC236}">
                <a16:creationId xmlns:a16="http://schemas.microsoft.com/office/drawing/2014/main" id="{5DC8050D-ED29-43D0-AE82-F253C967F0F9}"/>
              </a:ext>
            </a:extLst>
          </p:cNvPr>
          <p:cNvSpPr/>
          <p:nvPr/>
        </p:nvSpPr>
        <p:spPr>
          <a:xfrm>
            <a:off x="1403648" y="4937198"/>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taxitársaságok reagálása a járványhelyzetre</a:t>
            </a:r>
          </a:p>
        </p:txBody>
      </p:sp>
      <p:sp>
        <p:nvSpPr>
          <p:cNvPr id="20" name="Téglalap 19">
            <a:extLst>
              <a:ext uri="{FF2B5EF4-FFF2-40B4-BE49-F238E27FC236}">
                <a16:creationId xmlns:a16="http://schemas.microsoft.com/office/drawing/2014/main" id="{157B3763-1BB8-4B8E-8026-8BD7233B2E92}"/>
              </a:ext>
            </a:extLst>
          </p:cNvPr>
          <p:cNvSpPr/>
          <p:nvPr/>
        </p:nvSpPr>
        <p:spPr>
          <a:xfrm>
            <a:off x="1403647" y="5293191"/>
            <a:ext cx="7627063" cy="10156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1" i="0" u="none" strike="noStrike" kern="1200" cap="none" spc="0" normalizeH="0" baseline="0" noProof="0" dirty="0">
                <a:ln>
                  <a:noFill/>
                </a:ln>
                <a:solidFill>
                  <a:srgbClr val="00527C"/>
                </a:solidFill>
                <a:effectLst/>
                <a:uLnTx/>
                <a:uFillTx/>
                <a:latin typeface="Arial"/>
                <a:ea typeface="+mn-ea"/>
                <a:cs typeface="Arial"/>
              </a:rPr>
              <a:t>A taxitársaságok kifejezetten jól vizsgáztak a járványhelyzetben</a:t>
            </a:r>
            <a:r>
              <a:rPr kumimoji="0" lang="hu-HU" sz="1200" b="0" i="0" u="none" strike="noStrike" kern="1200" cap="none" spc="0" normalizeH="0" baseline="0" noProof="0" dirty="0">
                <a:ln>
                  <a:noFill/>
                </a:ln>
                <a:solidFill>
                  <a:srgbClr val="808080"/>
                </a:solidFill>
                <a:effectLst/>
                <a:uLnTx/>
                <a:uFillTx/>
                <a:latin typeface="Arial"/>
                <a:ea typeface="+mn-ea"/>
                <a:cs typeface="Arial"/>
              </a:rPr>
              <a:t>, szinte valamennyi válaszadó kimondottan pozitívan értékelte a meghozott intézkedéseiket (utasok maximális tájékoztatása, sofőrök maszkhasználata, plexi fal a sofőr mögött, utas hátsó ülésen történő utazása, többféle fizetési lehetőség biztosítása, autók, terminálok rendszeres fertőtlenítése). Emellett kiemelték azt is, hogy a társaságok élet kiszállítással bővítették szolgáltatásaik körét.</a:t>
            </a:r>
          </a:p>
        </p:txBody>
      </p:sp>
    </p:spTree>
    <p:extLst>
      <p:ext uri="{BB962C8B-B14F-4D97-AF65-F5344CB8AC3E}">
        <p14:creationId xmlns:p14="http://schemas.microsoft.com/office/powerpoint/2010/main" val="72930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Téglalap 9">
            <a:extLst>
              <a:ext uri="{FF2B5EF4-FFF2-40B4-BE49-F238E27FC236}">
                <a16:creationId xmlns:a16="http://schemas.microsoft.com/office/drawing/2014/main" id="{6B449053-2A92-4DB9-8B16-12AC90D38966}"/>
              </a:ext>
            </a:extLst>
          </p:cNvPr>
          <p:cNvSpPr/>
          <p:nvPr/>
        </p:nvSpPr>
        <p:spPr>
          <a:xfrm>
            <a:off x="1" y="914400"/>
            <a:ext cx="1403647" cy="5410800"/>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Taxis utazási szokások feltárása#1</a:t>
            </a:r>
          </a:p>
        </p:txBody>
      </p:sp>
      <p:sp>
        <p:nvSpPr>
          <p:cNvPr id="11" name="Téglalap 10">
            <a:extLst>
              <a:ext uri="{FF2B5EF4-FFF2-40B4-BE49-F238E27FC236}">
                <a16:creationId xmlns:a16="http://schemas.microsoft.com/office/drawing/2014/main" id="{F5885C90-9D27-4938-9A81-ACE1B0C6E2FB}"/>
              </a:ext>
            </a:extLst>
          </p:cNvPr>
          <p:cNvSpPr/>
          <p:nvPr/>
        </p:nvSpPr>
        <p:spPr>
          <a:xfrm>
            <a:off x="1387277" y="1303490"/>
            <a:ext cx="7659807" cy="830997"/>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60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Szórakozás, alkoholfogyasztás esetén kézenfekvő számukra a taxival történő hazajutás. Ugyanígy nagyobb csomag szállítása, repülőtérre utazás, váratlan orvosi ellátás igénye, kórházba, szállodába érkezés, onnan távozás esetén is a taxi a leginkább megfelelő megoldás</a:t>
            </a:r>
            <a:r>
              <a:rPr lang="hu-HU" sz="1200" dirty="0">
                <a:solidFill>
                  <a:srgbClr val="FFFFFF">
                    <a:lumMod val="50000"/>
                  </a:srgbClr>
                </a:solidFill>
                <a:latin typeface="Arial"/>
                <a:cs typeface="Arial"/>
              </a:rPr>
              <a:t>.</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t>
            </a:r>
            <a:r>
              <a:rPr lang="hu-HU" sz="1200" dirty="0">
                <a:solidFill>
                  <a:srgbClr val="FFFFFF">
                    <a:lumMod val="50000"/>
                  </a:srgbClr>
                </a:solidFill>
                <a:latin typeface="Arial"/>
                <a:cs typeface="Arial"/>
              </a:rPr>
              <a:t>A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belvárosban gyorsabb akár a tömegközlekedés, akár az autó, tekintettel arra, hogy a buszsávban is haladhat.</a:t>
            </a:r>
          </a:p>
        </p:txBody>
      </p:sp>
      <p:pic>
        <p:nvPicPr>
          <p:cNvPr id="12" name="Picture 2" descr="Market Analysis Icon 1033158">
            <a:extLst>
              <a:ext uri="{FF2B5EF4-FFF2-40B4-BE49-F238E27FC236}">
                <a16:creationId xmlns:a16="http://schemas.microsoft.com/office/drawing/2014/main" id="{72075337-12AF-4CA4-8020-E479EC66BC79}"/>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756" y="4797152"/>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3" name="Téglalap 12">
            <a:extLst>
              <a:ext uri="{FF2B5EF4-FFF2-40B4-BE49-F238E27FC236}">
                <a16:creationId xmlns:a16="http://schemas.microsoft.com/office/drawing/2014/main" id="{D78B910D-CE1E-4DEB-A61E-065CE2B7AEE8}"/>
              </a:ext>
            </a:extLst>
          </p:cNvPr>
          <p:cNvSpPr/>
          <p:nvPr/>
        </p:nvSpPr>
        <p:spPr>
          <a:xfrm>
            <a:off x="1403648" y="2479326"/>
            <a:ext cx="7632848" cy="10156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taxis utazásnak számos előnye van az autóbérléssel szemben: nem szükséges hozzá jogosítvány, nem kell a vezetéssel, parkolással bajlódni, gyors, kényelmes, lehet alkoholt fogyasztani. Az ár tekintetében azonban megosztottság tapasztalható. Az általános vélekedés szerint a taxi drága, a bérlés olcsóbb, ugyanakkor a lassúbb haladás és a parkolási nehézségek miatt a bérlés ára összességében elérheti a kényelmesebb taxizás költségét.</a:t>
            </a:r>
            <a:endParaRPr kumimoji="0" lang="hu-HU" sz="1200" b="0" i="0" u="none" strike="noStrike" kern="1200" cap="none" spc="0" normalizeH="0" baseline="0" noProof="0" dirty="0">
              <a:ln>
                <a:noFill/>
              </a:ln>
              <a:solidFill>
                <a:srgbClr val="FFFFFF">
                  <a:lumMod val="50000"/>
                </a:srgbClr>
              </a:solidFill>
              <a:effectLst/>
              <a:uLnTx/>
              <a:uFillTx/>
              <a:latin typeface="Verdana"/>
              <a:ea typeface="+mn-ea"/>
              <a:cs typeface="Arial"/>
            </a:endParaRPr>
          </a:p>
        </p:txBody>
      </p:sp>
      <p:sp>
        <p:nvSpPr>
          <p:cNvPr id="14" name="Freeform: Shape 49">
            <a:extLst>
              <a:ext uri="{FF2B5EF4-FFF2-40B4-BE49-F238E27FC236}">
                <a16:creationId xmlns:a16="http://schemas.microsoft.com/office/drawing/2014/main" id="{FA701935-F23E-4991-9D0F-A51C8FE0E2F7}"/>
              </a:ext>
            </a:extLst>
          </p:cNvPr>
          <p:cNvSpPr/>
          <p:nvPr/>
        </p:nvSpPr>
        <p:spPr>
          <a:xfrm>
            <a:off x="1328403" y="927771"/>
            <a:ext cx="7718681"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Élethelyzetek, melyekben igénybe veszik </a:t>
            </a:r>
          </a:p>
        </p:txBody>
      </p:sp>
      <p:sp>
        <p:nvSpPr>
          <p:cNvPr id="15" name="Freeform: Shape 49">
            <a:extLst>
              <a:ext uri="{FF2B5EF4-FFF2-40B4-BE49-F238E27FC236}">
                <a16:creationId xmlns:a16="http://schemas.microsoft.com/office/drawing/2014/main" id="{40B64AB3-ABFF-4B7A-A653-2D0282F93FF7}"/>
              </a:ext>
            </a:extLst>
          </p:cNvPr>
          <p:cNvSpPr/>
          <p:nvPr/>
        </p:nvSpPr>
        <p:spPr>
          <a:xfrm>
            <a:off x="1395205" y="2110554"/>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 vs. autómegosztó szolgáltatás</a:t>
            </a:r>
          </a:p>
        </p:txBody>
      </p:sp>
      <p:sp>
        <p:nvSpPr>
          <p:cNvPr id="16" name="Freeform: Shape 49">
            <a:extLst>
              <a:ext uri="{FF2B5EF4-FFF2-40B4-BE49-F238E27FC236}">
                <a16:creationId xmlns:a16="http://schemas.microsoft.com/office/drawing/2014/main" id="{9CEC1825-25FA-49F8-8A78-5CA8C0D8169B}"/>
              </a:ext>
            </a:extLst>
          </p:cNvPr>
          <p:cNvSpPr/>
          <p:nvPr/>
        </p:nvSpPr>
        <p:spPr>
          <a:xfrm>
            <a:off x="1403649" y="3467555"/>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 vs. sofőrszolgálat</a:t>
            </a:r>
          </a:p>
        </p:txBody>
      </p:sp>
      <p:sp>
        <p:nvSpPr>
          <p:cNvPr id="17" name="Téglalap 16">
            <a:extLst>
              <a:ext uri="{FF2B5EF4-FFF2-40B4-BE49-F238E27FC236}">
                <a16:creationId xmlns:a16="http://schemas.microsoft.com/office/drawing/2014/main" id="{2F723CDB-487F-4DA0-89E0-27202349AF01}"/>
              </a:ext>
            </a:extLst>
          </p:cNvPr>
          <p:cNvSpPr/>
          <p:nvPr/>
        </p:nvSpPr>
        <p:spPr>
          <a:xfrm>
            <a:off x="1387276" y="3855592"/>
            <a:ext cx="7643435" cy="830997"/>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Csupán hárman vettek igénybe korábban sofőrszolgálatot. Mivel ezen alkalmakkor autóval érkeztek a helyszínre, és szerették volna, ha velük együtt az autó is hazakerül, így a taxi nem volt opció számukra. Ugyanakkor egy válaszadó még ilyen esetben is inkább a taxit választotta, majd a későbbiekben egy másik autójuk használatával </a:t>
            </a:r>
            <a:r>
              <a:rPr lang="hu-HU" sz="1200" dirty="0">
                <a:solidFill>
                  <a:srgbClr val="FFFFFF">
                    <a:lumMod val="50000"/>
                  </a:srgbClr>
                </a:solidFill>
                <a:latin typeface="Arial"/>
                <a:cs typeface="Arial"/>
              </a:rPr>
              <a:t>mentek vissza az otthagyott autóért.</a:t>
            </a:r>
            <a:endPar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endParaRPr>
          </a:p>
        </p:txBody>
      </p:sp>
      <p:sp>
        <p:nvSpPr>
          <p:cNvPr id="18" name="Téglalap 17">
            <a:extLst>
              <a:ext uri="{FF2B5EF4-FFF2-40B4-BE49-F238E27FC236}">
                <a16:creationId xmlns:a16="http://schemas.microsoft.com/office/drawing/2014/main" id="{8B0C681E-D7FC-47D0-9EBE-636EE2B37904}"/>
              </a:ext>
            </a:extLst>
          </p:cNvPr>
          <p:cNvSpPr/>
          <p:nvPr/>
        </p:nvSpPr>
        <p:spPr>
          <a:xfrm>
            <a:off x="1362257" y="927770"/>
            <a:ext cx="7674239" cy="5376326"/>
          </a:xfrm>
          <a:prstGeom prst="rect">
            <a:avLst/>
          </a:prstGeom>
          <a:no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19" name="Freeform: Shape 49">
            <a:extLst>
              <a:ext uri="{FF2B5EF4-FFF2-40B4-BE49-F238E27FC236}">
                <a16:creationId xmlns:a16="http://schemas.microsoft.com/office/drawing/2014/main" id="{5DC8050D-ED29-43D0-AE82-F253C967F0F9}"/>
              </a:ext>
            </a:extLst>
          </p:cNvPr>
          <p:cNvSpPr/>
          <p:nvPr/>
        </p:nvSpPr>
        <p:spPr>
          <a:xfrm>
            <a:off x="1403648" y="4707718"/>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taxis utazás előnyei-hátrányai</a:t>
            </a:r>
          </a:p>
        </p:txBody>
      </p:sp>
      <p:sp>
        <p:nvSpPr>
          <p:cNvPr id="20" name="Téglalap 19">
            <a:extLst>
              <a:ext uri="{FF2B5EF4-FFF2-40B4-BE49-F238E27FC236}">
                <a16:creationId xmlns:a16="http://schemas.microsoft.com/office/drawing/2014/main" id="{157B3763-1BB8-4B8E-8026-8BD7233B2E92}"/>
              </a:ext>
            </a:extLst>
          </p:cNvPr>
          <p:cNvSpPr/>
          <p:nvPr/>
        </p:nvSpPr>
        <p:spPr>
          <a:xfrm>
            <a:off x="1403647" y="5108991"/>
            <a:ext cx="7627063" cy="120032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Több előnyit is fel tudták sorolni a válaszadók (egyszerűen hívható, alkoholfogyasztás esetén is lehet használni, biztonságos utazási mód), ugyanakkor hátrányaként értékelik, hogy egyes sofőrök vezetési stílusa nem megfelelő, majdnem olyan környezetszennyező mint az autóhasználat, hiszen egy sofőr csak egy utast szállít, esetenként sokat kell várni az autóra, valamint drágának tartják. Egy válaszadó felhívta a figyelmet a hatósági árszabás bevezetése előtti időszakra, amikor a „lehúzós taxis” sztereotípia nagyon erősen élt az utasok fejében.</a:t>
            </a:r>
            <a:r>
              <a:rPr kumimoji="0" lang="hu-HU" sz="1200" b="0" i="0" u="none" strike="noStrike" kern="1200" cap="none" spc="0" normalizeH="0" baseline="0" noProof="0" dirty="0">
                <a:ln>
                  <a:noFill/>
                </a:ln>
                <a:solidFill>
                  <a:srgbClr val="FFFFFF"/>
                </a:solidFill>
                <a:effectLst/>
                <a:uLnTx/>
                <a:uFillTx/>
                <a:latin typeface="Arial"/>
                <a:ea typeface="+mn-ea"/>
                <a:cs typeface="Arial"/>
              </a:rPr>
              <a:t>.</a:t>
            </a:r>
            <a:endParaRPr kumimoji="0" lang="hu-HU" sz="1200" b="0" i="0" u="none" strike="noStrike" kern="1200" cap="none" spc="0" normalizeH="0" baseline="0" noProof="0" dirty="0">
              <a:ln>
                <a:noFill/>
              </a:ln>
              <a:solidFill>
                <a:srgbClr val="808080"/>
              </a:solidFill>
              <a:effectLst/>
              <a:uLnTx/>
              <a:uFillTx/>
              <a:latin typeface="Arial"/>
              <a:ea typeface="+mn-ea"/>
              <a:cs typeface="Arial"/>
            </a:endParaRPr>
          </a:p>
        </p:txBody>
      </p:sp>
    </p:spTree>
    <p:extLst>
      <p:ext uri="{BB962C8B-B14F-4D97-AF65-F5344CB8AC3E}">
        <p14:creationId xmlns:p14="http://schemas.microsoft.com/office/powerpoint/2010/main" val="2312775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Téglalap 9">
            <a:extLst>
              <a:ext uri="{FF2B5EF4-FFF2-40B4-BE49-F238E27FC236}">
                <a16:creationId xmlns:a16="http://schemas.microsoft.com/office/drawing/2014/main" id="{6B449053-2A92-4DB9-8B16-12AC90D38966}"/>
              </a:ext>
            </a:extLst>
          </p:cNvPr>
          <p:cNvSpPr/>
          <p:nvPr/>
        </p:nvSpPr>
        <p:spPr>
          <a:xfrm>
            <a:off x="1" y="914399"/>
            <a:ext cx="1403647" cy="5542895"/>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Taxis utazási szokások feltárása#2</a:t>
            </a:r>
          </a:p>
        </p:txBody>
      </p:sp>
      <p:sp>
        <p:nvSpPr>
          <p:cNvPr id="11" name="Téglalap 10">
            <a:extLst>
              <a:ext uri="{FF2B5EF4-FFF2-40B4-BE49-F238E27FC236}">
                <a16:creationId xmlns:a16="http://schemas.microsoft.com/office/drawing/2014/main" id="{F5885C90-9D27-4938-9A81-ACE1B0C6E2FB}"/>
              </a:ext>
            </a:extLst>
          </p:cNvPr>
          <p:cNvSpPr/>
          <p:nvPr/>
        </p:nvSpPr>
        <p:spPr>
          <a:xfrm>
            <a:off x="1387277" y="1292339"/>
            <a:ext cx="7659807" cy="83099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megszokás</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 </a:t>
            </a:r>
            <a:r>
              <a:rPr kumimoji="0" lang="hu-HU" sz="1200" b="1" i="0" u="none" strike="noStrike" kern="1200" cap="none" spc="0" normalizeH="0" baseline="0" noProof="0" dirty="0">
                <a:ln>
                  <a:noFill/>
                </a:ln>
                <a:solidFill>
                  <a:srgbClr val="00527C"/>
                </a:solidFill>
                <a:effectLst/>
                <a:uLnTx/>
                <a:uFillTx/>
                <a:latin typeface="Arial"/>
                <a:ea typeface="+mn-ea"/>
                <a:cs typeface="Arial"/>
              </a:rPr>
              <a:t>bizalom</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az egyik legerősebb motiváció, ennek kialakulásához szükséges az, hogy az adott társaságnak legyen </a:t>
            </a:r>
            <a:r>
              <a:rPr kumimoji="0" lang="hu-HU" sz="1200" b="1" i="0" u="none" strike="noStrike" kern="1200" cap="none" spc="0" normalizeH="0" baseline="0" noProof="0" dirty="0">
                <a:ln>
                  <a:noFill/>
                </a:ln>
                <a:solidFill>
                  <a:srgbClr val="00527C"/>
                </a:solidFill>
                <a:effectLst/>
                <a:uLnTx/>
                <a:uFillTx/>
                <a:latin typeface="Arial"/>
                <a:ea typeface="+mn-ea"/>
                <a:cs typeface="Arial"/>
              </a:rPr>
              <a:t>jó diszpécser szolgálat</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az autó </a:t>
            </a:r>
            <a:r>
              <a:rPr kumimoji="0" lang="hu-HU" sz="1200" b="1" i="0" u="none" strike="noStrike" kern="1200" cap="none" spc="0" normalizeH="0" baseline="0" noProof="0" dirty="0">
                <a:ln>
                  <a:noFill/>
                </a:ln>
                <a:solidFill>
                  <a:srgbClr val="00527C"/>
                </a:solidFill>
                <a:effectLst/>
                <a:uLnTx/>
                <a:uFillTx/>
                <a:latin typeface="Arial"/>
                <a:ea typeface="+mn-ea"/>
                <a:cs typeface="Arial"/>
              </a:rPr>
              <a:t>gyorsan és pontosan a megadott címre érkezzen</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t>
            </a:r>
            <a:r>
              <a:rPr kumimoji="0" lang="hu-HU" sz="1200" b="1" i="0" u="none" strike="noStrike" kern="1200" cap="none" spc="0" normalizeH="0" baseline="0" noProof="0" dirty="0">
                <a:ln>
                  <a:noFill/>
                </a:ln>
                <a:solidFill>
                  <a:srgbClr val="00527C"/>
                </a:solidFill>
                <a:effectLst/>
                <a:uLnTx/>
                <a:uFillTx/>
                <a:latin typeface="Arial"/>
                <a:ea typeface="+mn-ea"/>
                <a:cs typeface="Arial"/>
              </a:rPr>
              <a:t>tiszta</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legyen, </a:t>
            </a:r>
            <a:r>
              <a:rPr kumimoji="0" lang="hu-HU" sz="1200" b="1" i="0" u="none" strike="noStrike" kern="1200" cap="none" spc="0" normalizeH="0" baseline="0" noProof="0" dirty="0">
                <a:ln>
                  <a:noFill/>
                </a:ln>
                <a:solidFill>
                  <a:srgbClr val="00527C"/>
                </a:solidFill>
                <a:effectLst/>
                <a:uLnTx/>
                <a:uFillTx/>
                <a:latin typeface="Arial"/>
                <a:ea typeface="+mn-ea"/>
                <a:cs typeface="Arial"/>
              </a:rPr>
              <a:t>ápolt, kulturált sofőr</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rel. A </a:t>
            </a:r>
            <a:r>
              <a:rPr lang="hu-HU" sz="1200" b="1" dirty="0">
                <a:solidFill>
                  <a:srgbClr val="00527C"/>
                </a:solidFill>
                <a:latin typeface="Arial"/>
                <a:cs typeface="Arial"/>
              </a:rPr>
              <a:t>jó applikáció</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az </a:t>
            </a:r>
            <a:r>
              <a:rPr kumimoji="0" lang="hu-HU" sz="1200" b="1" i="0" u="none" strike="noStrike" kern="1200" cap="none" spc="0" normalizeH="0" baseline="0" noProof="0" dirty="0">
                <a:ln>
                  <a:noFill/>
                </a:ln>
                <a:solidFill>
                  <a:srgbClr val="00527C"/>
                </a:solidFill>
                <a:effectLst/>
                <a:uLnTx/>
                <a:uFillTx/>
                <a:latin typeface="Arial"/>
                <a:ea typeface="+mn-ea"/>
                <a:cs typeface="Arial"/>
              </a:rPr>
              <a:t>előre kalkulálható ár</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pontos elszámolás szintén fontos, aminek betartásához az is hozzátartozik, hogy a sofőr a legrövidebb úton haladjon, </a:t>
            </a:r>
            <a:r>
              <a:rPr kumimoji="0" lang="hu-HU" sz="1200" b="1" i="0" u="none" strike="noStrike" kern="1200" cap="none" spc="0" normalizeH="0" baseline="0" noProof="0" dirty="0">
                <a:ln>
                  <a:noFill/>
                </a:ln>
                <a:solidFill>
                  <a:srgbClr val="00527C"/>
                </a:solidFill>
                <a:effectLst/>
                <a:uLnTx/>
                <a:uFillTx/>
                <a:latin typeface="Arial"/>
                <a:ea typeface="+mn-ea"/>
                <a:cs typeface="Arial"/>
              </a:rPr>
              <a:t>„ne verjen át”.</a:t>
            </a:r>
            <a:endParaRPr kumimoji="0" lang="hu-HU" sz="1200" b="1" i="0" u="none" strike="noStrike" kern="1200" cap="none" spc="0" normalizeH="0" baseline="0" noProof="0" dirty="0">
              <a:ln>
                <a:noFill/>
              </a:ln>
              <a:solidFill>
                <a:srgbClr val="00527C"/>
              </a:solidFill>
              <a:effectLst/>
              <a:uLnTx/>
              <a:uFillTx/>
              <a:latin typeface="Verdana"/>
              <a:ea typeface="+mn-ea"/>
              <a:cs typeface="Arial"/>
            </a:endParaRPr>
          </a:p>
        </p:txBody>
      </p:sp>
      <p:pic>
        <p:nvPicPr>
          <p:cNvPr id="12" name="Picture 2" descr="Market Analysis Icon 1033158">
            <a:extLst>
              <a:ext uri="{FF2B5EF4-FFF2-40B4-BE49-F238E27FC236}">
                <a16:creationId xmlns:a16="http://schemas.microsoft.com/office/drawing/2014/main" id="{72075337-12AF-4CA4-8020-E479EC66BC79}"/>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756" y="4797152"/>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3" name="Téglalap 12">
            <a:extLst>
              <a:ext uri="{FF2B5EF4-FFF2-40B4-BE49-F238E27FC236}">
                <a16:creationId xmlns:a16="http://schemas.microsoft.com/office/drawing/2014/main" id="{D78B910D-CE1E-4DEB-A61E-065CE2B7AEE8}"/>
              </a:ext>
            </a:extLst>
          </p:cNvPr>
          <p:cNvSpPr/>
          <p:nvPr/>
        </p:nvSpPr>
        <p:spPr>
          <a:xfrm>
            <a:off x="1403648" y="2479326"/>
            <a:ext cx="7632848" cy="64633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Elvárás ugyan, hogy a sofőrök ápoltak, jó megjelenésűek legyenek, </a:t>
            </a:r>
            <a:r>
              <a:rPr kumimoji="0" lang="hu-HU" sz="1200" b="1" i="0" u="none" strike="noStrike" kern="1200" cap="none" spc="0" normalizeH="0" baseline="0" noProof="0" dirty="0">
                <a:ln>
                  <a:noFill/>
                </a:ln>
                <a:solidFill>
                  <a:srgbClr val="00527C"/>
                </a:solidFill>
                <a:effectLst/>
                <a:uLnTx/>
                <a:uFillTx/>
                <a:latin typeface="Arial"/>
                <a:ea typeface="+mn-ea"/>
                <a:cs typeface="Arial"/>
              </a:rPr>
              <a:t>ahhoz</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azonban </a:t>
            </a:r>
            <a:r>
              <a:rPr kumimoji="0" lang="hu-HU" sz="1200" b="1" i="0" u="none" strike="noStrike" kern="1200" cap="none" spc="0" normalizeH="0" baseline="0" noProof="0" dirty="0">
                <a:ln>
                  <a:noFill/>
                </a:ln>
                <a:solidFill>
                  <a:srgbClr val="00527C"/>
                </a:solidFill>
                <a:effectLst/>
                <a:uLnTx/>
                <a:uFillTx/>
                <a:latin typeface="Arial"/>
                <a:ea typeface="+mn-ea"/>
                <a:cs typeface="Arial"/>
              </a:rPr>
              <a:t>nem ragaszkodnak, hogy öltönyt-nyakkendőt viseljenek</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 megfelelő megjelenéshez elegendőnek tartanak egy </a:t>
            </a:r>
            <a:r>
              <a:rPr kumimoji="0" lang="hu-HU" sz="1200" b="1" i="0" u="none" strike="noStrike" kern="1200" cap="none" spc="0" normalizeH="0" baseline="0" noProof="0" dirty="0">
                <a:ln>
                  <a:noFill/>
                </a:ln>
                <a:solidFill>
                  <a:srgbClr val="00527C"/>
                </a:solidFill>
                <a:effectLst/>
                <a:uLnTx/>
                <a:uFillTx/>
                <a:latin typeface="Arial"/>
                <a:ea typeface="+mn-ea"/>
                <a:cs typeface="Arial"/>
              </a:rPr>
              <a:t>galléros póló</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t, </a:t>
            </a:r>
            <a:r>
              <a:rPr kumimoji="0" lang="hu-HU" sz="1200" b="1" i="0" u="none" strike="noStrike" kern="1200" cap="none" spc="0" normalizeH="0" baseline="0" noProof="0" dirty="0">
                <a:ln>
                  <a:noFill/>
                </a:ln>
                <a:solidFill>
                  <a:srgbClr val="00527C"/>
                </a:solidFill>
                <a:effectLst/>
                <a:uLnTx/>
                <a:uFillTx/>
                <a:latin typeface="Arial"/>
                <a:ea typeface="+mn-ea"/>
                <a:cs typeface="Arial"/>
              </a:rPr>
              <a:t>vászonnadrág</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gal, </a:t>
            </a:r>
            <a:r>
              <a:rPr kumimoji="0" lang="hu-HU" sz="1200" b="1" i="0" u="none" strike="noStrike" kern="1200" cap="none" spc="0" normalizeH="0" baseline="0" noProof="0" dirty="0">
                <a:ln>
                  <a:noFill/>
                </a:ln>
                <a:solidFill>
                  <a:srgbClr val="00527C"/>
                </a:solidFill>
                <a:effectLst/>
                <a:uLnTx/>
                <a:uFillTx/>
                <a:latin typeface="Arial"/>
                <a:ea typeface="+mn-ea"/>
                <a:cs typeface="Arial"/>
              </a:rPr>
              <a:t>hozzá illó cipő</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vel.</a:t>
            </a:r>
            <a:endParaRPr kumimoji="0" lang="hu-HU" sz="1200" b="0" i="0" u="none" strike="noStrike" kern="1200" cap="none" spc="0" normalizeH="0" baseline="0" noProof="0" dirty="0">
              <a:ln>
                <a:noFill/>
              </a:ln>
              <a:solidFill>
                <a:srgbClr val="FFFFFF">
                  <a:lumMod val="50000"/>
                </a:srgbClr>
              </a:solidFill>
              <a:effectLst/>
              <a:uLnTx/>
              <a:uFillTx/>
              <a:latin typeface="Verdana"/>
              <a:ea typeface="+mn-ea"/>
              <a:cs typeface="Arial"/>
            </a:endParaRPr>
          </a:p>
        </p:txBody>
      </p:sp>
      <p:sp>
        <p:nvSpPr>
          <p:cNvPr id="14" name="Freeform: Shape 49">
            <a:extLst>
              <a:ext uri="{FF2B5EF4-FFF2-40B4-BE49-F238E27FC236}">
                <a16:creationId xmlns:a16="http://schemas.microsoft.com/office/drawing/2014/main" id="{FA701935-F23E-4991-9D0F-A51C8FE0E2F7}"/>
              </a:ext>
            </a:extLst>
          </p:cNvPr>
          <p:cNvSpPr/>
          <p:nvPr/>
        </p:nvSpPr>
        <p:spPr>
          <a:xfrm>
            <a:off x="1328403" y="927771"/>
            <a:ext cx="7718681"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Taxitársaság választási szempontjai</a:t>
            </a:r>
          </a:p>
        </p:txBody>
      </p:sp>
      <p:sp>
        <p:nvSpPr>
          <p:cNvPr id="15" name="Freeform: Shape 49">
            <a:extLst>
              <a:ext uri="{FF2B5EF4-FFF2-40B4-BE49-F238E27FC236}">
                <a16:creationId xmlns:a16="http://schemas.microsoft.com/office/drawing/2014/main" id="{40B64AB3-ABFF-4B7A-A653-2D0282F93FF7}"/>
              </a:ext>
            </a:extLst>
          </p:cNvPr>
          <p:cNvSpPr/>
          <p:nvPr/>
        </p:nvSpPr>
        <p:spPr>
          <a:xfrm>
            <a:off x="1395205" y="2110554"/>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sofőrök elvárt megjelenése</a:t>
            </a:r>
          </a:p>
        </p:txBody>
      </p:sp>
      <p:sp>
        <p:nvSpPr>
          <p:cNvPr id="16" name="Freeform: Shape 49">
            <a:extLst>
              <a:ext uri="{FF2B5EF4-FFF2-40B4-BE49-F238E27FC236}">
                <a16:creationId xmlns:a16="http://schemas.microsoft.com/office/drawing/2014/main" id="{9CEC1825-25FA-49F8-8A78-5CA8C0D8169B}"/>
              </a:ext>
            </a:extLst>
          </p:cNvPr>
          <p:cNvSpPr/>
          <p:nvPr/>
        </p:nvSpPr>
        <p:spPr>
          <a:xfrm>
            <a:off x="1403649" y="3102413"/>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Taxitársaságtól való elidegenedés</a:t>
            </a:r>
          </a:p>
        </p:txBody>
      </p:sp>
      <p:sp>
        <p:nvSpPr>
          <p:cNvPr id="17" name="Téglalap 16">
            <a:extLst>
              <a:ext uri="{FF2B5EF4-FFF2-40B4-BE49-F238E27FC236}">
                <a16:creationId xmlns:a16="http://schemas.microsoft.com/office/drawing/2014/main" id="{2F723CDB-487F-4DA0-89E0-27202349AF01}"/>
              </a:ext>
            </a:extLst>
          </p:cNvPr>
          <p:cNvSpPr/>
          <p:nvPr/>
        </p:nvSpPr>
        <p:spPr>
          <a:xfrm>
            <a:off x="1387276" y="3449098"/>
            <a:ext cx="7643435" cy="830997"/>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Akkor fordulnak el egy társaságtól, ha </a:t>
            </a:r>
            <a:r>
              <a:rPr kumimoji="0" lang="hu-HU" sz="1200" b="1" i="0" u="none" strike="noStrike" kern="1200" cap="none" spc="0" normalizeH="0" baseline="0" noProof="0" dirty="0">
                <a:ln>
                  <a:noFill/>
                </a:ln>
                <a:solidFill>
                  <a:srgbClr val="00527C"/>
                </a:solidFill>
                <a:effectLst/>
                <a:uLnTx/>
                <a:uFillTx/>
                <a:latin typeface="Arial"/>
                <a:ea typeface="+mn-ea"/>
                <a:cs typeface="Arial"/>
              </a:rPr>
              <a:t>sokat kell várni</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az autóra, </a:t>
            </a:r>
            <a:r>
              <a:rPr kumimoji="0" lang="hu-HU" sz="1200" b="1" i="0" u="none" strike="noStrike" kern="1200" cap="none" spc="0" normalizeH="0" baseline="0" noProof="0" dirty="0">
                <a:ln>
                  <a:noFill/>
                </a:ln>
                <a:solidFill>
                  <a:srgbClr val="00527C"/>
                </a:solidFill>
                <a:effectLst/>
                <a:uLnTx/>
                <a:uFillTx/>
                <a:latin typeface="Arial"/>
                <a:ea typeface="+mn-ea"/>
                <a:cs typeface="Arial"/>
              </a:rPr>
              <a:t>esetleg nem is jön</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ha a </a:t>
            </a:r>
            <a:r>
              <a:rPr kumimoji="0" lang="hu-HU" sz="1200" b="1" i="0" u="none" strike="noStrike" kern="1200" cap="none" spc="0" normalizeH="0" baseline="0" noProof="0" dirty="0">
                <a:ln>
                  <a:noFill/>
                </a:ln>
                <a:solidFill>
                  <a:srgbClr val="00527C"/>
                </a:solidFill>
                <a:effectLst/>
                <a:uLnTx/>
                <a:uFillTx/>
                <a:latin typeface="Arial"/>
                <a:ea typeface="+mn-ea"/>
                <a:cs typeface="Arial"/>
              </a:rPr>
              <a:t>sofőr nem megfelelően, nem kulturáltan viselkedik és vezet</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valamint ha az </a:t>
            </a:r>
            <a:r>
              <a:rPr kumimoji="0" lang="hu-HU" sz="1200" b="1" i="0" u="none" strike="noStrike" kern="1200" cap="none" spc="0" normalizeH="0" baseline="0" noProof="0" dirty="0">
                <a:ln>
                  <a:noFill/>
                </a:ln>
                <a:solidFill>
                  <a:srgbClr val="00527C"/>
                </a:solidFill>
                <a:effectLst/>
                <a:uLnTx/>
                <a:uFillTx/>
                <a:latin typeface="Arial"/>
                <a:ea typeface="+mn-ea"/>
                <a:cs typeface="Arial"/>
              </a:rPr>
              <a:t>autó nem kellőképpen tiszta</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Természetesen a pontos elszámolás be nem tartása, vagyis a </a:t>
            </a:r>
            <a:r>
              <a:rPr kumimoji="0" lang="hu-HU" sz="1200" b="1" i="0" u="none" strike="noStrike" kern="1200" cap="none" spc="0" normalizeH="0" baseline="0" noProof="0" dirty="0">
                <a:ln>
                  <a:noFill/>
                </a:ln>
                <a:solidFill>
                  <a:srgbClr val="00527C"/>
                </a:solidFill>
                <a:effectLst/>
                <a:uLnTx/>
                <a:uFillTx/>
                <a:latin typeface="Arial"/>
                <a:ea typeface="+mn-ea"/>
                <a:cs typeface="Arial"/>
              </a:rPr>
              <a:t>„lehúzás” érzete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is az adott társaság elhagyásához vezet.</a:t>
            </a:r>
          </a:p>
        </p:txBody>
      </p:sp>
      <p:sp>
        <p:nvSpPr>
          <p:cNvPr id="18" name="Téglalap 17">
            <a:extLst>
              <a:ext uri="{FF2B5EF4-FFF2-40B4-BE49-F238E27FC236}">
                <a16:creationId xmlns:a16="http://schemas.microsoft.com/office/drawing/2014/main" id="{8B0C681E-D7FC-47D0-9EBE-636EE2B37904}"/>
              </a:ext>
            </a:extLst>
          </p:cNvPr>
          <p:cNvSpPr/>
          <p:nvPr/>
        </p:nvSpPr>
        <p:spPr>
          <a:xfrm>
            <a:off x="1362257" y="927770"/>
            <a:ext cx="7674239" cy="5522588"/>
          </a:xfrm>
          <a:prstGeom prst="rect">
            <a:avLst/>
          </a:prstGeom>
          <a:no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19" name="Freeform: Shape 49">
            <a:extLst>
              <a:ext uri="{FF2B5EF4-FFF2-40B4-BE49-F238E27FC236}">
                <a16:creationId xmlns:a16="http://schemas.microsoft.com/office/drawing/2014/main" id="{5DC8050D-ED29-43D0-AE82-F253C967F0F9}"/>
              </a:ext>
            </a:extLst>
          </p:cNvPr>
          <p:cNvSpPr/>
          <p:nvPr/>
        </p:nvSpPr>
        <p:spPr>
          <a:xfrm>
            <a:off x="1403648" y="4256900"/>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Új taxitársaság kipróbálása</a:t>
            </a:r>
          </a:p>
        </p:txBody>
      </p:sp>
      <p:sp>
        <p:nvSpPr>
          <p:cNvPr id="20" name="Téglalap 19">
            <a:extLst>
              <a:ext uri="{FF2B5EF4-FFF2-40B4-BE49-F238E27FC236}">
                <a16:creationId xmlns:a16="http://schemas.microsoft.com/office/drawing/2014/main" id="{157B3763-1BB8-4B8E-8026-8BD7233B2E92}"/>
              </a:ext>
            </a:extLst>
          </p:cNvPr>
          <p:cNvSpPr/>
          <p:nvPr/>
        </p:nvSpPr>
        <p:spPr>
          <a:xfrm>
            <a:off x="1403647" y="4605789"/>
            <a:ext cx="7627063" cy="10156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Annak ellenére, hogy tisztában vannak azzal, hogy a taxi tarifa hatósági áras, a legerősebb, legtöbbek által említett tényező a </a:t>
            </a:r>
            <a:r>
              <a:rPr kumimoji="0" lang="hu-HU" sz="1200" b="1" i="0" u="none" strike="noStrike" kern="1200" cap="none" spc="0" normalizeH="0" baseline="0" noProof="0" dirty="0">
                <a:ln>
                  <a:noFill/>
                </a:ln>
                <a:solidFill>
                  <a:srgbClr val="00527C"/>
                </a:solidFill>
                <a:effectLst/>
                <a:uLnTx/>
                <a:uFillTx/>
                <a:latin typeface="Arial"/>
                <a:ea typeface="+mn-ea"/>
                <a:cs typeface="Arial"/>
              </a:rPr>
              <a:t>kedvezményes tarifa, kupon akciók, törzsvásárlói kedvezmények</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voltak. Hívószó lehet az </a:t>
            </a:r>
            <a:r>
              <a:rPr kumimoji="0" lang="hu-HU" sz="1200" b="1" i="0" u="none" strike="noStrike" kern="1200" cap="none" spc="0" normalizeH="0" baseline="0" noProof="0" dirty="0">
                <a:ln>
                  <a:noFill/>
                </a:ln>
                <a:solidFill>
                  <a:srgbClr val="00527C"/>
                </a:solidFill>
                <a:effectLst/>
                <a:uLnTx/>
                <a:uFillTx/>
                <a:latin typeface="Arial"/>
                <a:ea typeface="+mn-ea"/>
                <a:cs typeface="Arial"/>
              </a:rPr>
              <a:t>új, modern autók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használata is. Szinte valamennyi válaszadó úgy nyilatkozott, hogy </a:t>
            </a:r>
            <a:r>
              <a:rPr kumimoji="0" lang="hu-HU" sz="1200" b="1" i="0" u="none" strike="noStrike" kern="1200" cap="none" spc="0" normalizeH="0" baseline="0" noProof="0" dirty="0">
                <a:ln>
                  <a:noFill/>
                </a:ln>
                <a:solidFill>
                  <a:srgbClr val="00527C"/>
                </a:solidFill>
                <a:effectLst/>
                <a:uLnTx/>
                <a:uFillTx/>
                <a:latin typeface="Arial"/>
                <a:ea typeface="+mn-ea"/>
                <a:cs typeface="Arial"/>
              </a:rPr>
              <a:t>gyakrabban ugyan nem, de szívesebben utazna olyan taxitársasággal, amely elektromos meghajtású autókat használ</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Bizalmat gerjesztene, ha a </a:t>
            </a:r>
            <a:r>
              <a:rPr kumimoji="0" lang="hu-HU" sz="1200" b="1" i="0" u="none" strike="noStrike" kern="1200" cap="none" spc="0" normalizeH="0" baseline="0" noProof="0" dirty="0">
                <a:ln>
                  <a:noFill/>
                </a:ln>
                <a:solidFill>
                  <a:srgbClr val="00527C"/>
                </a:solidFill>
                <a:effectLst/>
                <a:uLnTx/>
                <a:uFillTx/>
                <a:latin typeface="Arial"/>
                <a:ea typeface="+mn-ea"/>
                <a:cs typeface="Arial"/>
              </a:rPr>
              <a:t>sofőrök az adott társaságra jellemző színű egyenruhá</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ban dolgoznának.</a:t>
            </a:r>
          </a:p>
        </p:txBody>
      </p:sp>
      <p:sp>
        <p:nvSpPr>
          <p:cNvPr id="21" name="Freeform: Shape 49">
            <a:extLst>
              <a:ext uri="{FF2B5EF4-FFF2-40B4-BE49-F238E27FC236}">
                <a16:creationId xmlns:a16="http://schemas.microsoft.com/office/drawing/2014/main" id="{8B18C59F-ADF5-4DF9-B24C-7AB5F5E326F7}"/>
              </a:ext>
            </a:extLst>
          </p:cNvPr>
          <p:cNvSpPr/>
          <p:nvPr/>
        </p:nvSpPr>
        <p:spPr>
          <a:xfrm>
            <a:off x="1403649" y="5625052"/>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Fizetési szokások</a:t>
            </a:r>
          </a:p>
        </p:txBody>
      </p:sp>
      <p:sp>
        <p:nvSpPr>
          <p:cNvPr id="22" name="Téglalap 21">
            <a:extLst>
              <a:ext uri="{FF2B5EF4-FFF2-40B4-BE49-F238E27FC236}">
                <a16:creationId xmlns:a16="http://schemas.microsoft.com/office/drawing/2014/main" id="{EB2D4805-4E7A-4201-9CA4-8DCAA79B1BFD}"/>
              </a:ext>
            </a:extLst>
          </p:cNvPr>
          <p:cNvSpPr/>
          <p:nvPr/>
        </p:nvSpPr>
        <p:spPr>
          <a:xfrm>
            <a:off x="1403648" y="5988692"/>
            <a:ext cx="7627063" cy="46166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bankkártyás fizetés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preferált, és egyre elfogadottabb az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applikációba regisztrált bankkártyá</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val történő fizetés is. A készpénz használata is gyakori, de már csökkenő mértékben.</a:t>
            </a:r>
            <a:endPar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endParaRPr>
          </a:p>
        </p:txBody>
      </p:sp>
    </p:spTree>
    <p:extLst>
      <p:ext uri="{BB962C8B-B14F-4D97-AF65-F5344CB8AC3E}">
        <p14:creationId xmlns:p14="http://schemas.microsoft.com/office/powerpoint/2010/main" val="3213548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Téglalap 9">
            <a:extLst>
              <a:ext uri="{FF2B5EF4-FFF2-40B4-BE49-F238E27FC236}">
                <a16:creationId xmlns:a16="http://schemas.microsoft.com/office/drawing/2014/main" id="{6B449053-2A92-4DB9-8B16-12AC90D38966}"/>
              </a:ext>
            </a:extLst>
          </p:cNvPr>
          <p:cNvSpPr/>
          <p:nvPr/>
        </p:nvSpPr>
        <p:spPr>
          <a:xfrm>
            <a:off x="1" y="914400"/>
            <a:ext cx="1403647" cy="5410800"/>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Taxi-társaságok ismerete, használata</a:t>
            </a:r>
          </a:p>
        </p:txBody>
      </p:sp>
      <p:sp>
        <p:nvSpPr>
          <p:cNvPr id="11" name="Téglalap 10">
            <a:extLst>
              <a:ext uri="{FF2B5EF4-FFF2-40B4-BE49-F238E27FC236}">
                <a16:creationId xmlns:a16="http://schemas.microsoft.com/office/drawing/2014/main" id="{F5885C90-9D27-4938-9A81-ACE1B0C6E2FB}"/>
              </a:ext>
            </a:extLst>
          </p:cNvPr>
          <p:cNvSpPr/>
          <p:nvPr/>
        </p:nvSpPr>
        <p:spPr>
          <a:xfrm>
            <a:off x="1387277" y="1338594"/>
            <a:ext cx="7659807" cy="3069943"/>
          </a:xfrm>
          <a:prstGeom prst="rect">
            <a:avLst/>
          </a:prstGeom>
        </p:spPr>
        <p:txBody>
          <a:bodyPr wrap="square">
            <a:spAutoFit/>
          </a:bodyPr>
          <a:lstStyle/>
          <a:p>
            <a:pPr marL="0" marR="0" lvl="0" indent="0" algn="just" defTabSz="914400" rtl="0" eaLnBrk="1" fontAlgn="auto" latinLnBrk="0" hangingPunct="1">
              <a:lnSpc>
                <a:spcPts val="18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válaszadók által ismert és használt társaságok: Főtaxi, 6x6 Taxi, City Taxi, Bolt. </a:t>
            </a:r>
          </a:p>
          <a:p>
            <a:pPr marL="0" marR="0" lvl="0" indent="0" algn="just" defTabSz="914400" rtl="0" eaLnBrk="1" fontAlgn="auto" latinLnBrk="0" hangingPunct="1">
              <a:lnSpc>
                <a:spcPts val="18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Márkához ragaszkodás a gyakran taxizók körében tapasztalható.</a:t>
            </a:r>
          </a:p>
          <a:p>
            <a:pPr marL="0" marR="0" lvl="0" indent="0" algn="just" defTabSz="914400" rtl="0" eaLnBrk="1" fontAlgn="auto" latinLnBrk="0" hangingPunct="1">
              <a:lnSpc>
                <a:spcPts val="18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Főtaxit preferálók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legfőbb motivációja a </a:t>
            </a:r>
            <a:r>
              <a:rPr kumimoji="0" lang="hu-HU" sz="1200" b="1" i="0" u="none" strike="noStrike" kern="1200" cap="none" spc="0" normalizeH="0" baseline="0" noProof="0" dirty="0">
                <a:ln>
                  <a:noFill/>
                </a:ln>
                <a:solidFill>
                  <a:srgbClr val="00527C"/>
                </a:solidFill>
                <a:effectLst/>
                <a:uLnTx/>
                <a:uFillTx/>
                <a:latin typeface="Arial"/>
                <a:ea typeface="+mn-ea"/>
                <a:cs typeface="Arial"/>
              </a:rPr>
              <a:t>hagyomány, régről ismerik, megszokták</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t>
            </a:r>
          </a:p>
          <a:p>
            <a:pPr marL="0" marR="0" lvl="0" indent="0" algn="just" defTabSz="914400" rtl="0" eaLnBrk="1" fontAlgn="auto" latinLnBrk="0" hangingPunct="1">
              <a:lnSpc>
                <a:spcPts val="18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6x6 Taxi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egy </a:t>
            </a:r>
            <a:r>
              <a:rPr kumimoji="0" lang="hu-HU" sz="1200" b="1" i="0" u="none" strike="noStrike" kern="1200" cap="none" spc="0" normalizeH="0" baseline="0" noProof="0" dirty="0">
                <a:ln>
                  <a:noFill/>
                </a:ln>
                <a:solidFill>
                  <a:srgbClr val="00527C"/>
                </a:solidFill>
                <a:effectLst/>
                <a:uLnTx/>
                <a:uFillTx/>
                <a:latin typeface="Arial"/>
                <a:ea typeface="+mn-ea"/>
                <a:cs typeface="Arial"/>
              </a:rPr>
              <a:t>jól eltalált reklám</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mal volt képes új utasokat bevonzani, és azokat megtartani. </a:t>
            </a:r>
          </a:p>
          <a:p>
            <a:pPr marL="0" marR="0" lvl="0" indent="0" algn="just" defTabSz="914400" rtl="0" eaLnBrk="1" fontAlgn="auto" latinLnBrk="0" hangingPunct="1">
              <a:lnSpc>
                <a:spcPts val="18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City Taxi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jó applikáció</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jának és </a:t>
            </a:r>
            <a:r>
              <a:rPr kumimoji="0" lang="hu-HU" sz="1200" b="1" i="0" u="none" strike="noStrike" kern="1200" cap="none" spc="0" normalizeH="0" baseline="0" noProof="0" dirty="0">
                <a:ln>
                  <a:noFill/>
                </a:ln>
                <a:solidFill>
                  <a:srgbClr val="00527C"/>
                </a:solidFill>
                <a:effectLst/>
                <a:uLnTx/>
                <a:uFillTx/>
                <a:latin typeface="Arial"/>
                <a:ea typeface="+mn-ea"/>
                <a:cs typeface="Arial"/>
              </a:rPr>
              <a:t>megbízhatóság</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ának köszönheti utasai ragaszkodását. </a:t>
            </a:r>
          </a:p>
          <a:p>
            <a:pPr marL="0" marR="0" lvl="0" indent="0" algn="just" defTabSz="914400" rtl="0" eaLnBrk="1" fontAlgn="auto" latinLnBrk="0" hangingPunct="1">
              <a:lnSpc>
                <a:spcPts val="18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Főtaxi</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és a </a:t>
            </a:r>
            <a:r>
              <a:rPr kumimoji="0" lang="hu-HU" sz="1200" b="1" i="0" u="none" strike="noStrike" kern="1200" cap="none" spc="0" normalizeH="0" baseline="0" noProof="0" dirty="0">
                <a:ln>
                  <a:noFill/>
                </a:ln>
                <a:solidFill>
                  <a:srgbClr val="00527C"/>
                </a:solidFill>
                <a:effectLst/>
                <a:uLnTx/>
                <a:uFillTx/>
                <a:latin typeface="Arial"/>
                <a:ea typeface="+mn-ea"/>
                <a:cs typeface="Arial"/>
              </a:rPr>
              <a:t>6x6 Taxi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esetében a </a:t>
            </a:r>
            <a:r>
              <a:rPr kumimoji="0" lang="hu-HU" sz="1200" b="1" i="0" u="none" strike="noStrike" kern="1200" cap="none" spc="0" normalizeH="0" baseline="0" noProof="0" dirty="0">
                <a:ln>
                  <a:noFill/>
                </a:ln>
                <a:solidFill>
                  <a:srgbClr val="00527C"/>
                </a:solidFill>
                <a:effectLst/>
                <a:uLnTx/>
                <a:uFillTx/>
                <a:latin typeface="Arial"/>
                <a:ea typeface="+mn-ea"/>
                <a:cs typeface="Arial"/>
              </a:rPr>
              <a:t>telefonos rendelés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jellemző, addig a </a:t>
            </a:r>
            <a:r>
              <a:rPr kumimoji="0" lang="hu-HU" sz="1200" b="1" i="0" u="none" strike="noStrike" kern="1200" cap="none" spc="0" normalizeH="0" baseline="0" noProof="0" dirty="0">
                <a:ln>
                  <a:noFill/>
                </a:ln>
                <a:solidFill>
                  <a:srgbClr val="00527C"/>
                </a:solidFill>
                <a:effectLst/>
                <a:uLnTx/>
                <a:uFillTx/>
                <a:latin typeface="Arial"/>
                <a:ea typeface="+mn-ea"/>
                <a:cs typeface="Arial"/>
              </a:rPr>
              <a:t>City Taxi</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nál már az </a:t>
            </a:r>
            <a:r>
              <a:rPr kumimoji="0" lang="hu-HU" sz="1200" b="1" i="0" u="none" strike="noStrike" kern="1200" cap="none" spc="0" normalizeH="0" baseline="0" noProof="0" dirty="0">
                <a:ln>
                  <a:noFill/>
                </a:ln>
                <a:solidFill>
                  <a:srgbClr val="00527C"/>
                </a:solidFill>
                <a:effectLst/>
                <a:uLnTx/>
                <a:uFillTx/>
                <a:latin typeface="Arial"/>
                <a:ea typeface="+mn-ea"/>
                <a:cs typeface="Arial"/>
              </a:rPr>
              <a:t>applikáció</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használata is előfordul.</a:t>
            </a:r>
          </a:p>
          <a:p>
            <a:pPr marL="0" marR="0" lvl="0" indent="0" algn="just" defTabSz="914400" rtl="0" eaLnBrk="1" fontAlgn="auto" latinLnBrk="0" hangingPunct="1">
              <a:lnSpc>
                <a:spcPts val="18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Bolt</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t>
            </a:r>
            <a:r>
              <a:rPr kumimoji="0" lang="hu-HU" sz="1200" b="1" i="0" u="none" strike="noStrike" kern="1200" cap="none" spc="0" normalizeH="0" baseline="0" noProof="0" dirty="0">
                <a:ln>
                  <a:noFill/>
                </a:ln>
                <a:solidFill>
                  <a:srgbClr val="00527C"/>
                </a:solidFill>
                <a:effectLst/>
                <a:uLnTx/>
                <a:uFillTx/>
                <a:latin typeface="Arial"/>
                <a:ea typeface="+mn-ea"/>
                <a:cs typeface="Arial"/>
              </a:rPr>
              <a:t>felhasználóbarát applikáció</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ja, mely </a:t>
            </a:r>
            <a:r>
              <a:rPr kumimoji="0" lang="hu-HU" sz="1200" b="1" i="0" u="none" strike="noStrike" kern="1200" cap="none" spc="0" normalizeH="0" baseline="0" noProof="0" dirty="0">
                <a:ln>
                  <a:noFill/>
                </a:ln>
                <a:solidFill>
                  <a:srgbClr val="00527C"/>
                </a:solidFill>
                <a:effectLst/>
                <a:uLnTx/>
                <a:uFillTx/>
                <a:latin typeface="Arial"/>
                <a:ea typeface="+mn-ea"/>
                <a:cs typeface="Arial"/>
              </a:rPr>
              <a:t>átlátható, kiszámítható, az utas számára minden fontos információt és szolgáltatást tartalmaz</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Ez az átláthatóság </a:t>
            </a:r>
            <a:r>
              <a:rPr kumimoji="0" lang="hu-HU" sz="1200" b="1" i="0" u="none" strike="noStrike" kern="1200" cap="none" spc="0" normalizeH="0" baseline="0" noProof="0" dirty="0">
                <a:ln>
                  <a:noFill/>
                </a:ln>
                <a:solidFill>
                  <a:srgbClr val="00527C"/>
                </a:solidFill>
                <a:effectLst/>
                <a:uLnTx/>
                <a:uFillTx/>
                <a:latin typeface="Arial"/>
                <a:ea typeface="+mn-ea"/>
                <a:cs typeface="Arial"/>
              </a:rPr>
              <a:t>bizalmat generál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társaság felé.</a:t>
            </a:r>
          </a:p>
          <a:p>
            <a:pPr marL="0" marR="0" lvl="0" indent="0" algn="just" defTabSz="914400" rtl="0" eaLnBrk="1" fontAlgn="auto" latinLnBrk="0" hangingPunct="1">
              <a:lnSpc>
                <a:spcPts val="18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Az alkalmi taxizók legfőbb motivációja, hogy a lehető leggyorsabban megérkezzenek úticéljukhoz. Több társaságot is használnak, a márka nem fontos, legfőképpen a hatósági árszabás miatt. Telefonon rendelnek, és mivel a taxitársaságok telefonszámai egyforma számjegyekből állnak, így sok esetben random hívnak akár több társaságot is, és amelyik hamarabb küldi az autót, azzal utaznak.</a:t>
            </a:r>
            <a:endParaRPr kumimoji="0" lang="hu-HU" sz="1200" b="0" i="0" u="none" strike="noStrike" kern="1200" cap="none" spc="0" normalizeH="0" baseline="0" noProof="0" dirty="0">
              <a:ln>
                <a:noFill/>
              </a:ln>
              <a:solidFill>
                <a:srgbClr val="FFFFFF">
                  <a:lumMod val="50000"/>
                </a:srgbClr>
              </a:solidFill>
              <a:effectLst/>
              <a:uLnTx/>
              <a:uFillTx/>
              <a:latin typeface="Verdana"/>
              <a:ea typeface="+mn-ea"/>
              <a:cs typeface="Arial"/>
            </a:endParaRPr>
          </a:p>
        </p:txBody>
      </p:sp>
      <p:pic>
        <p:nvPicPr>
          <p:cNvPr id="12" name="Picture 2" descr="Market Analysis Icon 1033158">
            <a:extLst>
              <a:ext uri="{FF2B5EF4-FFF2-40B4-BE49-F238E27FC236}">
                <a16:creationId xmlns:a16="http://schemas.microsoft.com/office/drawing/2014/main" id="{72075337-12AF-4CA4-8020-E479EC66BC79}"/>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756" y="4797152"/>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4" name="Freeform: Shape 49">
            <a:extLst>
              <a:ext uri="{FF2B5EF4-FFF2-40B4-BE49-F238E27FC236}">
                <a16:creationId xmlns:a16="http://schemas.microsoft.com/office/drawing/2014/main" id="{FA701935-F23E-4991-9D0F-A51C8FE0E2F7}"/>
              </a:ext>
            </a:extLst>
          </p:cNvPr>
          <p:cNvSpPr/>
          <p:nvPr/>
        </p:nvSpPr>
        <p:spPr>
          <a:xfrm>
            <a:off x="1328403" y="927771"/>
            <a:ext cx="7718681"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Taxitársaságok használata</a:t>
            </a:r>
          </a:p>
        </p:txBody>
      </p:sp>
      <p:sp>
        <p:nvSpPr>
          <p:cNvPr id="18" name="Téglalap 17">
            <a:extLst>
              <a:ext uri="{FF2B5EF4-FFF2-40B4-BE49-F238E27FC236}">
                <a16:creationId xmlns:a16="http://schemas.microsoft.com/office/drawing/2014/main" id="{8B0C681E-D7FC-47D0-9EBE-636EE2B37904}"/>
              </a:ext>
            </a:extLst>
          </p:cNvPr>
          <p:cNvSpPr/>
          <p:nvPr/>
        </p:nvSpPr>
        <p:spPr>
          <a:xfrm>
            <a:off x="1362257" y="927770"/>
            <a:ext cx="7674239" cy="5376326"/>
          </a:xfrm>
          <a:prstGeom prst="rect">
            <a:avLst/>
          </a:prstGeom>
          <a:no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19" name="Freeform: Shape 49">
            <a:extLst>
              <a:ext uri="{FF2B5EF4-FFF2-40B4-BE49-F238E27FC236}">
                <a16:creationId xmlns:a16="http://schemas.microsoft.com/office/drawing/2014/main" id="{5DC8050D-ED29-43D0-AE82-F253C967F0F9}"/>
              </a:ext>
            </a:extLst>
          </p:cNvPr>
          <p:cNvSpPr/>
          <p:nvPr/>
        </p:nvSpPr>
        <p:spPr>
          <a:xfrm>
            <a:off x="1403648" y="4425961"/>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Taxitársaságok egyszavas jellemzése</a:t>
            </a:r>
          </a:p>
        </p:txBody>
      </p:sp>
      <p:sp>
        <p:nvSpPr>
          <p:cNvPr id="20" name="Téglalap 19">
            <a:extLst>
              <a:ext uri="{FF2B5EF4-FFF2-40B4-BE49-F238E27FC236}">
                <a16:creationId xmlns:a16="http://schemas.microsoft.com/office/drawing/2014/main" id="{157B3763-1BB8-4B8E-8026-8BD7233B2E92}"/>
              </a:ext>
            </a:extLst>
          </p:cNvPr>
          <p:cNvSpPr/>
          <p:nvPr/>
        </p:nvSpPr>
        <p:spPr>
          <a:xfrm>
            <a:off x="1403647" y="4826629"/>
            <a:ext cx="7627063" cy="1454116"/>
          </a:xfrm>
          <a:prstGeom prst="rect">
            <a:avLst/>
          </a:prstGeom>
        </p:spPr>
        <p:txBody>
          <a:bodyPr wrap="square">
            <a:spAutoFit/>
          </a:bodyPr>
          <a:lstStyle/>
          <a:p>
            <a:pPr lvl="0" algn="just">
              <a:lnSpc>
                <a:spcPts val="1800"/>
              </a:lnSpc>
              <a:defRPr/>
            </a:pP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Főtax</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i esetében a legfőbb asszociációk a </a:t>
            </a:r>
            <a:r>
              <a:rPr kumimoji="0" lang="hu-HU" sz="1200" b="1" i="0" u="none" strike="noStrike" kern="1200" cap="none" spc="0" normalizeH="0" baseline="0" noProof="0" dirty="0">
                <a:ln>
                  <a:noFill/>
                </a:ln>
                <a:solidFill>
                  <a:srgbClr val="00527C"/>
                </a:solidFill>
                <a:effectLst/>
                <a:uLnTx/>
                <a:uFillTx/>
                <a:latin typeface="Arial"/>
                <a:ea typeface="+mn-ea"/>
                <a:cs typeface="Arial"/>
              </a:rPr>
              <a:t>régi, megbízható, nagy</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valamint a </a:t>
            </a:r>
            <a:r>
              <a:rPr kumimoji="0" lang="hu-HU" sz="1200" b="1" i="0" u="none" strike="noStrike" kern="1200" cap="none" spc="0" normalizeH="0" baseline="0" noProof="0" dirty="0">
                <a:ln>
                  <a:noFill/>
                </a:ln>
                <a:solidFill>
                  <a:srgbClr val="00527C"/>
                </a:solidFill>
                <a:effectLst/>
                <a:uLnTx/>
                <a:uFillTx/>
                <a:latin typeface="Arial"/>
                <a:ea typeface="+mn-ea"/>
                <a:cs typeface="Arial"/>
              </a:rPr>
              <a:t>repülőtér</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azonban utóbbi kapcsán a </a:t>
            </a:r>
            <a:r>
              <a:rPr kumimoji="0" lang="hu-HU" sz="1200" b="1" i="0" u="none" strike="noStrike" kern="1200" cap="none" spc="0" normalizeH="0" baseline="0" noProof="0" dirty="0">
                <a:ln>
                  <a:noFill/>
                </a:ln>
                <a:solidFill>
                  <a:srgbClr val="00527C"/>
                </a:solidFill>
                <a:effectLst/>
                <a:uLnTx/>
                <a:uFillTx/>
                <a:latin typeface="Arial"/>
                <a:ea typeface="+mn-ea"/>
                <a:cs typeface="Arial"/>
              </a:rPr>
              <a:t>mutyi</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kifejezés is elhangzott. A </a:t>
            </a:r>
            <a:r>
              <a:rPr kumimoji="0" lang="hu-HU" sz="1200" b="1" i="0" u="none" strike="noStrike" kern="1200" cap="none" spc="0" normalizeH="0" baseline="0" noProof="0" dirty="0">
                <a:ln>
                  <a:noFill/>
                </a:ln>
                <a:solidFill>
                  <a:srgbClr val="00527C"/>
                </a:solidFill>
                <a:effectLst/>
                <a:uLnTx/>
                <a:uFillTx/>
                <a:latin typeface="Arial"/>
                <a:ea typeface="+mn-ea"/>
                <a:cs typeface="Arial"/>
              </a:rPr>
              <a:t>6x6 Taxi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esetében a korábbi </a:t>
            </a:r>
            <a:r>
              <a:rPr kumimoji="0" lang="hu-HU" sz="1200" b="1" i="0" u="none" strike="noStrike" kern="1200" cap="none" spc="0" normalizeH="0" baseline="0" noProof="0" dirty="0">
                <a:ln>
                  <a:noFill/>
                </a:ln>
                <a:solidFill>
                  <a:srgbClr val="00527C"/>
                </a:solidFill>
                <a:effectLst/>
                <a:uLnTx/>
                <a:uFillTx/>
                <a:latin typeface="Arial"/>
                <a:ea typeface="+mn-ea"/>
                <a:cs typeface="Arial"/>
              </a:rPr>
              <a:t>reklám</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(egyes után hatszor hat …) hagyta a legmélyebb nyomot a válaszadókban, szinte valamennyien a </a:t>
            </a:r>
            <a:r>
              <a:rPr kumimoji="0" lang="hu-HU" sz="1200" b="1" i="0" u="none" strike="noStrike" kern="1200" cap="none" spc="0" normalizeH="0" baseline="0" noProof="0" dirty="0">
                <a:ln>
                  <a:noFill/>
                </a:ln>
                <a:solidFill>
                  <a:srgbClr val="00527C"/>
                </a:solidFill>
                <a:effectLst/>
                <a:uLnTx/>
                <a:uFillTx/>
                <a:latin typeface="Arial"/>
                <a:ea typeface="+mn-ea"/>
                <a:cs typeface="Arial"/>
              </a:rPr>
              <a:t>telefonszám</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ra asszociáltak, illetve a </a:t>
            </a:r>
            <a:r>
              <a:rPr kumimoji="0" lang="hu-HU" sz="1200" b="1" i="0" u="none" strike="noStrike" kern="1200" cap="none" spc="0" normalizeH="0" baseline="0" noProof="0" dirty="0">
                <a:ln>
                  <a:noFill/>
                </a:ln>
                <a:solidFill>
                  <a:srgbClr val="00527C"/>
                </a:solidFill>
                <a:effectLst/>
                <a:uLnTx/>
                <a:uFillTx/>
                <a:latin typeface="Arial"/>
                <a:ea typeface="+mn-ea"/>
                <a:cs typeface="Arial"/>
              </a:rPr>
              <a:t>dobókocka</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 is említésre került</a:t>
            </a:r>
            <a:r>
              <a:rPr kumimoji="0" lang="hu-HU" sz="1200" b="0" i="0" u="none" strike="noStrike" kern="1200" cap="none" spc="0" normalizeH="0" baseline="0" noProof="0" dirty="0">
                <a:ln>
                  <a:noFill/>
                </a:ln>
                <a:solidFill>
                  <a:schemeClr val="bg1">
                    <a:lumMod val="50000"/>
                  </a:schemeClr>
                </a:solidFill>
                <a:effectLst/>
                <a:uLnTx/>
                <a:uFillTx/>
                <a:latin typeface="Arial"/>
                <a:ea typeface="+mn-ea"/>
                <a:cs typeface="Arial"/>
              </a:rPr>
              <a:t>. </a:t>
            </a:r>
            <a:r>
              <a:rPr lang="hu-HU" sz="1200" dirty="0">
                <a:solidFill>
                  <a:schemeClr val="bg1">
                    <a:lumMod val="50000"/>
                  </a:schemeClr>
                </a:solidFill>
                <a:latin typeface="Arial"/>
              </a:rPr>
              <a:t>A </a:t>
            </a:r>
            <a:r>
              <a:rPr lang="hu-HU" sz="1200" b="1" dirty="0">
                <a:solidFill>
                  <a:schemeClr val="bg1">
                    <a:lumMod val="50000"/>
                  </a:schemeClr>
                </a:solidFill>
                <a:latin typeface="Arial"/>
              </a:rPr>
              <a:t>City</a:t>
            </a:r>
            <a:r>
              <a:rPr lang="hu-HU" sz="1200" dirty="0">
                <a:solidFill>
                  <a:schemeClr val="bg1">
                    <a:lumMod val="50000"/>
                  </a:schemeClr>
                </a:solidFill>
                <a:latin typeface="Arial"/>
              </a:rPr>
              <a:t>t, a Főtaxihoz hasonlóan, a </a:t>
            </a:r>
            <a:r>
              <a:rPr lang="hu-HU" sz="1200" b="1" dirty="0">
                <a:solidFill>
                  <a:schemeClr val="bg1">
                    <a:lumMod val="50000"/>
                  </a:schemeClr>
                </a:solidFill>
                <a:latin typeface="Arial"/>
              </a:rPr>
              <a:t>régi</a:t>
            </a:r>
            <a:r>
              <a:rPr lang="hu-HU" sz="1200" dirty="0">
                <a:solidFill>
                  <a:schemeClr val="bg1">
                    <a:lumMod val="50000"/>
                  </a:schemeClr>
                </a:solidFill>
                <a:latin typeface="Arial"/>
              </a:rPr>
              <a:t>, </a:t>
            </a:r>
            <a:r>
              <a:rPr lang="hu-HU" sz="1200" b="1" dirty="0">
                <a:solidFill>
                  <a:schemeClr val="bg1">
                    <a:lumMod val="50000"/>
                  </a:schemeClr>
                </a:solidFill>
                <a:latin typeface="Arial"/>
              </a:rPr>
              <a:t>nagy</a:t>
            </a:r>
            <a:r>
              <a:rPr lang="hu-HU" sz="1200" dirty="0">
                <a:solidFill>
                  <a:schemeClr val="bg1">
                    <a:lumMod val="50000"/>
                  </a:schemeClr>
                </a:solidFill>
                <a:latin typeface="Arial"/>
              </a:rPr>
              <a:t>, </a:t>
            </a:r>
            <a:r>
              <a:rPr lang="hu-HU" sz="1200" b="1" dirty="0">
                <a:solidFill>
                  <a:schemeClr val="bg1">
                    <a:lumMod val="50000"/>
                  </a:schemeClr>
                </a:solidFill>
                <a:latin typeface="Arial"/>
              </a:rPr>
              <a:t>klasszikus</a:t>
            </a:r>
            <a:r>
              <a:rPr lang="hu-HU" sz="1200" dirty="0">
                <a:solidFill>
                  <a:schemeClr val="bg1">
                    <a:lumMod val="50000"/>
                  </a:schemeClr>
                </a:solidFill>
                <a:latin typeface="Arial"/>
              </a:rPr>
              <a:t> jelzőkkel illették, valamint úgy vélik, </a:t>
            </a:r>
            <a:r>
              <a:rPr lang="hu-HU" sz="1200" b="1" dirty="0">
                <a:solidFill>
                  <a:schemeClr val="bg1">
                    <a:lumMod val="50000"/>
                  </a:schemeClr>
                </a:solidFill>
                <a:latin typeface="Arial"/>
              </a:rPr>
              <a:t>nem újító</a:t>
            </a:r>
            <a:r>
              <a:rPr lang="hu-HU" sz="1200" dirty="0">
                <a:solidFill>
                  <a:schemeClr val="bg1">
                    <a:lumMod val="50000"/>
                  </a:schemeClr>
                </a:solidFill>
                <a:latin typeface="Arial"/>
              </a:rPr>
              <a:t>. </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A </a:t>
            </a:r>
            <a:r>
              <a:rPr kumimoji="0" lang="hu-HU" sz="1200" b="1" i="0" u="none" strike="noStrike" kern="1200" cap="none" spc="0" normalizeH="0" baseline="0" noProof="0" dirty="0">
                <a:ln>
                  <a:noFill/>
                </a:ln>
                <a:solidFill>
                  <a:srgbClr val="00527C"/>
                </a:solidFill>
                <a:effectLst/>
                <a:uLnTx/>
                <a:uFillTx/>
                <a:latin typeface="Arial"/>
                <a:ea typeface="+mn-ea"/>
                <a:cs typeface="Arial"/>
              </a:rPr>
              <a:t>Bolt</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hoz a </a:t>
            </a:r>
            <a:r>
              <a:rPr kumimoji="0" lang="hu-HU" sz="1200" b="1" i="0" u="none" strike="noStrike" kern="1200" cap="none" spc="0" normalizeH="0" baseline="0" noProof="0" dirty="0">
                <a:ln>
                  <a:noFill/>
                </a:ln>
                <a:solidFill>
                  <a:srgbClr val="00527C"/>
                </a:solidFill>
                <a:effectLst/>
                <a:uLnTx/>
                <a:uFillTx/>
                <a:latin typeface="Arial"/>
                <a:ea typeface="+mn-ea"/>
                <a:cs typeface="Arial"/>
              </a:rPr>
              <a:t>modern</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séget, </a:t>
            </a:r>
            <a:r>
              <a:rPr kumimoji="0" lang="hu-HU" sz="1200" b="1" i="0" u="none" strike="noStrike" kern="1200" cap="none" spc="0" normalizeH="0" baseline="0" noProof="0" dirty="0">
                <a:ln>
                  <a:noFill/>
                </a:ln>
                <a:solidFill>
                  <a:srgbClr val="00527C"/>
                </a:solidFill>
                <a:effectLst/>
                <a:uLnTx/>
                <a:uFillTx/>
                <a:latin typeface="Arial"/>
                <a:ea typeface="+mn-ea"/>
                <a:cs typeface="Arial"/>
              </a:rPr>
              <a:t>innováció</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t, </a:t>
            </a:r>
            <a:r>
              <a:rPr kumimoji="0" lang="hu-HU" sz="1200" b="1" i="0" u="none" strike="noStrike" kern="1200" cap="none" spc="0" normalizeH="0" baseline="0" noProof="0" dirty="0">
                <a:ln>
                  <a:noFill/>
                </a:ln>
                <a:solidFill>
                  <a:srgbClr val="00527C"/>
                </a:solidFill>
                <a:effectLst/>
                <a:uLnTx/>
                <a:uFillTx/>
                <a:latin typeface="Arial"/>
                <a:ea typeface="+mn-ea"/>
                <a:cs typeface="Arial"/>
              </a:rPr>
              <a:t>előremutatás</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t, valamint az </a:t>
            </a:r>
            <a:r>
              <a:rPr kumimoji="0" lang="hu-HU" sz="1200" b="1" i="0" u="none" strike="noStrike" kern="1200" cap="none" spc="0" normalizeH="0" baseline="0" noProof="0" dirty="0">
                <a:ln>
                  <a:noFill/>
                </a:ln>
                <a:solidFill>
                  <a:srgbClr val="00527C"/>
                </a:solidFill>
                <a:effectLst/>
                <a:uLnTx/>
                <a:uFillTx/>
                <a:latin typeface="Arial"/>
                <a:ea typeface="+mn-ea"/>
                <a:cs typeface="Arial"/>
              </a:rPr>
              <a:t>ételkiszállítás</a:t>
            </a:r>
            <a:r>
              <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rPr>
              <a:t>t társították a válaszadók.</a:t>
            </a:r>
            <a:endParaRPr kumimoji="0" lang="hu-HU" sz="1200" b="0" i="0" u="none" strike="noStrike" kern="1200" cap="none" spc="0" normalizeH="0" baseline="0" noProof="0" dirty="0">
              <a:ln>
                <a:noFill/>
              </a:ln>
              <a:solidFill>
                <a:srgbClr val="FFFFFF">
                  <a:lumMod val="50000"/>
                </a:srgbClr>
              </a:solidFill>
              <a:effectLst/>
              <a:uLnTx/>
              <a:uFillTx/>
              <a:latin typeface="Verdana"/>
              <a:ea typeface="+mn-ea"/>
              <a:cs typeface="Arial"/>
            </a:endParaRPr>
          </a:p>
        </p:txBody>
      </p:sp>
    </p:spTree>
    <p:extLst>
      <p:ext uri="{BB962C8B-B14F-4D97-AF65-F5344CB8AC3E}">
        <p14:creationId xmlns:p14="http://schemas.microsoft.com/office/powerpoint/2010/main" val="4154245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Téglalap 9">
            <a:extLst>
              <a:ext uri="{FF2B5EF4-FFF2-40B4-BE49-F238E27FC236}">
                <a16:creationId xmlns:a16="http://schemas.microsoft.com/office/drawing/2014/main" id="{6B449053-2A92-4DB9-8B16-12AC90D38966}"/>
              </a:ext>
            </a:extLst>
          </p:cNvPr>
          <p:cNvSpPr/>
          <p:nvPr/>
        </p:nvSpPr>
        <p:spPr>
          <a:xfrm>
            <a:off x="1" y="914400"/>
            <a:ext cx="1403647" cy="5410800"/>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Taxi-társaságok imázsa meg-személye-sítés és brand party projektív technikákkal</a:t>
            </a:r>
          </a:p>
        </p:txBody>
      </p:sp>
      <p:sp>
        <p:nvSpPr>
          <p:cNvPr id="11" name="Téglalap 10">
            <a:extLst>
              <a:ext uri="{FF2B5EF4-FFF2-40B4-BE49-F238E27FC236}">
                <a16:creationId xmlns:a16="http://schemas.microsoft.com/office/drawing/2014/main" id="{F5885C90-9D27-4938-9A81-ACE1B0C6E2FB}"/>
              </a:ext>
            </a:extLst>
          </p:cNvPr>
          <p:cNvSpPr/>
          <p:nvPr/>
        </p:nvSpPr>
        <p:spPr>
          <a:xfrm>
            <a:off x="1387277" y="1281188"/>
            <a:ext cx="7659807" cy="83099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Főtax</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i karakterét többnyire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negatív személyiségjegyek</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kel ruházták fel. A megszemélyesítés során egy jómódú, idősebb, üzletember megjelenésű dörzsölt politikusra,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NER közeli vállalkozó</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ra asszociáltak, aki befolyásos, hatalommal rendelkezik, konzervatív, kissé maradi és kicsit fennhordja az orrát. Ugyanakkor sokat beszél, mindig beszélgetni akar. A megformált karakter pozitív személyiségjegyei: olvasott, érdeklődő.</a:t>
            </a:r>
          </a:p>
        </p:txBody>
      </p:sp>
      <p:pic>
        <p:nvPicPr>
          <p:cNvPr id="12" name="Picture 2" descr="Market Analysis Icon 1033158">
            <a:extLst>
              <a:ext uri="{FF2B5EF4-FFF2-40B4-BE49-F238E27FC236}">
                <a16:creationId xmlns:a16="http://schemas.microsoft.com/office/drawing/2014/main" id="{72075337-12AF-4CA4-8020-E479EC66BC79}"/>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756" y="4797152"/>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3" name="Téglalap 12">
            <a:extLst>
              <a:ext uri="{FF2B5EF4-FFF2-40B4-BE49-F238E27FC236}">
                <a16:creationId xmlns:a16="http://schemas.microsoft.com/office/drawing/2014/main" id="{D78B910D-CE1E-4DEB-A61E-065CE2B7AEE8}"/>
              </a:ext>
            </a:extLst>
          </p:cNvPr>
          <p:cNvSpPr/>
          <p:nvPr/>
        </p:nvSpPr>
        <p:spPr>
          <a:xfrm>
            <a:off x="1403648" y="2479326"/>
            <a:ext cx="7632848" cy="64633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City Taxi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Főtaxiénál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átlagosabb</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emiatt az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átlagemberhez közelebb álló</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könnyebben befogadható karakter, akihez ugyanakkor kifejezetten pozitív személyiségjegyeket nem társítottak, ez azt mutatja, hogy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emocionális kötődés kevésbé alakult ki</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a márka irányába, a racionális szempontok erősebbek esetében.</a:t>
            </a:r>
            <a:endParaRPr kumimoji="0" lang="hu-HU" sz="1200" b="0" i="0" u="none" strike="noStrike" kern="1200" cap="none" spc="0" normalizeH="0" baseline="0" noProof="0" dirty="0">
              <a:ln>
                <a:noFill/>
              </a:ln>
              <a:solidFill>
                <a:srgbClr val="FFFFFF">
                  <a:lumMod val="50000"/>
                </a:srgbClr>
              </a:solidFill>
              <a:effectLst/>
              <a:uLnTx/>
              <a:uFillTx/>
              <a:latin typeface="Verdana"/>
              <a:ea typeface="+mn-ea"/>
              <a:cs typeface="Arial"/>
            </a:endParaRPr>
          </a:p>
        </p:txBody>
      </p:sp>
      <p:sp>
        <p:nvSpPr>
          <p:cNvPr id="14" name="Freeform: Shape 49">
            <a:extLst>
              <a:ext uri="{FF2B5EF4-FFF2-40B4-BE49-F238E27FC236}">
                <a16:creationId xmlns:a16="http://schemas.microsoft.com/office/drawing/2014/main" id="{FA701935-F23E-4991-9D0F-A51C8FE0E2F7}"/>
              </a:ext>
            </a:extLst>
          </p:cNvPr>
          <p:cNvSpPr/>
          <p:nvPr/>
        </p:nvSpPr>
        <p:spPr>
          <a:xfrm>
            <a:off x="1328403" y="927771"/>
            <a:ext cx="7718681"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Főtaxi megszemélyesítése</a:t>
            </a:r>
          </a:p>
        </p:txBody>
      </p:sp>
      <p:sp>
        <p:nvSpPr>
          <p:cNvPr id="15" name="Freeform: Shape 49">
            <a:extLst>
              <a:ext uri="{FF2B5EF4-FFF2-40B4-BE49-F238E27FC236}">
                <a16:creationId xmlns:a16="http://schemas.microsoft.com/office/drawing/2014/main" id="{40B64AB3-ABFF-4B7A-A653-2D0282F93FF7}"/>
              </a:ext>
            </a:extLst>
          </p:cNvPr>
          <p:cNvSpPr/>
          <p:nvPr/>
        </p:nvSpPr>
        <p:spPr>
          <a:xfrm>
            <a:off x="1395205" y="2110554"/>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City Taxi megszemélyesítése</a:t>
            </a:r>
          </a:p>
        </p:txBody>
      </p:sp>
      <p:sp>
        <p:nvSpPr>
          <p:cNvPr id="16" name="Freeform: Shape 49">
            <a:extLst>
              <a:ext uri="{FF2B5EF4-FFF2-40B4-BE49-F238E27FC236}">
                <a16:creationId xmlns:a16="http://schemas.microsoft.com/office/drawing/2014/main" id="{9CEC1825-25FA-49F8-8A78-5CA8C0D8169B}"/>
              </a:ext>
            </a:extLst>
          </p:cNvPr>
          <p:cNvSpPr/>
          <p:nvPr/>
        </p:nvSpPr>
        <p:spPr>
          <a:xfrm>
            <a:off x="1403649" y="3102413"/>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6x6 Taxi megszemélyesítése</a:t>
            </a:r>
          </a:p>
        </p:txBody>
      </p:sp>
      <p:sp>
        <p:nvSpPr>
          <p:cNvPr id="17" name="Téglalap 16">
            <a:extLst>
              <a:ext uri="{FF2B5EF4-FFF2-40B4-BE49-F238E27FC236}">
                <a16:creationId xmlns:a16="http://schemas.microsoft.com/office/drawing/2014/main" id="{2F723CDB-487F-4DA0-89E0-27202349AF01}"/>
              </a:ext>
            </a:extLst>
          </p:cNvPr>
          <p:cNvSpPr/>
          <p:nvPr/>
        </p:nvSpPr>
        <p:spPr>
          <a:xfrm>
            <a:off x="1387276" y="3449098"/>
            <a:ext cx="7643435" cy="646331"/>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6x6 Taxi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alakja a legtöbb szempontból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hasonlóság</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ot mutat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City Taxi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karakterével. Hasonlóan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átlagos</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esetében kiemelésre került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praktikum</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(a neve egyben a telefonszáma is). A City Taxihoz hasonlóan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emocionális kötődést mutató pozitív személyiségjegyek az ő esetében sem kerültek megfogalmazásra</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endPar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endParaRPr>
          </a:p>
        </p:txBody>
      </p:sp>
      <p:sp>
        <p:nvSpPr>
          <p:cNvPr id="18" name="Téglalap 17">
            <a:extLst>
              <a:ext uri="{FF2B5EF4-FFF2-40B4-BE49-F238E27FC236}">
                <a16:creationId xmlns:a16="http://schemas.microsoft.com/office/drawing/2014/main" id="{8B0C681E-D7FC-47D0-9EBE-636EE2B37904}"/>
              </a:ext>
            </a:extLst>
          </p:cNvPr>
          <p:cNvSpPr/>
          <p:nvPr/>
        </p:nvSpPr>
        <p:spPr>
          <a:xfrm>
            <a:off x="1362257" y="927770"/>
            <a:ext cx="7674239" cy="5376326"/>
          </a:xfrm>
          <a:prstGeom prst="rect">
            <a:avLst/>
          </a:prstGeom>
          <a:no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19" name="Freeform: Shape 49">
            <a:extLst>
              <a:ext uri="{FF2B5EF4-FFF2-40B4-BE49-F238E27FC236}">
                <a16:creationId xmlns:a16="http://schemas.microsoft.com/office/drawing/2014/main" id="{5DC8050D-ED29-43D0-AE82-F253C967F0F9}"/>
              </a:ext>
            </a:extLst>
          </p:cNvPr>
          <p:cNvSpPr/>
          <p:nvPr/>
        </p:nvSpPr>
        <p:spPr>
          <a:xfrm>
            <a:off x="1403648" y="4088223"/>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Bolt megszemélyesítése</a:t>
            </a:r>
          </a:p>
        </p:txBody>
      </p:sp>
      <p:sp>
        <p:nvSpPr>
          <p:cNvPr id="20" name="Téglalap 19">
            <a:extLst>
              <a:ext uri="{FF2B5EF4-FFF2-40B4-BE49-F238E27FC236}">
                <a16:creationId xmlns:a16="http://schemas.microsoft.com/office/drawing/2014/main" id="{157B3763-1BB8-4B8E-8026-8BD7233B2E92}"/>
              </a:ext>
            </a:extLst>
          </p:cNvPr>
          <p:cNvSpPr/>
          <p:nvPr/>
        </p:nvSpPr>
        <p:spPr>
          <a:xfrm>
            <a:off x="1403647" y="4442338"/>
            <a:ext cx="7627063" cy="83099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Bolt</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személye egy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kifejezetten szerethető karakter</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akit csak pozitív személyiségjegyekkel ruháztak fel. A fiatal, átlagos, közvetlen, nagyon szorgalmas, „informatikus vénájú” fejlődni, újítani akaró feltörekvő fiatalember személyét magukhoz közel állónak érezték. Mindebből az látható, hogy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a vizsgált társaságok közül egyedül a Bolt tudott emocionális kötődést kialakítani utasai körében</a:t>
            </a:r>
            <a:r>
              <a:rPr kumimoji="0" lang="hu-HU" sz="1200" b="1"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endPar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endParaRPr>
          </a:p>
        </p:txBody>
      </p:sp>
      <p:sp>
        <p:nvSpPr>
          <p:cNvPr id="21" name="Freeform: Shape 49">
            <a:extLst>
              <a:ext uri="{FF2B5EF4-FFF2-40B4-BE49-F238E27FC236}">
                <a16:creationId xmlns:a16="http://schemas.microsoft.com/office/drawing/2014/main" id="{8B18C59F-ADF5-4DF9-B24C-7AB5F5E326F7}"/>
              </a:ext>
            </a:extLst>
          </p:cNvPr>
          <p:cNvSpPr/>
          <p:nvPr/>
        </p:nvSpPr>
        <p:spPr>
          <a:xfrm>
            <a:off x="1403649" y="5229200"/>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Brand party</a:t>
            </a:r>
          </a:p>
        </p:txBody>
      </p:sp>
      <p:sp>
        <p:nvSpPr>
          <p:cNvPr id="22" name="Téglalap 21">
            <a:extLst>
              <a:ext uri="{FF2B5EF4-FFF2-40B4-BE49-F238E27FC236}">
                <a16:creationId xmlns:a16="http://schemas.microsoft.com/office/drawing/2014/main" id="{EB2D4805-4E7A-4201-9CA4-8DCAA79B1BFD}"/>
              </a:ext>
            </a:extLst>
          </p:cNvPr>
          <p:cNvSpPr/>
          <p:nvPr/>
        </p:nvSpPr>
        <p:spPr>
          <a:xfrm>
            <a:off x="1403648" y="5597956"/>
            <a:ext cx="7627063" cy="64633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márkapozicionálás tekintetében is egyetértés mutatkozott, úgy vélik,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a „régi nagyok”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(Főtaxi, City Taxi, 6x6 Taxi)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klikkesednek, összetartanak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(itt is megjelenik a korábbi „lehúzós korszak” nosztalgiája), az „új fiúnak” számító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Bolt még nem egyenrangú tagja a társaságnak, így még kívülállónak számít</a:t>
            </a:r>
            <a:r>
              <a:rPr kumimoji="0" lang="hu-HU" sz="1200" b="1"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endParaRPr kumimoji="0" lang="hu-HU" sz="1200" b="0" i="0" u="none" strike="noStrike" kern="1200" cap="none" spc="0" normalizeH="0" baseline="0" noProof="0" dirty="0">
              <a:ln>
                <a:noFill/>
              </a:ln>
              <a:solidFill>
                <a:srgbClr val="FFFFFF">
                  <a:lumMod val="50000"/>
                </a:srgbClr>
              </a:solidFill>
              <a:effectLst/>
              <a:uLnTx/>
              <a:uFillTx/>
              <a:latin typeface="Arial"/>
              <a:ea typeface="+mn-ea"/>
              <a:cs typeface="Arial"/>
            </a:endParaRPr>
          </a:p>
        </p:txBody>
      </p:sp>
    </p:spTree>
    <p:extLst>
      <p:ext uri="{BB962C8B-B14F-4D97-AF65-F5344CB8AC3E}">
        <p14:creationId xmlns:p14="http://schemas.microsoft.com/office/powerpoint/2010/main" val="726485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Téglalap 9">
            <a:extLst>
              <a:ext uri="{FF2B5EF4-FFF2-40B4-BE49-F238E27FC236}">
                <a16:creationId xmlns:a16="http://schemas.microsoft.com/office/drawing/2014/main" id="{6B449053-2A92-4DB9-8B16-12AC90D38966}"/>
              </a:ext>
            </a:extLst>
          </p:cNvPr>
          <p:cNvSpPr/>
          <p:nvPr/>
        </p:nvSpPr>
        <p:spPr>
          <a:xfrm>
            <a:off x="1" y="914400"/>
            <a:ext cx="1403647" cy="5410800"/>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 name="Téglalap 10">
            <a:extLst>
              <a:ext uri="{FF2B5EF4-FFF2-40B4-BE49-F238E27FC236}">
                <a16:creationId xmlns:a16="http://schemas.microsoft.com/office/drawing/2014/main" id="{F5885C90-9D27-4938-9A81-ACE1B0C6E2FB}"/>
              </a:ext>
            </a:extLst>
          </p:cNvPr>
          <p:cNvSpPr/>
          <p:nvPr/>
        </p:nvSpPr>
        <p:spPr>
          <a:xfrm>
            <a:off x="1387277" y="1340768"/>
            <a:ext cx="7659807" cy="120032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válaszadók ismeretei szerint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City Taxi flottája rendelkezik a legtöbb elektromos meghajtású autóva</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l, ami valószínűleg annak köszönhető, hogy az applikációs rendelésnél választható elektromos autó igénylése is. Véleményük szerint – mivel egyre inkább „divat zöldnek lenni” –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Főtax</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i,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nagy számú elektromos járművének hangsúlyos kommunikálásával új utasokat tudna bevonzani</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valamint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fiatalabb korosztályt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is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sikeresebben tudná megszólítani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modern, innovatív, környezetkímélő technológia alkalmazásával. </a:t>
            </a:r>
          </a:p>
        </p:txBody>
      </p:sp>
      <p:pic>
        <p:nvPicPr>
          <p:cNvPr id="12" name="Picture 2" descr="Market Analysis Icon 1033158">
            <a:extLst>
              <a:ext uri="{FF2B5EF4-FFF2-40B4-BE49-F238E27FC236}">
                <a16:creationId xmlns:a16="http://schemas.microsoft.com/office/drawing/2014/main" id="{72075337-12AF-4CA4-8020-E479EC66BC79}"/>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756" y="4797152"/>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4" name="Freeform: Shape 49">
            <a:extLst>
              <a:ext uri="{FF2B5EF4-FFF2-40B4-BE49-F238E27FC236}">
                <a16:creationId xmlns:a16="http://schemas.microsoft.com/office/drawing/2014/main" id="{FA701935-F23E-4991-9D0F-A51C8FE0E2F7}"/>
              </a:ext>
            </a:extLst>
          </p:cNvPr>
          <p:cNvSpPr/>
          <p:nvPr/>
        </p:nvSpPr>
        <p:spPr>
          <a:xfrm>
            <a:off x="1328403" y="927771"/>
            <a:ext cx="7718681"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Elektromos autók kommunikációjának hatása a Főtaxi imázsára</a:t>
            </a:r>
          </a:p>
        </p:txBody>
      </p:sp>
      <p:sp>
        <p:nvSpPr>
          <p:cNvPr id="18" name="Téglalap 17">
            <a:extLst>
              <a:ext uri="{FF2B5EF4-FFF2-40B4-BE49-F238E27FC236}">
                <a16:creationId xmlns:a16="http://schemas.microsoft.com/office/drawing/2014/main" id="{8B0C681E-D7FC-47D0-9EBE-636EE2B37904}"/>
              </a:ext>
            </a:extLst>
          </p:cNvPr>
          <p:cNvSpPr/>
          <p:nvPr/>
        </p:nvSpPr>
        <p:spPr>
          <a:xfrm>
            <a:off x="1362257" y="927770"/>
            <a:ext cx="7674239" cy="5376326"/>
          </a:xfrm>
          <a:prstGeom prst="rect">
            <a:avLst/>
          </a:prstGeom>
          <a:no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19" name="Freeform: Shape 49">
            <a:extLst>
              <a:ext uri="{FF2B5EF4-FFF2-40B4-BE49-F238E27FC236}">
                <a16:creationId xmlns:a16="http://schemas.microsoft.com/office/drawing/2014/main" id="{5DC8050D-ED29-43D0-AE82-F253C967F0F9}"/>
              </a:ext>
            </a:extLst>
          </p:cNvPr>
          <p:cNvSpPr/>
          <p:nvPr/>
        </p:nvSpPr>
        <p:spPr>
          <a:xfrm>
            <a:off x="1403648" y="4425961"/>
            <a:ext cx="7643436"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További hozzáadott értékek – a taxiélmény testreszabása</a:t>
            </a:r>
          </a:p>
        </p:txBody>
      </p:sp>
      <p:sp>
        <p:nvSpPr>
          <p:cNvPr id="20" name="Téglalap 19">
            <a:extLst>
              <a:ext uri="{FF2B5EF4-FFF2-40B4-BE49-F238E27FC236}">
                <a16:creationId xmlns:a16="http://schemas.microsoft.com/office/drawing/2014/main" id="{157B3763-1BB8-4B8E-8026-8BD7233B2E92}"/>
              </a:ext>
            </a:extLst>
          </p:cNvPr>
          <p:cNvSpPr/>
          <p:nvPr/>
        </p:nvSpPr>
        <p:spPr>
          <a:xfrm>
            <a:off x="1403647" y="4933617"/>
            <a:ext cx="7627063" cy="10156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taxiélmény testreszabása</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olyan további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hozzáadott érték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lenne a válaszadók szerint, amely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versenyelőnyt tudna biztosítani</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az ezt kifejlesztő társaságnak. Ezt elsősorban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személyes preferenciák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(kisállat szállítás, babaülés igénye, elhúzós ajtajú-, kombi-, több személyes autó igénye, nyitottság az utas részéről a beszélgetés, rádióhallgatás felé, visszaút jelzése, nyáron a klíma hőmérsékletének beállítása, egyéb megjegyzések)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felhasználói profilban történő rögzítésé</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ben látják. </a:t>
            </a:r>
          </a:p>
        </p:txBody>
      </p:sp>
      <p:sp>
        <p:nvSpPr>
          <p:cNvPr id="13" name="Téglalap 12">
            <a:extLst>
              <a:ext uri="{FF2B5EF4-FFF2-40B4-BE49-F238E27FC236}">
                <a16:creationId xmlns:a16="http://schemas.microsoft.com/office/drawing/2014/main" id="{D1A42F1D-E162-41EB-8DE4-48C146240CAA}"/>
              </a:ext>
            </a:extLst>
          </p:cNvPr>
          <p:cNvSpPr/>
          <p:nvPr/>
        </p:nvSpPr>
        <p:spPr>
          <a:xfrm>
            <a:off x="1390514" y="2989401"/>
            <a:ext cx="7659807" cy="1102033"/>
          </a:xfrm>
          <a:prstGeom prst="rect">
            <a:avLst/>
          </a:prstGeom>
        </p:spPr>
        <p:txBody>
          <a:bodyPr wrap="square">
            <a:spAutoFit/>
          </a:bodyPr>
          <a:lstStyle/>
          <a:p>
            <a:pPr marL="0" marR="0" lvl="0" indent="0" algn="just" defTabSz="914400" rtl="0" eaLnBrk="1" fontAlgn="auto" latinLnBrk="0" hangingPunct="1">
              <a:lnSpc>
                <a:spcPts val="16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Az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alapelvárások</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egy taxirendelő applikáció esetében az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egyszerű kezelhetőség </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(utas GPS alapú helymeghatározása) mellett alapvetően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pontosság</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ra (legfőképpen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pontos érkezés</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re), az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átláthatóság</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ra (autó rendszáma, sofőr neve, elérhetősége, várható viteldíj) és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nyomonkövethetőség</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re (taxi érkezési útvonala) fókuszálnak. Emellett kiemelt fontosságú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bankkártyás fizetési lehetőség</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illetve a </a:t>
            </a:r>
            <a:r>
              <a:rPr kumimoji="0" lang="hu-HU" sz="1200" b="1" i="0" u="none" strike="noStrike" kern="1200" cap="none" spc="0" normalizeH="0" baseline="0" noProof="0" dirty="0">
                <a:ln>
                  <a:noFill/>
                </a:ln>
                <a:solidFill>
                  <a:srgbClr val="00527C"/>
                </a:solidFill>
                <a:effectLst/>
                <a:uLnTx/>
                <a:uFillTx/>
                <a:latin typeface="Arial" panose="020B0604020202020204" pitchFamily="34" charset="0"/>
                <a:ea typeface="+mn-ea"/>
                <a:cs typeface="Arial" panose="020B0604020202020204" pitchFamily="34" charset="0"/>
              </a:rPr>
              <a:t>bankkártya adatok rögzítése az applikációban</a:t>
            </a:r>
            <a:r>
              <a:rPr kumimoji="0" lang="hu-HU"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a:t>
            </a:r>
          </a:p>
        </p:txBody>
      </p:sp>
      <p:sp>
        <p:nvSpPr>
          <p:cNvPr id="15" name="Freeform: Shape 49">
            <a:extLst>
              <a:ext uri="{FF2B5EF4-FFF2-40B4-BE49-F238E27FC236}">
                <a16:creationId xmlns:a16="http://schemas.microsoft.com/office/drawing/2014/main" id="{2F5C9A0F-DCE7-4655-8F0B-45E9B52FF61A}"/>
              </a:ext>
            </a:extLst>
          </p:cNvPr>
          <p:cNvSpPr/>
          <p:nvPr/>
        </p:nvSpPr>
        <p:spPr>
          <a:xfrm>
            <a:off x="1331640" y="2576404"/>
            <a:ext cx="7718681" cy="364010"/>
          </a:xfrm>
          <a:custGeom>
            <a:avLst/>
            <a:gdLst>
              <a:gd name="connsiteX0" fmla="*/ 0 w 4369035"/>
              <a:gd name="connsiteY0" fmla="*/ 0 h 1430407"/>
              <a:gd name="connsiteX1" fmla="*/ 4369035 w 4369035"/>
              <a:gd name="connsiteY1" fmla="*/ 0 h 1430407"/>
              <a:gd name="connsiteX2" fmla="*/ 3539399 w 4369035"/>
              <a:gd name="connsiteY2" fmla="*/ 1430407 h 1430407"/>
              <a:gd name="connsiteX3" fmla="*/ 0 w 4369035"/>
              <a:gd name="connsiteY3" fmla="*/ 1430407 h 1430407"/>
            </a:gdLst>
            <a:ahLst/>
            <a:cxnLst>
              <a:cxn ang="0">
                <a:pos x="connsiteX0" y="connsiteY0"/>
              </a:cxn>
              <a:cxn ang="0">
                <a:pos x="connsiteX1" y="connsiteY1"/>
              </a:cxn>
              <a:cxn ang="0">
                <a:pos x="connsiteX2" y="connsiteY2"/>
              </a:cxn>
              <a:cxn ang="0">
                <a:pos x="connsiteX3" y="connsiteY3"/>
              </a:cxn>
            </a:cxnLst>
            <a:rect l="l" t="t" r="r" b="b"/>
            <a:pathLst>
              <a:path w="4369035" h="1430407">
                <a:moveTo>
                  <a:pt x="0" y="0"/>
                </a:moveTo>
                <a:lnTo>
                  <a:pt x="4369035" y="0"/>
                </a:lnTo>
                <a:lnTo>
                  <a:pt x="3539399" y="1430407"/>
                </a:lnTo>
                <a:lnTo>
                  <a:pt x="0" y="1430407"/>
                </a:lnTo>
                <a:close/>
              </a:path>
            </a:pathLst>
          </a:custGeom>
          <a:solidFill>
            <a:srgbClr val="00527C"/>
          </a:solidFill>
          <a:ln>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Alapelvárások egy taxirendelő applikációval kapcsolatban </a:t>
            </a:r>
          </a:p>
        </p:txBody>
      </p:sp>
      <p:sp>
        <p:nvSpPr>
          <p:cNvPr id="4" name="Téglalap 3">
            <a:extLst>
              <a:ext uri="{FF2B5EF4-FFF2-40B4-BE49-F238E27FC236}">
                <a16:creationId xmlns:a16="http://schemas.microsoft.com/office/drawing/2014/main" id="{2D7CBF9C-8348-44F1-9E13-B3E0E9EBE99E}"/>
              </a:ext>
            </a:extLst>
          </p:cNvPr>
          <p:cNvSpPr/>
          <p:nvPr/>
        </p:nvSpPr>
        <p:spPr>
          <a:xfrm>
            <a:off x="1" y="2576404"/>
            <a:ext cx="1403647" cy="3727691"/>
          </a:xfrm>
          <a:prstGeom prst="rect">
            <a:avLst/>
          </a:prstGeom>
          <a:solidFill>
            <a:srgbClr val="00527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taxi-rendelő applikációk iránti elvárások</a:t>
            </a:r>
          </a:p>
        </p:txBody>
      </p:sp>
    </p:spTree>
    <p:extLst>
      <p:ext uri="{BB962C8B-B14F-4D97-AF65-F5344CB8AC3E}">
        <p14:creationId xmlns:p14="http://schemas.microsoft.com/office/powerpoint/2010/main" val="1908077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0" y="1700808"/>
            <a:ext cx="9144000" cy="2964992"/>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2" name="Dia számának helye 1"/>
          <p:cNvSpPr>
            <a:spLocks noGrp="1"/>
          </p:cNvSpPr>
          <p:nvPr>
            <p:ph type="sldNum" sz="quarter" idx="10"/>
          </p:nvPr>
        </p:nvSpPr>
        <p:spPr/>
        <p:txBody>
          <a:bodyPr/>
          <a:lstStyle/>
          <a:p>
            <a:pPr>
              <a:defRPr/>
            </a:pPr>
            <a:fld id="{C44EF34D-66B8-420C-9B97-E3340AB4CD45}" type="slidenum">
              <a:rPr lang="hu-HU" smtClean="0">
                <a:solidFill>
                  <a:schemeClr val="bg2"/>
                </a:solidFill>
              </a:rPr>
              <a:pPr>
                <a:defRPr/>
              </a:pPr>
              <a:t>11</a:t>
            </a:fld>
            <a:endParaRPr lang="hu-HU" dirty="0">
              <a:solidFill>
                <a:schemeClr val="bg2"/>
              </a:solidFill>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8" name="Rectangle 2"/>
          <p:cNvSpPr>
            <a:spLocks noChangeArrowheads="1"/>
          </p:cNvSpPr>
          <p:nvPr/>
        </p:nvSpPr>
        <p:spPr bwMode="auto">
          <a:xfrm>
            <a:off x="612057" y="2420888"/>
            <a:ext cx="7704856" cy="1818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defTabSz="914342" fontAlgn="base">
              <a:spcBef>
                <a:spcPct val="0"/>
              </a:spcBef>
              <a:spcAft>
                <a:spcPts val="1200"/>
              </a:spcAft>
              <a:defRPr/>
            </a:pPr>
            <a:r>
              <a:rPr lang="hu-HU" sz="2600" i="1" dirty="0">
                <a:solidFill>
                  <a:schemeClr val="bg1"/>
                </a:solidFill>
                <a:latin typeface="Arial"/>
              </a:rPr>
              <a:t>Részletes eredmények</a:t>
            </a:r>
          </a:p>
          <a:p>
            <a:pPr marL="914400" lvl="2" indent="0" defTabSz="914342" fontAlgn="base">
              <a:spcBef>
                <a:spcPct val="0"/>
              </a:spcBef>
              <a:spcAft>
                <a:spcPct val="0"/>
              </a:spcAft>
              <a:defRPr/>
            </a:pPr>
            <a:r>
              <a:rPr lang="hu-HU" sz="3200" b="1" i="1" dirty="0">
                <a:solidFill>
                  <a:schemeClr val="bg1"/>
                </a:solidFill>
                <a:latin typeface="Arial"/>
              </a:rPr>
              <a:t>A kutatás módszertana</a:t>
            </a:r>
          </a:p>
        </p:txBody>
      </p:sp>
    </p:spTree>
    <p:extLst>
      <p:ext uri="{BB962C8B-B14F-4D97-AF65-F5344CB8AC3E}">
        <p14:creationId xmlns:p14="http://schemas.microsoft.com/office/powerpoint/2010/main" val="3060443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35496" y="940363"/>
            <a:ext cx="1008112" cy="5842698"/>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2" name="Dia számának helye 1"/>
          <p:cNvSpPr>
            <a:spLocks noGrp="1"/>
          </p:cNvSpPr>
          <p:nvPr>
            <p:ph type="sldNum" sz="quarter" idx="10"/>
          </p:nvPr>
        </p:nvSpPr>
        <p:spPr/>
        <p:txBody>
          <a:bodyPr/>
          <a:lstStyle/>
          <a:p>
            <a:pPr>
              <a:defRPr/>
            </a:pPr>
            <a:fld id="{C44EF34D-66B8-420C-9B97-E3340AB4CD45}" type="slidenum">
              <a:rPr lang="hu-HU" smtClean="0">
                <a:solidFill>
                  <a:schemeClr val="bg2"/>
                </a:solidFill>
              </a:rPr>
              <a:pPr>
                <a:defRPr/>
              </a:pPr>
              <a:t>12</a:t>
            </a:fld>
            <a:endParaRPr lang="hu-HU" dirty="0">
              <a:solidFill>
                <a:schemeClr val="bg2"/>
              </a:solidFill>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p:cNvSpPr>
            <a:spLocks noChangeArrowheads="1"/>
          </p:cNvSpPr>
          <p:nvPr/>
        </p:nvSpPr>
        <p:spPr bwMode="auto">
          <a:xfrm>
            <a:off x="1438955" y="1143753"/>
            <a:ext cx="7093485" cy="5730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defTabSz="914342" fontAlgn="base">
              <a:lnSpc>
                <a:spcPts val="2200"/>
              </a:lnSpc>
              <a:spcBef>
                <a:spcPct val="0"/>
              </a:spcBef>
              <a:spcAft>
                <a:spcPts val="1200"/>
              </a:spcAft>
              <a:defRPr/>
            </a:pPr>
            <a:r>
              <a:rPr lang="hu-HU" sz="1400" dirty="0">
                <a:solidFill>
                  <a:schemeClr val="bg2"/>
                </a:solidFill>
                <a:latin typeface="Arial"/>
              </a:rPr>
              <a:t>A kutatás </a:t>
            </a:r>
            <a:r>
              <a:rPr lang="hu-HU" sz="1400" b="1" dirty="0">
                <a:solidFill>
                  <a:srgbClr val="00527C"/>
                </a:solidFill>
                <a:latin typeface="Arial"/>
              </a:rPr>
              <a:t>cél</a:t>
            </a:r>
            <a:r>
              <a:rPr lang="hu-HU" sz="1400" dirty="0">
                <a:solidFill>
                  <a:schemeClr val="bg2"/>
                </a:solidFill>
                <a:latin typeface="Arial"/>
              </a:rPr>
              <a:t>ja</a:t>
            </a:r>
            <a:r>
              <a:rPr lang="hu-HU" sz="1400" b="1" dirty="0">
                <a:solidFill>
                  <a:srgbClr val="00527C"/>
                </a:solidFill>
                <a:latin typeface="Arial"/>
              </a:rPr>
              <a:t> annak felmérése </a:t>
            </a:r>
            <a:r>
              <a:rPr lang="hu-HU" sz="1400" dirty="0">
                <a:solidFill>
                  <a:schemeClr val="bg2"/>
                </a:solidFill>
                <a:latin typeface="Arial"/>
              </a:rPr>
              <a:t>volt, </a:t>
            </a:r>
            <a:r>
              <a:rPr lang="hu-HU" sz="1400" b="1" dirty="0">
                <a:solidFill>
                  <a:srgbClr val="00527C"/>
                </a:solidFill>
                <a:latin typeface="Arial"/>
              </a:rPr>
              <a:t>hogyan hatott a </a:t>
            </a:r>
            <a:r>
              <a:rPr lang="hu-HU" sz="1400" dirty="0">
                <a:solidFill>
                  <a:schemeClr val="bg2"/>
                </a:solidFill>
                <a:latin typeface="Arial"/>
              </a:rPr>
              <a:t>koronavírus </a:t>
            </a:r>
            <a:r>
              <a:rPr lang="hu-HU" sz="1400" b="1" dirty="0">
                <a:solidFill>
                  <a:srgbClr val="00527C"/>
                </a:solidFill>
                <a:latin typeface="Arial"/>
              </a:rPr>
              <a:t>járvány a fővárosi közlekedésre</a:t>
            </a:r>
            <a:r>
              <a:rPr lang="hu-HU" sz="1400" dirty="0">
                <a:solidFill>
                  <a:schemeClr val="bg2"/>
                </a:solidFill>
                <a:latin typeface="Arial"/>
              </a:rPr>
              <a:t>, mennyire fogékonyak a Budapesten közlekedők a „modernebb” közlekedés iránt, </a:t>
            </a:r>
            <a:r>
              <a:rPr lang="hu-HU" sz="1400" b="1" dirty="0">
                <a:solidFill>
                  <a:srgbClr val="00527C"/>
                </a:solidFill>
                <a:latin typeface="Arial"/>
              </a:rPr>
              <a:t>milyen igények </a:t>
            </a:r>
            <a:r>
              <a:rPr lang="hu-HU" sz="1400" dirty="0">
                <a:solidFill>
                  <a:schemeClr val="bg2"/>
                </a:solidFill>
                <a:latin typeface="Arial"/>
              </a:rPr>
              <a:t>/ attitűdök </a:t>
            </a:r>
            <a:r>
              <a:rPr lang="hu-HU" sz="1400" b="1" dirty="0">
                <a:solidFill>
                  <a:srgbClr val="00527C"/>
                </a:solidFill>
                <a:latin typeface="Arial"/>
              </a:rPr>
              <a:t>befolyásolják a taxitársaságok igénybe vételét</a:t>
            </a:r>
            <a:r>
              <a:rPr lang="hu-HU" sz="1400" dirty="0">
                <a:solidFill>
                  <a:schemeClr val="bg2"/>
                </a:solidFill>
                <a:latin typeface="Arial"/>
              </a:rPr>
              <a:t>.</a:t>
            </a:r>
            <a:r>
              <a:rPr lang="hu-HU" sz="1400" dirty="0">
                <a:solidFill>
                  <a:srgbClr val="808080"/>
                </a:solidFill>
                <a:latin typeface="Arial"/>
              </a:rPr>
              <a:t> </a:t>
            </a:r>
          </a:p>
          <a:p>
            <a:pPr algn="just" defTabSz="914342" fontAlgn="base">
              <a:lnSpc>
                <a:spcPts val="2200"/>
              </a:lnSpc>
              <a:spcBef>
                <a:spcPct val="0"/>
              </a:spcBef>
              <a:spcAft>
                <a:spcPts val="1200"/>
              </a:spcAft>
              <a:defRPr/>
            </a:pPr>
            <a:r>
              <a:rPr lang="hu-HU" sz="1400" dirty="0">
                <a:solidFill>
                  <a:schemeClr val="bg2"/>
                </a:solidFill>
                <a:latin typeface="Arial"/>
              </a:rPr>
              <a:t>A kutatás </a:t>
            </a:r>
            <a:r>
              <a:rPr lang="hu-HU" sz="1400" b="1" dirty="0">
                <a:solidFill>
                  <a:srgbClr val="00527C"/>
                </a:solidFill>
                <a:latin typeface="Arial"/>
              </a:rPr>
              <a:t>célcsoport</a:t>
            </a:r>
            <a:r>
              <a:rPr lang="hu-HU" sz="1400" dirty="0">
                <a:solidFill>
                  <a:schemeClr val="bg2"/>
                </a:solidFill>
                <a:latin typeface="Arial"/>
              </a:rPr>
              <a:t>ját</a:t>
            </a:r>
            <a:r>
              <a:rPr lang="hu-HU" sz="1400" b="1" dirty="0">
                <a:solidFill>
                  <a:schemeClr val="bg2"/>
                </a:solidFill>
                <a:latin typeface="Arial"/>
              </a:rPr>
              <a:t> </a:t>
            </a:r>
            <a:r>
              <a:rPr lang="hu-HU" sz="1400" dirty="0">
                <a:solidFill>
                  <a:schemeClr val="bg2"/>
                </a:solidFill>
                <a:latin typeface="Arial"/>
              </a:rPr>
              <a:t>olyan budapesti lakosok, illetve a budapesti agglomerációban élő személyek alkották, </a:t>
            </a:r>
            <a:r>
              <a:rPr lang="hu-HU" sz="1400" b="1" dirty="0">
                <a:solidFill>
                  <a:srgbClr val="00527C"/>
                </a:solidFill>
                <a:latin typeface="Arial"/>
              </a:rPr>
              <a:t>akik rendszeresen közlekednek a fővárosban</a:t>
            </a:r>
            <a:r>
              <a:rPr lang="hu-HU" sz="1400" dirty="0">
                <a:solidFill>
                  <a:schemeClr val="bg2"/>
                </a:solidFill>
                <a:latin typeface="Arial"/>
              </a:rPr>
              <a:t>.</a:t>
            </a:r>
          </a:p>
          <a:p>
            <a:pPr algn="just" defTabSz="914342" fontAlgn="base">
              <a:lnSpc>
                <a:spcPts val="2200"/>
              </a:lnSpc>
              <a:spcBef>
                <a:spcPct val="0"/>
              </a:spcBef>
              <a:spcAft>
                <a:spcPts val="1200"/>
              </a:spcAft>
              <a:defRPr/>
            </a:pPr>
            <a:r>
              <a:rPr lang="hu-HU" sz="1400" b="1" dirty="0">
                <a:solidFill>
                  <a:srgbClr val="00527C"/>
                </a:solidFill>
                <a:latin typeface="Arial"/>
              </a:rPr>
              <a:t>A kutatás két fázisból állt </a:t>
            </a:r>
            <a:r>
              <a:rPr lang="hu-HU" sz="1400" dirty="0">
                <a:solidFill>
                  <a:schemeClr val="bg2"/>
                </a:solidFill>
                <a:latin typeface="Arial"/>
              </a:rPr>
              <a:t>– 1000 fő online módon történő kérdőíves megkérdezéséből (CAWI interjúk) és két online fókuszcsoportos beszélgetésből. </a:t>
            </a:r>
          </a:p>
          <a:p>
            <a:pPr algn="just" defTabSz="914342" fontAlgn="base">
              <a:lnSpc>
                <a:spcPts val="2200"/>
              </a:lnSpc>
              <a:spcBef>
                <a:spcPct val="0"/>
              </a:spcBef>
              <a:spcAft>
                <a:spcPts val="1200"/>
              </a:spcAft>
              <a:defRPr/>
            </a:pPr>
            <a:r>
              <a:rPr lang="hu-HU" sz="1400" dirty="0">
                <a:solidFill>
                  <a:schemeClr val="bg2"/>
                </a:solidFill>
                <a:latin typeface="Arial"/>
              </a:rPr>
              <a:t>A </a:t>
            </a:r>
            <a:r>
              <a:rPr lang="hu-HU" sz="1400" b="1" dirty="0">
                <a:solidFill>
                  <a:srgbClr val="00527C"/>
                </a:solidFill>
                <a:latin typeface="Arial"/>
              </a:rPr>
              <a:t>kvantitatív, nagymintás kutatás </a:t>
            </a:r>
            <a:r>
              <a:rPr lang="hu-HU" sz="1400" dirty="0">
                <a:solidFill>
                  <a:schemeClr val="bg2"/>
                </a:solidFill>
                <a:latin typeface="Arial"/>
              </a:rPr>
              <a:t>eredményei statisztikailag megbízható, számszerűsíthető adatokat szolgáltatnak az emberek közlekedési szokásairól, azok változásáról,</a:t>
            </a:r>
          </a:p>
          <a:p>
            <a:pPr algn="just" defTabSz="914342" fontAlgn="base">
              <a:lnSpc>
                <a:spcPts val="2200"/>
              </a:lnSpc>
              <a:spcBef>
                <a:spcPct val="0"/>
              </a:spcBef>
              <a:spcAft>
                <a:spcPts val="1200"/>
              </a:spcAft>
              <a:defRPr/>
            </a:pPr>
            <a:r>
              <a:rPr lang="hu-HU" sz="1400" dirty="0">
                <a:solidFill>
                  <a:schemeClr val="bg2"/>
                </a:solidFill>
                <a:latin typeface="Arial"/>
              </a:rPr>
              <a:t>míg a </a:t>
            </a:r>
            <a:r>
              <a:rPr lang="hu-HU" sz="1400" b="1" dirty="0">
                <a:solidFill>
                  <a:srgbClr val="00527C"/>
                </a:solidFill>
                <a:latin typeface="Arial"/>
              </a:rPr>
              <a:t>kvalitatív kutatás </a:t>
            </a:r>
            <a:r>
              <a:rPr lang="hu-HU" sz="1400" dirty="0">
                <a:solidFill>
                  <a:schemeClr val="bg2"/>
                </a:solidFill>
                <a:latin typeface="Arial"/>
              </a:rPr>
              <a:t>segít feltárni a viselkedésük mögöttes indokait, mélyebben megismerni a témával kapcsolatos gondolataikat, véleményüket.</a:t>
            </a:r>
          </a:p>
          <a:p>
            <a:pPr algn="just" defTabSz="914342" fontAlgn="base">
              <a:lnSpc>
                <a:spcPts val="2200"/>
              </a:lnSpc>
              <a:spcBef>
                <a:spcPct val="0"/>
              </a:spcBef>
              <a:spcAft>
                <a:spcPts val="1200"/>
              </a:spcAft>
              <a:defRPr/>
            </a:pPr>
            <a:r>
              <a:rPr lang="hu-HU" sz="1400" b="1" dirty="0">
                <a:solidFill>
                  <a:srgbClr val="00527C"/>
                </a:solidFill>
                <a:latin typeface="Arial"/>
              </a:rPr>
              <a:t>Jelen riport a kvalitatív fázis eredményeit tartalmazza. </a:t>
            </a:r>
          </a:p>
        </p:txBody>
      </p:sp>
    </p:spTree>
    <p:extLst>
      <p:ext uri="{BB962C8B-B14F-4D97-AF65-F5344CB8AC3E}">
        <p14:creationId xmlns:p14="http://schemas.microsoft.com/office/powerpoint/2010/main" val="727864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35496" y="940363"/>
            <a:ext cx="1008112" cy="5842698"/>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2" name="Dia számának helye 1"/>
          <p:cNvSpPr>
            <a:spLocks noGrp="1"/>
          </p:cNvSpPr>
          <p:nvPr>
            <p:ph type="sldNum" sz="quarter" idx="10"/>
          </p:nvPr>
        </p:nvSpPr>
        <p:spPr/>
        <p:txBody>
          <a:bodyPr/>
          <a:lstStyle/>
          <a:p>
            <a:pPr>
              <a:defRPr/>
            </a:pPr>
            <a:fld id="{C44EF34D-66B8-420C-9B97-E3340AB4CD45}" type="slidenum">
              <a:rPr lang="hu-HU" smtClean="0">
                <a:solidFill>
                  <a:schemeClr val="bg2"/>
                </a:solidFill>
              </a:rPr>
              <a:pPr>
                <a:defRPr/>
              </a:pPr>
              <a:t>13</a:t>
            </a:fld>
            <a:endParaRPr lang="hu-HU" dirty="0">
              <a:solidFill>
                <a:schemeClr val="bg2"/>
              </a:solidFill>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p:cNvSpPr>
            <a:spLocks noChangeArrowheads="1"/>
          </p:cNvSpPr>
          <p:nvPr/>
        </p:nvSpPr>
        <p:spPr bwMode="auto">
          <a:xfrm>
            <a:off x="1438955" y="1143753"/>
            <a:ext cx="7093485" cy="5730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defTabSz="914342" fontAlgn="base">
              <a:lnSpc>
                <a:spcPts val="2200"/>
              </a:lnSpc>
              <a:spcBef>
                <a:spcPct val="0"/>
              </a:spcBef>
              <a:defRPr/>
            </a:pPr>
            <a:r>
              <a:rPr lang="hu-HU" sz="1400" dirty="0">
                <a:solidFill>
                  <a:schemeClr val="bg2"/>
                </a:solidFill>
                <a:latin typeface="Arial"/>
              </a:rPr>
              <a:t>A fókuszcsoportok összetétele a következő volt:</a:t>
            </a:r>
          </a:p>
          <a:p>
            <a:pPr algn="just" defTabSz="914342" fontAlgn="base">
              <a:lnSpc>
                <a:spcPts val="2200"/>
              </a:lnSpc>
              <a:spcBef>
                <a:spcPct val="0"/>
              </a:spcBef>
              <a:spcAft>
                <a:spcPts val="1200"/>
              </a:spcAft>
              <a:defRPr/>
            </a:pPr>
            <a:endParaRPr lang="hu-HU" sz="1400" dirty="0">
              <a:solidFill>
                <a:schemeClr val="bg2"/>
              </a:solidFill>
              <a:latin typeface="Arial"/>
            </a:endParaRPr>
          </a:p>
          <a:p>
            <a:pPr marL="0" lvl="1" indent="0">
              <a:lnSpc>
                <a:spcPts val="1700"/>
              </a:lnSpc>
              <a:spcAft>
                <a:spcPts val="1200"/>
              </a:spcAft>
            </a:pPr>
            <a:r>
              <a:rPr lang="hu-HU" sz="1400" dirty="0">
                <a:solidFill>
                  <a:schemeClr val="bg2"/>
                </a:solidFill>
              </a:rPr>
              <a:t>1. csoport: 30-45 év közöttiek, akik alkalmanként (maximum negyedévente) taxiznak Budapesten</a:t>
            </a:r>
          </a:p>
          <a:p>
            <a:pPr marL="0" lvl="1">
              <a:lnSpc>
                <a:spcPts val="1700"/>
              </a:lnSpc>
              <a:spcAft>
                <a:spcPts val="1200"/>
              </a:spcAft>
            </a:pPr>
            <a:r>
              <a:rPr lang="hu-HU" sz="1400" dirty="0">
                <a:solidFill>
                  <a:schemeClr val="bg2"/>
                </a:solidFill>
              </a:rPr>
              <a:t>2. csoport: 30-45 év közöttiek, akik gyakran (minimum havonta) taxiznak Budapesten</a:t>
            </a:r>
          </a:p>
          <a:p>
            <a:pPr marL="0" lvl="1" indent="6350">
              <a:lnSpc>
                <a:spcPts val="1700"/>
              </a:lnSpc>
              <a:spcAft>
                <a:spcPts val="1200"/>
              </a:spcAft>
            </a:pPr>
            <a:r>
              <a:rPr lang="hu-HU" sz="1400" dirty="0">
                <a:solidFill>
                  <a:schemeClr val="bg2"/>
                </a:solidFill>
              </a:rPr>
              <a:t>Csoportonként minimum 1-2 fő már kipróbált közösségi járműmegosztó szolgáltatást (roller, robogó, autó)</a:t>
            </a:r>
          </a:p>
          <a:p>
            <a:pPr marL="0" lvl="1" indent="6350">
              <a:lnSpc>
                <a:spcPts val="1700"/>
              </a:lnSpc>
              <a:spcAft>
                <a:spcPts val="1200"/>
              </a:spcAft>
            </a:pPr>
            <a:r>
              <a:rPr lang="hu-HU" sz="1400" dirty="0">
                <a:solidFill>
                  <a:schemeClr val="bg2"/>
                </a:solidFill>
              </a:rPr>
              <a:t>Mindkét csoportban nemek és taxicégek és taxirendelési módok szerint vegyesen (a csoport fele rendel applikáción is).</a:t>
            </a:r>
          </a:p>
          <a:p>
            <a:pPr algn="just" defTabSz="914342" fontAlgn="base">
              <a:lnSpc>
                <a:spcPts val="2200"/>
              </a:lnSpc>
              <a:spcBef>
                <a:spcPct val="0"/>
              </a:spcBef>
              <a:spcAft>
                <a:spcPts val="1200"/>
              </a:spcAft>
              <a:defRPr/>
            </a:pPr>
            <a:endParaRPr lang="hu-HU" sz="1400" dirty="0">
              <a:solidFill>
                <a:schemeClr val="bg2"/>
              </a:solidFill>
              <a:latin typeface="Arial"/>
            </a:endParaRPr>
          </a:p>
          <a:p>
            <a:pPr algn="just" defTabSz="914342" fontAlgn="base">
              <a:lnSpc>
                <a:spcPts val="2200"/>
              </a:lnSpc>
              <a:spcBef>
                <a:spcPct val="0"/>
              </a:spcBef>
              <a:spcAft>
                <a:spcPts val="1200"/>
              </a:spcAft>
              <a:defRPr/>
            </a:pPr>
            <a:r>
              <a:rPr lang="hu-HU" sz="1400" dirty="0">
                <a:solidFill>
                  <a:schemeClr val="bg2"/>
                </a:solidFill>
                <a:latin typeface="Arial"/>
              </a:rPr>
              <a:t>A kutatásra 2021 szeptember 9-én került sor.</a:t>
            </a:r>
          </a:p>
          <a:p>
            <a:pPr algn="just" defTabSz="914342" fontAlgn="base">
              <a:lnSpc>
                <a:spcPts val="2200"/>
              </a:lnSpc>
              <a:spcBef>
                <a:spcPct val="0"/>
              </a:spcBef>
              <a:spcAft>
                <a:spcPts val="1200"/>
              </a:spcAft>
              <a:defRPr/>
            </a:pPr>
            <a:endParaRPr lang="hu-HU" sz="1400" dirty="0">
              <a:solidFill>
                <a:schemeClr val="bg2"/>
              </a:solidFill>
              <a:latin typeface="Arial"/>
            </a:endParaRPr>
          </a:p>
        </p:txBody>
      </p:sp>
      <p:sp>
        <p:nvSpPr>
          <p:cNvPr id="4" name="Beszédbuborék: négyszög 3">
            <a:extLst>
              <a:ext uri="{FF2B5EF4-FFF2-40B4-BE49-F238E27FC236}">
                <a16:creationId xmlns:a16="http://schemas.microsoft.com/office/drawing/2014/main" id="{A848BCF4-0C62-413D-96F5-496ADCD59FBC}"/>
              </a:ext>
            </a:extLst>
          </p:cNvPr>
          <p:cNvSpPr/>
          <p:nvPr/>
        </p:nvSpPr>
        <p:spPr>
          <a:xfrm>
            <a:off x="2267744" y="5373216"/>
            <a:ext cx="2664296" cy="36004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Alkalmi taxizóktól származó idézetek</a:t>
            </a:r>
          </a:p>
        </p:txBody>
      </p:sp>
      <p:sp>
        <p:nvSpPr>
          <p:cNvPr id="11" name="Beszédbuborék: négyszög 10">
            <a:extLst>
              <a:ext uri="{FF2B5EF4-FFF2-40B4-BE49-F238E27FC236}">
                <a16:creationId xmlns:a16="http://schemas.microsoft.com/office/drawing/2014/main" id="{7B1738C4-E164-4B68-B0F1-F0668BE0C885}"/>
              </a:ext>
            </a:extLst>
          </p:cNvPr>
          <p:cNvSpPr/>
          <p:nvPr/>
        </p:nvSpPr>
        <p:spPr>
          <a:xfrm>
            <a:off x="5580112" y="5373216"/>
            <a:ext cx="2664296" cy="36004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Gyakori taxizóktól származó idézetek</a:t>
            </a:r>
          </a:p>
        </p:txBody>
      </p:sp>
    </p:spTree>
    <p:extLst>
      <p:ext uri="{BB962C8B-B14F-4D97-AF65-F5344CB8AC3E}">
        <p14:creationId xmlns:p14="http://schemas.microsoft.com/office/powerpoint/2010/main" val="3160056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0" y="1700808"/>
            <a:ext cx="9144000" cy="2964992"/>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2" name="Dia számának helye 1"/>
          <p:cNvSpPr>
            <a:spLocks noGrp="1"/>
          </p:cNvSpPr>
          <p:nvPr>
            <p:ph type="sldNum" sz="quarter" idx="10"/>
          </p:nvPr>
        </p:nvSpPr>
        <p:spPr/>
        <p:txBody>
          <a:bodyPr/>
          <a:lstStyle/>
          <a:p>
            <a:pPr>
              <a:defRPr/>
            </a:pPr>
            <a:fld id="{C44EF34D-66B8-420C-9B97-E3340AB4CD45}" type="slidenum">
              <a:rPr lang="hu-HU" smtClean="0">
                <a:solidFill>
                  <a:schemeClr val="bg2"/>
                </a:solidFill>
              </a:rPr>
              <a:pPr>
                <a:defRPr/>
              </a:pPr>
              <a:t>14</a:t>
            </a:fld>
            <a:endParaRPr lang="hu-HU" dirty="0">
              <a:solidFill>
                <a:schemeClr val="bg2"/>
              </a:solidFill>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8" name="Rectangle 2"/>
          <p:cNvSpPr>
            <a:spLocks noChangeArrowheads="1"/>
          </p:cNvSpPr>
          <p:nvPr/>
        </p:nvSpPr>
        <p:spPr bwMode="auto">
          <a:xfrm>
            <a:off x="612057" y="2420888"/>
            <a:ext cx="7704856" cy="1818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defTabSz="914342" fontAlgn="base">
              <a:spcBef>
                <a:spcPct val="0"/>
              </a:spcBef>
              <a:spcAft>
                <a:spcPts val="1200"/>
              </a:spcAft>
              <a:defRPr/>
            </a:pPr>
            <a:r>
              <a:rPr lang="hu-HU" sz="2600" i="1" dirty="0">
                <a:solidFill>
                  <a:schemeClr val="bg1"/>
                </a:solidFill>
                <a:latin typeface="Arial"/>
              </a:rPr>
              <a:t>Részletes eredmények</a:t>
            </a:r>
          </a:p>
          <a:p>
            <a:pPr marL="914400" lvl="2" indent="0" defTabSz="914342" fontAlgn="base">
              <a:spcBef>
                <a:spcPct val="0"/>
              </a:spcBef>
              <a:spcAft>
                <a:spcPct val="0"/>
              </a:spcAft>
              <a:defRPr/>
            </a:pPr>
            <a:r>
              <a:rPr lang="hu-HU" sz="3200" b="1" i="1" dirty="0">
                <a:solidFill>
                  <a:schemeClr val="bg1"/>
                </a:solidFill>
                <a:latin typeface="Arial"/>
              </a:rPr>
              <a:t>Utazási szokások feltérképezése</a:t>
            </a:r>
          </a:p>
        </p:txBody>
      </p:sp>
    </p:spTree>
    <p:extLst>
      <p:ext uri="{BB962C8B-B14F-4D97-AF65-F5344CB8AC3E}">
        <p14:creationId xmlns:p14="http://schemas.microsoft.com/office/powerpoint/2010/main" val="3384417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205DFC15-C32D-4490-B796-6F6F18836DAA}"/>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fontAlgn="base">
              <a:spcBef>
                <a:spcPct val="0"/>
              </a:spcBef>
              <a:spcAft>
                <a:spcPct val="0"/>
              </a:spcAft>
              <a:defRPr/>
            </a:pPr>
            <a:r>
              <a:rPr lang="hu-HU" b="1" dirty="0">
                <a:solidFill>
                  <a:srgbClr val="7F7F7F"/>
                </a:solidFill>
                <a:latin typeface="Arial"/>
              </a:rPr>
              <a:t>Budapesti közlekedési szokások a pandémia előtt</a:t>
            </a:r>
          </a:p>
        </p:txBody>
      </p:sp>
      <p:sp>
        <p:nvSpPr>
          <p:cNvPr id="8" name="Téglalap 7">
            <a:extLst>
              <a:ext uri="{FF2B5EF4-FFF2-40B4-BE49-F238E27FC236}">
                <a16:creationId xmlns:a16="http://schemas.microsoft.com/office/drawing/2014/main" id="{B1917FFD-D142-4781-B2DD-EDA458B030A9}"/>
              </a:ext>
            </a:extLst>
          </p:cNvPr>
          <p:cNvSpPr/>
          <p:nvPr/>
        </p:nvSpPr>
        <p:spPr>
          <a:xfrm>
            <a:off x="251520" y="836712"/>
            <a:ext cx="8712968" cy="990951"/>
          </a:xfrm>
          <a:prstGeom prst="rect">
            <a:avLst/>
          </a:prstGeom>
          <a:solidFill>
            <a:srgbClr val="00527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u-HU" sz="1200" dirty="0">
                <a:solidFill>
                  <a:schemeClr val="bg1"/>
                </a:solidFill>
                <a:latin typeface="Arial"/>
              </a:rPr>
              <a:t>Annak ellenére, hogy szinte valamennyi válaszadó rendelkezik saját/családi autóval, döntő többségük – különféle motivációk miatt - a COVID járvány kitörése előtt a közösségi közlekedést részesítette előnyben. Többen említették a kerékpárt (akár BKV-val kombinálva) is, mint kedvelt közlekedési módot. Napi szintű autóhasználatról csupán néhány válaszadó számolt be. A mindennapi közlekedés kiegészítőjeként a taxi és a közösségi járműmegosztó szolgáltatás (autó, roller) is említésre került.</a:t>
            </a:r>
            <a:endParaRPr lang="hu-HU" sz="1200" dirty="0"/>
          </a:p>
        </p:txBody>
      </p:sp>
      <p:grpSp>
        <p:nvGrpSpPr>
          <p:cNvPr id="4" name="Csoportba foglalás 3">
            <a:extLst>
              <a:ext uri="{FF2B5EF4-FFF2-40B4-BE49-F238E27FC236}">
                <a16:creationId xmlns:a16="http://schemas.microsoft.com/office/drawing/2014/main" id="{BC397BAB-4D19-44E5-A68C-2F1EEE9C2FB4}"/>
              </a:ext>
            </a:extLst>
          </p:cNvPr>
          <p:cNvGrpSpPr/>
          <p:nvPr/>
        </p:nvGrpSpPr>
        <p:grpSpPr>
          <a:xfrm>
            <a:off x="35496" y="1844824"/>
            <a:ext cx="8928992" cy="4604066"/>
            <a:chOff x="35496" y="780957"/>
            <a:chExt cx="8928992" cy="4604066"/>
          </a:xfrm>
        </p:grpSpPr>
        <p:pic>
          <p:nvPicPr>
            <p:cNvPr id="1034" name="Picture 10" descr="Housing &amp;amp; Urban Planning – Sustainable Saratoga">
              <a:extLst>
                <a:ext uri="{FF2B5EF4-FFF2-40B4-BE49-F238E27FC236}">
                  <a16:creationId xmlns:a16="http://schemas.microsoft.com/office/drawing/2014/main" id="{5C568887-8382-4CB5-8429-7EE1F1475A14}"/>
                </a:ext>
              </a:extLst>
            </p:cNvPr>
            <p:cNvPicPr>
              <a:picLocks noChangeAspect="1" noChangeArrowheads="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sharpenSoften amount="50000"/>
                      </a14:imgEffect>
                      <a14:imgEffect>
                        <a14:saturation sat="0"/>
                      </a14:imgEffect>
                      <a14:imgEffect>
                        <a14:brightnessContrast contrast="-40000"/>
                      </a14:imgEffect>
                    </a14:imgLayer>
                  </a14:imgProps>
                </a:ext>
                <a:ext uri="{28A0092B-C50C-407E-A947-70E740481C1C}">
                  <a14:useLocalDpi xmlns:a14="http://schemas.microsoft.com/office/drawing/2010/main" val="0"/>
                </a:ext>
              </a:extLst>
            </a:blip>
            <a:srcRect l="1353"/>
            <a:stretch/>
          </p:blipFill>
          <p:spPr bwMode="auto">
            <a:xfrm>
              <a:off x="35496" y="780957"/>
              <a:ext cx="2952328" cy="2622821"/>
            </a:xfrm>
            <a:prstGeom prst="rect">
              <a:avLst/>
            </a:prstGeom>
            <a:noFill/>
            <a:extLst>
              <a:ext uri="{909E8E84-426E-40DD-AFC4-6F175D3DCCD1}">
                <a14:hiddenFill xmlns:a14="http://schemas.microsoft.com/office/drawing/2010/main">
                  <a:solidFill>
                    <a:srgbClr val="FFFFFF"/>
                  </a:solidFill>
                </a14:hiddenFill>
              </a:ext>
            </a:extLst>
          </p:spPr>
        </p:pic>
        <p:sp>
          <p:nvSpPr>
            <p:cNvPr id="3" name="Szövegdoboz 2">
              <a:extLst>
                <a:ext uri="{FF2B5EF4-FFF2-40B4-BE49-F238E27FC236}">
                  <a16:creationId xmlns:a16="http://schemas.microsoft.com/office/drawing/2014/main" id="{F85EAE45-2D02-4A60-A699-2BEFF021EE3A}"/>
                </a:ext>
              </a:extLst>
            </p:cNvPr>
            <p:cNvSpPr txBox="1"/>
            <p:nvPr/>
          </p:nvSpPr>
          <p:spPr>
            <a:xfrm>
              <a:off x="2987825" y="908720"/>
              <a:ext cx="3168354" cy="2222211"/>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hu-HU" sz="2000" b="1" dirty="0">
                  <a:solidFill>
                    <a:srgbClr val="00527C"/>
                  </a:solidFill>
                  <a:latin typeface="Arial"/>
                  <a:cs typeface="Arial" charset="0"/>
                </a:rPr>
                <a:t>Tömegközlekedés</a:t>
              </a:r>
              <a:r>
                <a:rPr lang="hu-HU" sz="1400" b="1" dirty="0">
                  <a:solidFill>
                    <a:schemeClr val="bg1">
                      <a:lumMod val="50000"/>
                    </a:schemeClr>
                  </a:solidFill>
                  <a:latin typeface="Arial"/>
                  <a:cs typeface="Arial" charset="0"/>
                </a:rPr>
                <a:t> </a:t>
              </a:r>
              <a:endParaRPr lang="hu-HU" sz="1400" dirty="0">
                <a:solidFill>
                  <a:schemeClr val="bg1">
                    <a:lumMod val="50000"/>
                  </a:schemeClr>
                </a:solidFill>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hu-HU" dirty="0">
                  <a:solidFill>
                    <a:schemeClr val="bg1">
                      <a:lumMod val="50000"/>
                    </a:schemeClr>
                  </a:solidFill>
                  <a:latin typeface="Arial" panose="020B0604020202020204" pitchFamily="34" charset="0"/>
                  <a:cs typeface="Arial" panose="020B0604020202020204" pitchFamily="34" charset="0"/>
                </a:rPr>
                <a:t>Kerékpár</a:t>
              </a:r>
            </a:p>
            <a:p>
              <a:pPr marL="285750" indent="-285750">
                <a:lnSpc>
                  <a:spcPct val="1500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Saját autó </a:t>
              </a:r>
            </a:p>
            <a:p>
              <a:pPr marL="285750" indent="-285750">
                <a:lnSpc>
                  <a:spcPct val="1500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Taxi</a:t>
              </a:r>
            </a:p>
            <a:p>
              <a:pPr marL="285750" indent="-285750">
                <a:lnSpc>
                  <a:spcPct val="1500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Közösségi autó bérlés</a:t>
              </a:r>
            </a:p>
            <a:p>
              <a:pPr marL="285750" indent="-285750">
                <a:lnSpc>
                  <a:spcPct val="1500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Közösségi roller bérlés</a:t>
              </a:r>
            </a:p>
          </p:txBody>
        </p:sp>
        <p:sp>
          <p:nvSpPr>
            <p:cNvPr id="11" name="Beszédbuborék: négyszög 10">
              <a:extLst>
                <a:ext uri="{FF2B5EF4-FFF2-40B4-BE49-F238E27FC236}">
                  <a16:creationId xmlns:a16="http://schemas.microsoft.com/office/drawing/2014/main" id="{364C070D-0028-4796-8CCC-B427A5820A0A}"/>
                </a:ext>
              </a:extLst>
            </p:cNvPr>
            <p:cNvSpPr/>
            <p:nvPr/>
          </p:nvSpPr>
          <p:spPr>
            <a:xfrm>
              <a:off x="3203848" y="4304410"/>
              <a:ext cx="2664296" cy="1080613"/>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„Elsősorban kerékpárral közlekedem, sokszor megcsinálom, hogy felrakom a HÉV-re és a Körúton pikk-pakk átgurulok a biciklivel 5 perc alatt. A kocsit csak hosszú távra használom, mert nekem fontos, hogy élhető levegő legyen Budapesten.”</a:t>
              </a:r>
            </a:p>
          </p:txBody>
        </p:sp>
        <p:sp>
          <p:nvSpPr>
            <p:cNvPr id="12" name="Beszédbuborék: négyszög 11">
              <a:extLst>
                <a:ext uri="{FF2B5EF4-FFF2-40B4-BE49-F238E27FC236}">
                  <a16:creationId xmlns:a16="http://schemas.microsoft.com/office/drawing/2014/main" id="{BD454F38-FE7C-4044-89E8-C62FB3AC43DB}"/>
                </a:ext>
              </a:extLst>
            </p:cNvPr>
            <p:cNvSpPr/>
            <p:nvPr/>
          </p:nvSpPr>
          <p:spPr>
            <a:xfrm>
              <a:off x="6228184" y="4905301"/>
              <a:ext cx="2664296" cy="479722"/>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„Budaörsi vagyok, innen a tömegközlekedés az tökéletes.”</a:t>
              </a:r>
            </a:p>
          </p:txBody>
        </p:sp>
        <p:sp>
          <p:nvSpPr>
            <p:cNvPr id="13" name="Beszédbuborék: négyszög 12">
              <a:extLst>
                <a:ext uri="{FF2B5EF4-FFF2-40B4-BE49-F238E27FC236}">
                  <a16:creationId xmlns:a16="http://schemas.microsoft.com/office/drawing/2014/main" id="{9F791E51-2D93-4350-9627-B3B3CBD8A557}"/>
                </a:ext>
              </a:extLst>
            </p:cNvPr>
            <p:cNvSpPr/>
            <p:nvPr/>
          </p:nvSpPr>
          <p:spPr>
            <a:xfrm>
              <a:off x="245864" y="3861048"/>
              <a:ext cx="2664296" cy="73188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„Kerékpározom és tömegközlekedek inkább. Ugyan van autónk, de azt a feleségem használja, én nem szeretem annyira az autózást.”</a:t>
              </a:r>
            </a:p>
          </p:txBody>
        </p:sp>
        <p:sp>
          <p:nvSpPr>
            <p:cNvPr id="14" name="Beszédbuborék: négyszög 13">
              <a:extLst>
                <a:ext uri="{FF2B5EF4-FFF2-40B4-BE49-F238E27FC236}">
                  <a16:creationId xmlns:a16="http://schemas.microsoft.com/office/drawing/2014/main" id="{A6EF1CC7-9210-4C4B-BFD9-BAAFF996E2C5}"/>
                </a:ext>
              </a:extLst>
            </p:cNvPr>
            <p:cNvSpPr/>
            <p:nvPr/>
          </p:nvSpPr>
          <p:spPr>
            <a:xfrm>
              <a:off x="3203848" y="3356992"/>
              <a:ext cx="2664296" cy="731887"/>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„Nekem mindig is a BKV, leginkább azért, mivel Csepelről autóval kikecmeregni az önmagában egy kihívás.”</a:t>
              </a:r>
            </a:p>
          </p:txBody>
        </p:sp>
        <p:sp>
          <p:nvSpPr>
            <p:cNvPr id="16" name="Beszédbuborék: négyszög 15">
              <a:extLst>
                <a:ext uri="{FF2B5EF4-FFF2-40B4-BE49-F238E27FC236}">
                  <a16:creationId xmlns:a16="http://schemas.microsoft.com/office/drawing/2014/main" id="{8690B825-515E-45D7-B354-1065E2915436}"/>
                </a:ext>
              </a:extLst>
            </p:cNvPr>
            <p:cNvSpPr/>
            <p:nvPr/>
          </p:nvSpPr>
          <p:spPr>
            <a:xfrm>
              <a:off x="6228184" y="3356992"/>
              <a:ext cx="2664296" cy="731887"/>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„Van jogosítványom, de nem vezetek, nagyon-nagyon ritkán, szoktam kocsival menni. A munkahelyemtől 20 percre lakom, BKV-val közlekedek.”</a:t>
              </a:r>
            </a:p>
          </p:txBody>
        </p:sp>
        <p:sp>
          <p:nvSpPr>
            <p:cNvPr id="17" name="Beszédbuborék: négyszög 16">
              <a:extLst>
                <a:ext uri="{FF2B5EF4-FFF2-40B4-BE49-F238E27FC236}">
                  <a16:creationId xmlns:a16="http://schemas.microsoft.com/office/drawing/2014/main" id="{E3857949-2194-4EB7-A0A7-A44EE4DDFE38}"/>
                </a:ext>
              </a:extLst>
            </p:cNvPr>
            <p:cNvSpPr/>
            <p:nvPr/>
          </p:nvSpPr>
          <p:spPr>
            <a:xfrm>
              <a:off x="6244952" y="4232895"/>
              <a:ext cx="2664296" cy="504549"/>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„Pesten utálok vezetni, Covid előtt nagyon sokat BVK-ztam, mindenhova azzal jártam.”</a:t>
              </a:r>
            </a:p>
          </p:txBody>
        </p:sp>
        <p:pic>
          <p:nvPicPr>
            <p:cNvPr id="18" name="Picture 2" descr="Public Transport Vector SVG Icon (2) - SVG Repo">
              <a:extLst>
                <a:ext uri="{FF2B5EF4-FFF2-40B4-BE49-F238E27FC236}">
                  <a16:creationId xmlns:a16="http://schemas.microsoft.com/office/drawing/2014/main" id="{C8F99B2A-520A-4983-A37F-19B41A6254D6}"/>
                </a:ext>
              </a:extLst>
            </p:cNvPr>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60232" y="896053"/>
              <a:ext cx="1452827" cy="145282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zöld pipa - Majoros Melinda - Önismeret Nőknek">
              <a:extLst>
                <a:ext uri="{FF2B5EF4-FFF2-40B4-BE49-F238E27FC236}">
                  <a16:creationId xmlns:a16="http://schemas.microsoft.com/office/drawing/2014/main" id="{5783CADF-1CD5-4642-989E-F0040025040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784901" y="1628800"/>
              <a:ext cx="1179587" cy="1173889"/>
            </a:xfrm>
            <a:prstGeom prst="rect">
              <a:avLst/>
            </a:prstGeom>
            <a:noFill/>
            <a:extLst>
              <a:ext uri="{909E8E84-426E-40DD-AFC4-6F175D3DCCD1}">
                <a14:hiddenFill xmlns:a14="http://schemas.microsoft.com/office/drawing/2010/main">
                  <a:solidFill>
                    <a:srgbClr val="FFFFFF"/>
                  </a:solidFill>
                </a14:hiddenFill>
              </a:ext>
            </a:extLst>
          </p:spPr>
        </p:pic>
        <p:sp>
          <p:nvSpPr>
            <p:cNvPr id="19" name="Beszédbuborék: négyszög 18">
              <a:extLst>
                <a:ext uri="{FF2B5EF4-FFF2-40B4-BE49-F238E27FC236}">
                  <a16:creationId xmlns:a16="http://schemas.microsoft.com/office/drawing/2014/main" id="{CDC97EB9-889A-42A2-A227-A25A64DAEAE9}"/>
                </a:ext>
              </a:extLst>
            </p:cNvPr>
            <p:cNvSpPr/>
            <p:nvPr/>
          </p:nvSpPr>
          <p:spPr>
            <a:xfrm>
              <a:off x="251520" y="4736951"/>
              <a:ext cx="2664296" cy="648072"/>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„Nekem a 4-es, 6-os a legjobb barátom, mindennap találkozunk többször. Még egy autót igazán képmutatásnak éreznék.”</a:t>
              </a:r>
            </a:p>
          </p:txBody>
        </p:sp>
        <p:sp>
          <p:nvSpPr>
            <p:cNvPr id="20" name="Beszédbuborék: négyszög 19">
              <a:extLst>
                <a:ext uri="{FF2B5EF4-FFF2-40B4-BE49-F238E27FC236}">
                  <a16:creationId xmlns:a16="http://schemas.microsoft.com/office/drawing/2014/main" id="{545B7BE4-AB5A-481F-9AB5-794836022DDF}"/>
                </a:ext>
              </a:extLst>
            </p:cNvPr>
            <p:cNvSpPr/>
            <p:nvPr/>
          </p:nvSpPr>
          <p:spPr>
            <a:xfrm>
              <a:off x="245864" y="3356993"/>
              <a:ext cx="2664296" cy="34287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„Én leginkább BKV-zok vagy sétálok.”</a:t>
              </a:r>
            </a:p>
          </p:txBody>
        </p:sp>
      </p:grpSp>
    </p:spTree>
    <p:extLst>
      <p:ext uri="{BB962C8B-B14F-4D97-AF65-F5344CB8AC3E}">
        <p14:creationId xmlns:p14="http://schemas.microsoft.com/office/powerpoint/2010/main" val="1306032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205DFC15-C32D-4490-B796-6F6F18836DAA}"/>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Az egyes közlekedési módok előnyei-hátrányai – közösségi közlekedés</a:t>
            </a:r>
          </a:p>
        </p:txBody>
      </p:sp>
      <p:grpSp>
        <p:nvGrpSpPr>
          <p:cNvPr id="4" name="Csoportba foglalás 3">
            <a:extLst>
              <a:ext uri="{FF2B5EF4-FFF2-40B4-BE49-F238E27FC236}">
                <a16:creationId xmlns:a16="http://schemas.microsoft.com/office/drawing/2014/main" id="{B52F536D-AE0B-4C73-A961-FA55D7E3427B}"/>
              </a:ext>
            </a:extLst>
          </p:cNvPr>
          <p:cNvGrpSpPr/>
          <p:nvPr/>
        </p:nvGrpSpPr>
        <p:grpSpPr>
          <a:xfrm>
            <a:off x="179512" y="1888864"/>
            <a:ext cx="8928992" cy="4708488"/>
            <a:chOff x="179512" y="859014"/>
            <a:chExt cx="8928992" cy="4708488"/>
          </a:xfrm>
        </p:grpSpPr>
        <p:pic>
          <p:nvPicPr>
            <p:cNvPr id="6146" name="Picture 2" descr="Public Transport Vector SVG Icon (2) - SVG Repo">
              <a:extLst>
                <a:ext uri="{FF2B5EF4-FFF2-40B4-BE49-F238E27FC236}">
                  <a16:creationId xmlns:a16="http://schemas.microsoft.com/office/drawing/2014/main" id="{F96E30A0-B1F5-43EF-B3BA-0F4C21360771}"/>
                </a:ext>
              </a:extLst>
            </p:cNvPr>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58303" y="859014"/>
              <a:ext cx="1452827" cy="1452827"/>
            </a:xfrm>
            <a:prstGeom prst="rect">
              <a:avLst/>
            </a:prstGeom>
            <a:noFill/>
            <a:extLst>
              <a:ext uri="{909E8E84-426E-40DD-AFC4-6F175D3DCCD1}">
                <a14:hiddenFill xmlns:a14="http://schemas.microsoft.com/office/drawing/2010/main">
                  <a:solidFill>
                    <a:srgbClr val="FFFFFF"/>
                  </a:solidFill>
                </a14:hiddenFill>
              </a:ext>
            </a:extLst>
          </p:spPr>
        </p:pic>
        <p:sp>
          <p:nvSpPr>
            <p:cNvPr id="3" name="Szövegdoboz 2">
              <a:extLst>
                <a:ext uri="{FF2B5EF4-FFF2-40B4-BE49-F238E27FC236}">
                  <a16:creationId xmlns:a16="http://schemas.microsoft.com/office/drawing/2014/main" id="{F0623768-3ADA-490E-813B-44B57C14A9B2}"/>
                </a:ext>
              </a:extLst>
            </p:cNvPr>
            <p:cNvSpPr txBox="1"/>
            <p:nvPr/>
          </p:nvSpPr>
          <p:spPr>
            <a:xfrm>
              <a:off x="179512" y="926014"/>
              <a:ext cx="3528392" cy="365337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hu-HU" sz="1600" b="1" i="0" u="none" strike="noStrike" kern="1200" cap="none" spc="0" normalizeH="0" baseline="0" noProof="0" dirty="0">
                  <a:ln>
                    <a:noFill/>
                  </a:ln>
                  <a:solidFill>
                    <a:srgbClr val="00527C"/>
                  </a:solidFill>
                  <a:effectLst/>
                  <a:uLnTx/>
                  <a:uFillTx/>
                  <a:latin typeface="Arial"/>
                  <a:ea typeface="+mn-ea"/>
                  <a:cs typeface="Arial" charset="0"/>
                </a:rPr>
                <a:t>Előnyök: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Olcsó, költséghatékony</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Jól kiépített hálózat</a:t>
              </a: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(sokféle vonal, sokféle járat, jól elérhető megállók)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Metró gyors, kényelmes</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Kulturált járművek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Új járművek</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Környezetbarát (nem egy autóban ül egy ember)</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Jó menetrend, sűrű járatok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Tervezhető: BKK Futár alkalmazás</a:t>
              </a:r>
            </a:p>
          </p:txBody>
        </p:sp>
        <p:sp>
          <p:nvSpPr>
            <p:cNvPr id="11" name="Szövegdoboz 10">
              <a:extLst>
                <a:ext uri="{FF2B5EF4-FFF2-40B4-BE49-F238E27FC236}">
                  <a16:creationId xmlns:a16="http://schemas.microsoft.com/office/drawing/2014/main" id="{AAD5D8EC-7046-4A2B-AAFA-223C2880FAF0}"/>
                </a:ext>
              </a:extLst>
            </p:cNvPr>
            <p:cNvSpPr txBox="1"/>
            <p:nvPr/>
          </p:nvSpPr>
          <p:spPr>
            <a:xfrm>
              <a:off x="5580112" y="927770"/>
              <a:ext cx="3528392" cy="463973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hu-HU" sz="1600" b="1" dirty="0">
                  <a:solidFill>
                    <a:srgbClr val="00527C"/>
                  </a:solidFill>
                  <a:latin typeface="Arial"/>
                  <a:cs typeface="Arial" charset="0"/>
                </a:rPr>
                <a:t>Hátrányok</a:t>
              </a:r>
              <a:r>
                <a:rPr kumimoji="0" lang="hu-HU" sz="1600" b="1" i="0" u="none" strike="noStrike" kern="1200" cap="none" spc="0" normalizeH="0" baseline="0" noProof="0" dirty="0">
                  <a:ln>
                    <a:noFill/>
                  </a:ln>
                  <a:solidFill>
                    <a:srgbClr val="00527C"/>
                  </a:solidFill>
                  <a:effectLst/>
                  <a:uLnTx/>
                  <a:uFillTx/>
                  <a:latin typeface="Arial"/>
                  <a:ea typeface="+mn-ea"/>
                  <a:cs typeface="Arial" charset="0"/>
                </a:rPr>
                <a:t>:</a:t>
              </a:r>
              <a:endParaRPr lang="hu-HU" sz="1400" dirty="0">
                <a:solidFill>
                  <a:schemeClr val="bg1">
                    <a:lumMod val="50000"/>
                  </a:schemeClr>
                </a:solidFill>
                <a:latin typeface="Arial" panose="020B0604020202020204" pitchFamily="34" charset="0"/>
                <a:cs typeface="Arial" panose="020B0604020202020204" pitchFamily="34" charset="0"/>
              </a:endParaRP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Tömeg, sok idegen ember, esetenként kellemetlen szagok</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Megkérdőjelezhető tisztaság</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Összességében régi, rosszul karbantartott géppark</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Esetenként nem lehet kinyitni az ablakokat</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Nagyobb csomaggal/babakocsival nehezen lehet felférni</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Nyáron megy a fűtés</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Egyes villamosokra nem lehet kerékpárral felszállni</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„Rugalmasan kezelt” menetrend</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Környezetszennyező járművek</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Az új járműveken kicsik, kényelmetlenek az ülések</a:t>
              </a:r>
            </a:p>
          </p:txBody>
        </p:sp>
        <p:sp>
          <p:nvSpPr>
            <p:cNvPr id="12" name="Beszédbuborék: négyszög 11">
              <a:extLst>
                <a:ext uri="{FF2B5EF4-FFF2-40B4-BE49-F238E27FC236}">
                  <a16:creationId xmlns:a16="http://schemas.microsoft.com/office/drawing/2014/main" id="{DC61A22F-094C-48AB-90EF-5B3136DC99D0}"/>
                </a:ext>
              </a:extLst>
            </p:cNvPr>
            <p:cNvSpPr/>
            <p:nvPr/>
          </p:nvSpPr>
          <p:spPr>
            <a:xfrm>
              <a:off x="3563889" y="2337073"/>
              <a:ext cx="1872207" cy="731887"/>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„Kulturáltak a szerelvények, eszközök, a külföldi viszonyokhoz képest nem rosszabb a BKK.”</a:t>
              </a:r>
            </a:p>
          </p:txBody>
        </p:sp>
        <p:sp>
          <p:nvSpPr>
            <p:cNvPr id="13" name="Beszédbuborék: négyszög 12">
              <a:extLst>
                <a:ext uri="{FF2B5EF4-FFF2-40B4-BE49-F238E27FC236}">
                  <a16:creationId xmlns:a16="http://schemas.microsoft.com/office/drawing/2014/main" id="{D9DAE974-A7FC-4DEB-9626-547D1B1635AC}"/>
                </a:ext>
              </a:extLst>
            </p:cNvPr>
            <p:cNvSpPr/>
            <p:nvPr/>
          </p:nvSpPr>
          <p:spPr>
            <a:xfrm>
              <a:off x="3563888" y="3201825"/>
              <a:ext cx="1872207" cy="603301"/>
            </a:xfrm>
            <a:prstGeom prst="wedgeRectCallout">
              <a:avLst>
                <a:gd name="adj1" fmla="val -54787"/>
                <a:gd name="adj2" fmla="val -41396"/>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„Vesznek új buszokat is, látni, nem csak ígérgetik, vannak új eszközök.”</a:t>
              </a:r>
            </a:p>
          </p:txBody>
        </p:sp>
        <p:sp>
          <p:nvSpPr>
            <p:cNvPr id="14" name="Beszédbuborék: négyszög 13">
              <a:extLst>
                <a:ext uri="{FF2B5EF4-FFF2-40B4-BE49-F238E27FC236}">
                  <a16:creationId xmlns:a16="http://schemas.microsoft.com/office/drawing/2014/main" id="{F8A054CF-4E05-4288-A2E7-70A0E76B15A9}"/>
                </a:ext>
              </a:extLst>
            </p:cNvPr>
            <p:cNvSpPr/>
            <p:nvPr/>
          </p:nvSpPr>
          <p:spPr>
            <a:xfrm>
              <a:off x="3563888" y="3933056"/>
              <a:ext cx="1872207" cy="731887"/>
            </a:xfrm>
            <a:prstGeom prst="wedgeRectCallout">
              <a:avLst>
                <a:gd name="adj1" fmla="val 56465"/>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gépparkja nagyon régi a BKV-nak, nagyon rosszul karbantartott, mocskosak az ülések.”</a:t>
              </a:r>
            </a:p>
          </p:txBody>
        </p:sp>
        <p:sp>
          <p:nvSpPr>
            <p:cNvPr id="15" name="Beszédbuborék: négyszög 14">
              <a:extLst>
                <a:ext uri="{FF2B5EF4-FFF2-40B4-BE49-F238E27FC236}">
                  <a16:creationId xmlns:a16="http://schemas.microsoft.com/office/drawing/2014/main" id="{13030287-0427-47D0-916E-82E2FD1A6291}"/>
                </a:ext>
              </a:extLst>
            </p:cNvPr>
            <p:cNvSpPr/>
            <p:nvPr/>
          </p:nvSpPr>
          <p:spPr>
            <a:xfrm>
              <a:off x="3563889" y="4797152"/>
              <a:ext cx="1872207" cy="579487"/>
            </a:xfrm>
            <a:prstGeom prst="wedgeRectCallout">
              <a:avLst>
                <a:gd name="adj1" fmla="val 56465"/>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„Fekete korom jön ki belőle és megfulladok a kocsiban, ha előttem megy.”</a:t>
              </a:r>
            </a:p>
          </p:txBody>
        </p:sp>
        <p:sp>
          <p:nvSpPr>
            <p:cNvPr id="16" name="Beszédbuborék: négyszög 15">
              <a:extLst>
                <a:ext uri="{FF2B5EF4-FFF2-40B4-BE49-F238E27FC236}">
                  <a16:creationId xmlns:a16="http://schemas.microsoft.com/office/drawing/2014/main" id="{647FD506-1355-4BCC-83F9-0C74E6B93DC6}"/>
                </a:ext>
              </a:extLst>
            </p:cNvPr>
            <p:cNvSpPr/>
            <p:nvPr/>
          </p:nvSpPr>
          <p:spPr>
            <a:xfrm>
              <a:off x="395537" y="4792217"/>
              <a:ext cx="1584174" cy="584422"/>
            </a:xfrm>
            <a:prstGeom prst="wedgeRectCallout">
              <a:avLst>
                <a:gd name="adj1" fmla="val -54787"/>
                <a:gd name="adj2" fmla="val -41396"/>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„Bárhova eljuthatok vele, olcsó.”</a:t>
              </a:r>
            </a:p>
          </p:txBody>
        </p:sp>
        <p:sp>
          <p:nvSpPr>
            <p:cNvPr id="17" name="Beszédbuborék: négyszög 16">
              <a:extLst>
                <a:ext uri="{FF2B5EF4-FFF2-40B4-BE49-F238E27FC236}">
                  <a16:creationId xmlns:a16="http://schemas.microsoft.com/office/drawing/2014/main" id="{13F0FA5B-609E-4E29-9F4A-D6CE941998B2}"/>
                </a:ext>
              </a:extLst>
            </p:cNvPr>
            <p:cNvSpPr/>
            <p:nvPr/>
          </p:nvSpPr>
          <p:spPr>
            <a:xfrm>
              <a:off x="2339752" y="4797152"/>
              <a:ext cx="864096" cy="584422"/>
            </a:xfrm>
            <a:prstGeom prst="wedgeRectCallout">
              <a:avLst>
                <a:gd name="adj1" fmla="val 62649"/>
                <a:gd name="adj2" fmla="val -41396"/>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„Koszos.”</a:t>
              </a:r>
            </a:p>
          </p:txBody>
        </p:sp>
      </p:grpSp>
      <p:sp>
        <p:nvSpPr>
          <p:cNvPr id="19" name="Téglalap 18">
            <a:extLst>
              <a:ext uri="{FF2B5EF4-FFF2-40B4-BE49-F238E27FC236}">
                <a16:creationId xmlns:a16="http://schemas.microsoft.com/office/drawing/2014/main" id="{F7C364BB-AEF0-4B1D-83CD-960F8EB6A173}"/>
              </a:ext>
            </a:extLst>
          </p:cNvPr>
          <p:cNvSpPr/>
          <p:nvPr/>
        </p:nvSpPr>
        <p:spPr>
          <a:xfrm>
            <a:off x="251520" y="836712"/>
            <a:ext cx="8712968" cy="990951"/>
          </a:xfrm>
          <a:prstGeom prst="rect">
            <a:avLst/>
          </a:prstGeom>
          <a:solidFill>
            <a:srgbClr val="00527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u-HU" sz="1200" dirty="0">
                <a:latin typeface="Arial" panose="020B0604020202020204" pitchFamily="34" charset="0"/>
                <a:cs typeface="Arial" panose="020B0604020202020204" pitchFamily="34" charset="0"/>
              </a:rPr>
              <a:t>Annak ellenére, hogy mindkét csoport válaszadói több kritikát fogalmaztak meg, mint pozitívumot, a praktikum – „bárhova olcsón eljutok vele” – felülírja a negatívumokat. Emellett az előnyök között említésre kerültek az új járművek, az autózásnál környezetkímélőbb mivolta, valamint a jól követhető menetrend és a sűrűbb járatok is. Hátrányként elsősorban a tömeg, a megkérdőjelezhető tisztaság, a régi, rosszul karbantartott géppark, az olykor „rugalmasan kezelt” menetrend, valamint a környezetszennyező járművek kerültek megfogalmazásra.</a:t>
            </a:r>
          </a:p>
        </p:txBody>
      </p:sp>
    </p:spTree>
    <p:extLst>
      <p:ext uri="{BB962C8B-B14F-4D97-AF65-F5344CB8AC3E}">
        <p14:creationId xmlns:p14="http://schemas.microsoft.com/office/powerpoint/2010/main" val="1628087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205DFC15-C32D-4490-B796-6F6F18836DAA}"/>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BKK</a:t>
            </a:r>
            <a:r>
              <a:rPr lang="hu-HU" b="1" dirty="0">
                <a:solidFill>
                  <a:srgbClr val="7F7F7F"/>
                </a:solidFill>
                <a:latin typeface="Arial"/>
              </a:rPr>
              <a:t> Futár, Mobiljegy ismertsége</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13" name="Téglalap 12">
            <a:extLst>
              <a:ext uri="{FF2B5EF4-FFF2-40B4-BE49-F238E27FC236}">
                <a16:creationId xmlns:a16="http://schemas.microsoft.com/office/drawing/2014/main" id="{4A964E96-960B-44EE-8D62-02C8E7E52A74}"/>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u-HU" sz="1200" dirty="0">
                <a:latin typeface="Arial" panose="020B0604020202020204" pitchFamily="34" charset="0"/>
                <a:cs typeface="Arial" panose="020B0604020202020204" pitchFamily="34" charset="0"/>
              </a:rPr>
              <a:t>Míg az alkalmanként taxizó csoportban csupán egy-két, addig a rendszeresen taxizó csoportban a válaszadók döntő többsége ismeri és használja a BKK Futár és a Mobiljegy alkalmazást. A BKK Futár esetében a hasznossága egyértelműen megfogalmazódott, azonban a pontossággal és az útvonaltervezéssel kapcsolatban kritikákat fogalmaztak meg a résztvevők. A Mobiljegy kapcsán szintén a hasznosság, praktikum a legfőbb meggyőző elem, emellett többen jelezték, hogy egyrészt olykor nem működik megfelelően, másrészt néhány válaszadónak a használata is nehézséget okoz.</a:t>
            </a:r>
          </a:p>
        </p:txBody>
      </p:sp>
      <p:grpSp>
        <p:nvGrpSpPr>
          <p:cNvPr id="3" name="Csoportba foglalás 2">
            <a:extLst>
              <a:ext uri="{FF2B5EF4-FFF2-40B4-BE49-F238E27FC236}">
                <a16:creationId xmlns:a16="http://schemas.microsoft.com/office/drawing/2014/main" id="{A6108363-CFB2-4369-8E5D-9ACB0505AF01}"/>
              </a:ext>
            </a:extLst>
          </p:cNvPr>
          <p:cNvGrpSpPr/>
          <p:nvPr/>
        </p:nvGrpSpPr>
        <p:grpSpPr>
          <a:xfrm>
            <a:off x="251519" y="1878732"/>
            <a:ext cx="8712966" cy="4790628"/>
            <a:chOff x="251519" y="798612"/>
            <a:chExt cx="8712966" cy="4790628"/>
          </a:xfrm>
        </p:grpSpPr>
        <p:pic>
          <p:nvPicPr>
            <p:cNvPr id="6154" name="Picture 10" descr="https://bkk.hu/static/content/2021/08/cms-futarlogo.jpg">
              <a:extLst>
                <a:ext uri="{FF2B5EF4-FFF2-40B4-BE49-F238E27FC236}">
                  <a16:creationId xmlns:a16="http://schemas.microsoft.com/office/drawing/2014/main" id="{FF03D565-734D-4D92-BAD0-B3802A38FEA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925" t="27349" r="6124" b="27496"/>
            <a:stretch/>
          </p:blipFill>
          <p:spPr bwMode="auto">
            <a:xfrm>
              <a:off x="971600" y="798612"/>
              <a:ext cx="2713884" cy="774397"/>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s://appimg3.dbankcdn.com/application/icon144/10125/bcde2ba95fd644588a8227e03b7144c4.png">
              <a:extLst>
                <a:ext uri="{FF2B5EF4-FFF2-40B4-BE49-F238E27FC236}">
                  <a16:creationId xmlns:a16="http://schemas.microsoft.com/office/drawing/2014/main" id="{E8C8C420-E9D0-426C-A144-D36ED59054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16216" y="870620"/>
              <a:ext cx="864096" cy="864096"/>
            </a:xfrm>
            <a:prstGeom prst="rect">
              <a:avLst/>
            </a:prstGeom>
            <a:noFill/>
            <a:extLst>
              <a:ext uri="{909E8E84-426E-40DD-AFC4-6F175D3DCCD1}">
                <a14:hiddenFill xmlns:a14="http://schemas.microsoft.com/office/drawing/2010/main">
                  <a:solidFill>
                    <a:srgbClr val="FFFFFF"/>
                  </a:solidFill>
                </a14:hiddenFill>
              </a:ext>
            </a:extLst>
          </p:spPr>
        </p:pic>
        <p:sp>
          <p:nvSpPr>
            <p:cNvPr id="16" name="Beszédbuborék: négyszög 15">
              <a:extLst>
                <a:ext uri="{FF2B5EF4-FFF2-40B4-BE49-F238E27FC236}">
                  <a16:creationId xmlns:a16="http://schemas.microsoft.com/office/drawing/2014/main" id="{614B8956-C932-4E48-AE5A-A8704CC7B34C}"/>
                </a:ext>
              </a:extLst>
            </p:cNvPr>
            <p:cNvSpPr/>
            <p:nvPr/>
          </p:nvSpPr>
          <p:spPr>
            <a:xfrm>
              <a:off x="251519" y="3808529"/>
              <a:ext cx="1983457" cy="52800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„Legtöbbször jót mutat, van mikor nem, és akkor egy-két percen morgolódik az ember.”</a:t>
              </a:r>
            </a:p>
          </p:txBody>
        </p:sp>
        <p:sp>
          <p:nvSpPr>
            <p:cNvPr id="17" name="Beszédbuborék: négyszög 16">
              <a:extLst>
                <a:ext uri="{FF2B5EF4-FFF2-40B4-BE49-F238E27FC236}">
                  <a16:creationId xmlns:a16="http://schemas.microsoft.com/office/drawing/2014/main" id="{0CA2308E-35F4-4D53-A080-20CDBABF6A7B}"/>
                </a:ext>
              </a:extLst>
            </p:cNvPr>
            <p:cNvSpPr/>
            <p:nvPr/>
          </p:nvSpPr>
          <p:spPr>
            <a:xfrm>
              <a:off x="251519" y="4419380"/>
              <a:ext cx="1983457" cy="555696"/>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„Állandóan használom, ha ott állok mindig nézem, hogy mikor jön a busz, jön-e a busz.”</a:t>
              </a:r>
            </a:p>
          </p:txBody>
        </p:sp>
        <p:sp>
          <p:nvSpPr>
            <p:cNvPr id="18" name="Beszédbuborék: négyszög 17">
              <a:extLst>
                <a:ext uri="{FF2B5EF4-FFF2-40B4-BE49-F238E27FC236}">
                  <a16:creationId xmlns:a16="http://schemas.microsoft.com/office/drawing/2014/main" id="{3FEB5ADA-7DA1-4058-82BB-B494775BCEB3}"/>
                </a:ext>
              </a:extLst>
            </p:cNvPr>
            <p:cNvSpPr/>
            <p:nvPr/>
          </p:nvSpPr>
          <p:spPr>
            <a:xfrm>
              <a:off x="2451001" y="2469654"/>
              <a:ext cx="2016224" cy="1282423"/>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„Szerintem annyira nem jó. Rájöttem, hogyha feketével van írva az időpont, akkor az nem GPS alapú időpont, hanem csak egy menetrendi és ha zölddel van írva, akkor GPS-alapú. Ha megnézi az ember, akkor a 90% fekete, szóval….”</a:t>
              </a:r>
            </a:p>
          </p:txBody>
        </p:sp>
        <p:sp>
          <p:nvSpPr>
            <p:cNvPr id="19" name="Beszédbuborék: négyszög 18">
              <a:extLst>
                <a:ext uri="{FF2B5EF4-FFF2-40B4-BE49-F238E27FC236}">
                  <a16:creationId xmlns:a16="http://schemas.microsoft.com/office/drawing/2014/main" id="{5B358EB2-8F54-40BC-95FA-16504F2101B4}"/>
                </a:ext>
              </a:extLst>
            </p:cNvPr>
            <p:cNvSpPr/>
            <p:nvPr/>
          </p:nvSpPr>
          <p:spPr>
            <a:xfrm>
              <a:off x="251519" y="5061941"/>
              <a:ext cx="1983457" cy="494111"/>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„Jó, használható, főleg átszállásnál nagyon-nagyon jó.”</a:t>
              </a:r>
            </a:p>
          </p:txBody>
        </p:sp>
        <p:sp>
          <p:nvSpPr>
            <p:cNvPr id="20" name="Beszédbuborék: négyszög 19">
              <a:extLst>
                <a:ext uri="{FF2B5EF4-FFF2-40B4-BE49-F238E27FC236}">
                  <a16:creationId xmlns:a16="http://schemas.microsoft.com/office/drawing/2014/main" id="{A648998F-9809-4AF3-B96D-D2C4F8BCB82F}"/>
                </a:ext>
              </a:extLst>
            </p:cNvPr>
            <p:cNvSpPr/>
            <p:nvPr/>
          </p:nvSpPr>
          <p:spPr>
            <a:xfrm>
              <a:off x="2451001" y="4432920"/>
              <a:ext cx="2016224" cy="432048"/>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„Útvonaltervezés nem a legjobb. Néha rosszat ír ki.”</a:t>
              </a:r>
            </a:p>
          </p:txBody>
        </p:sp>
        <p:sp>
          <p:nvSpPr>
            <p:cNvPr id="21" name="Beszédbuborék: négyszög 20">
              <a:extLst>
                <a:ext uri="{FF2B5EF4-FFF2-40B4-BE49-F238E27FC236}">
                  <a16:creationId xmlns:a16="http://schemas.microsoft.com/office/drawing/2014/main" id="{1DD6092B-DAF2-4D29-B881-055D19CBDCED}"/>
                </a:ext>
              </a:extLst>
            </p:cNvPr>
            <p:cNvSpPr/>
            <p:nvPr/>
          </p:nvSpPr>
          <p:spPr>
            <a:xfrm>
              <a:off x="2451001" y="4951833"/>
              <a:ext cx="2016224" cy="60422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„Főleg az éjszakai járatoknál siralom, ezért is taxizom inkább, hogyha éjszakaival kell menni.”</a:t>
              </a:r>
            </a:p>
          </p:txBody>
        </p:sp>
        <p:sp>
          <p:nvSpPr>
            <p:cNvPr id="22" name="Beszédbuborék: négyszög 21">
              <a:extLst>
                <a:ext uri="{FF2B5EF4-FFF2-40B4-BE49-F238E27FC236}">
                  <a16:creationId xmlns:a16="http://schemas.microsoft.com/office/drawing/2014/main" id="{CDE7AC87-B354-40DF-A01A-777F75A6ABFD}"/>
                </a:ext>
              </a:extLst>
            </p:cNvPr>
            <p:cNvSpPr/>
            <p:nvPr/>
          </p:nvSpPr>
          <p:spPr>
            <a:xfrm>
              <a:off x="2451001" y="3818756"/>
              <a:ext cx="2016224" cy="52800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„Tapasztaltam olyat, hogy korábban jött a jármű, mint ahogy írta.”</a:t>
              </a:r>
            </a:p>
          </p:txBody>
        </p:sp>
        <p:pic>
          <p:nvPicPr>
            <p:cNvPr id="2056" name="Picture 8" descr="Posts | Punching Snakes | Page 2">
              <a:extLst>
                <a:ext uri="{FF2B5EF4-FFF2-40B4-BE49-F238E27FC236}">
                  <a16:creationId xmlns:a16="http://schemas.microsoft.com/office/drawing/2014/main" id="{81A1651C-D8FD-4B93-BB53-29B9CEA89BAB}"/>
                </a:ext>
              </a:extLst>
            </p:cNvPr>
            <p:cNvPicPr>
              <a:picLocks noChangeAspect="1" noChangeArrowheads="1"/>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l="1274" r="60336"/>
            <a:stretch/>
          </p:blipFill>
          <p:spPr bwMode="auto">
            <a:xfrm>
              <a:off x="851442" y="1471067"/>
              <a:ext cx="864621" cy="87096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Posts | Punching Snakes | Page 2">
              <a:extLst>
                <a:ext uri="{FF2B5EF4-FFF2-40B4-BE49-F238E27FC236}">
                  <a16:creationId xmlns:a16="http://schemas.microsoft.com/office/drawing/2014/main" id="{76FAD558-ADF8-4918-9649-C456D522040D}"/>
                </a:ext>
              </a:extLst>
            </p:cNvPr>
            <p:cNvPicPr>
              <a:picLocks noChangeAspect="1" noChangeArrowheads="1"/>
            </p:cNvPicPr>
            <p:nvPr/>
          </p:nvPicPr>
          <p:blipFill rotWithShape="1">
            <a:blip r:embed="rId7">
              <a:duotone>
                <a:schemeClr val="accent2">
                  <a:shade val="45000"/>
                  <a:satMod val="135000"/>
                </a:schemeClr>
                <a:prstClr val="white"/>
              </a:duotone>
              <a:extLst>
                <a:ext uri="{BEBA8EAE-BF5A-486C-A8C5-ECC9F3942E4B}">
                  <a14:imgProps xmlns:a14="http://schemas.microsoft.com/office/drawing/2010/main">
                    <a14:imgLayer r:embed="rId6">
                      <a14:imgEffect>
                        <a14:saturation sat="66000"/>
                      </a14:imgEffect>
                      <a14:imgEffect>
                        <a14:brightnessContrast bright="40000" contrast="40000"/>
                      </a14:imgEffect>
                    </a14:imgLayer>
                  </a14:imgProps>
                </a:ext>
                <a:ext uri="{28A0092B-C50C-407E-A947-70E740481C1C}">
                  <a14:useLocalDpi xmlns:a14="http://schemas.microsoft.com/office/drawing/2010/main" val="0"/>
                </a:ext>
              </a:extLst>
            </a:blip>
            <a:srcRect l="58571" r="3040"/>
            <a:stretch/>
          </p:blipFill>
          <p:spPr bwMode="auto">
            <a:xfrm>
              <a:off x="3040257" y="1477938"/>
              <a:ext cx="864621" cy="870967"/>
            </a:xfrm>
            <a:prstGeom prst="rect">
              <a:avLst/>
            </a:prstGeom>
            <a:noFill/>
            <a:extLst>
              <a:ext uri="{909E8E84-426E-40DD-AFC4-6F175D3DCCD1}">
                <a14:hiddenFill xmlns:a14="http://schemas.microsoft.com/office/drawing/2010/main">
                  <a:solidFill>
                    <a:srgbClr val="FFFFFF"/>
                  </a:solidFill>
                </a14:hiddenFill>
              </a:ext>
            </a:extLst>
          </p:spPr>
        </p:pic>
        <p:sp>
          <p:nvSpPr>
            <p:cNvPr id="26" name="Beszédbuborék: négyszög 25">
              <a:extLst>
                <a:ext uri="{FF2B5EF4-FFF2-40B4-BE49-F238E27FC236}">
                  <a16:creationId xmlns:a16="http://schemas.microsoft.com/office/drawing/2014/main" id="{CCBE4AAF-0C93-498C-8506-19765B1E14E4}"/>
                </a:ext>
              </a:extLst>
            </p:cNvPr>
            <p:cNvSpPr/>
            <p:nvPr/>
          </p:nvSpPr>
          <p:spPr>
            <a:xfrm>
              <a:off x="251519" y="2469654"/>
              <a:ext cx="1983457" cy="1252006"/>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„Akkor jó, hogyha ülsz a 4-es, 6-oson és nézed, hogy mennyire kell futnod a következőhöz, az átszálláshoz. Mert hogyha látod, hogy pont most ment el, akkor már elengeded és megvárod a következőt.”</a:t>
              </a:r>
            </a:p>
          </p:txBody>
        </p:sp>
        <p:pic>
          <p:nvPicPr>
            <p:cNvPr id="27" name="Picture 8" descr="Posts | Punching Snakes | Page 2">
              <a:extLst>
                <a:ext uri="{FF2B5EF4-FFF2-40B4-BE49-F238E27FC236}">
                  <a16:creationId xmlns:a16="http://schemas.microsoft.com/office/drawing/2014/main" id="{F32528D9-3729-4C81-B75F-79ACA6479334}"/>
                </a:ext>
              </a:extLst>
            </p:cNvPr>
            <p:cNvPicPr>
              <a:picLocks noChangeAspect="1" noChangeArrowheads="1"/>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l="1274" r="60336"/>
            <a:stretch/>
          </p:blipFill>
          <p:spPr bwMode="auto">
            <a:xfrm>
              <a:off x="5364088" y="1471067"/>
              <a:ext cx="864621" cy="87096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8" descr="Posts | Punching Snakes | Page 2">
              <a:extLst>
                <a:ext uri="{FF2B5EF4-FFF2-40B4-BE49-F238E27FC236}">
                  <a16:creationId xmlns:a16="http://schemas.microsoft.com/office/drawing/2014/main" id="{50EC1CAC-5411-4E8B-B736-2908CECE21A8}"/>
                </a:ext>
              </a:extLst>
            </p:cNvPr>
            <p:cNvPicPr>
              <a:picLocks noChangeAspect="1" noChangeArrowheads="1"/>
            </p:cNvPicPr>
            <p:nvPr/>
          </p:nvPicPr>
          <p:blipFill rotWithShape="1">
            <a:blip r:embed="rId7">
              <a:duotone>
                <a:schemeClr val="accent2">
                  <a:shade val="45000"/>
                  <a:satMod val="135000"/>
                </a:schemeClr>
                <a:prstClr val="white"/>
              </a:duotone>
              <a:extLst>
                <a:ext uri="{BEBA8EAE-BF5A-486C-A8C5-ECC9F3942E4B}">
                  <a14:imgProps xmlns:a14="http://schemas.microsoft.com/office/drawing/2010/main">
                    <a14:imgLayer r:embed="rId6">
                      <a14:imgEffect>
                        <a14:saturation sat="66000"/>
                      </a14:imgEffect>
                      <a14:imgEffect>
                        <a14:brightnessContrast bright="40000" contrast="40000"/>
                      </a14:imgEffect>
                    </a14:imgLayer>
                  </a14:imgProps>
                </a:ext>
                <a:ext uri="{28A0092B-C50C-407E-A947-70E740481C1C}">
                  <a14:useLocalDpi xmlns:a14="http://schemas.microsoft.com/office/drawing/2010/main" val="0"/>
                </a:ext>
              </a:extLst>
            </a:blip>
            <a:srcRect l="58571" r="3040"/>
            <a:stretch/>
          </p:blipFill>
          <p:spPr bwMode="auto">
            <a:xfrm>
              <a:off x="7595811" y="1477938"/>
              <a:ext cx="864621" cy="87096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Egyenes összekötő 4">
              <a:extLst>
                <a:ext uri="{FF2B5EF4-FFF2-40B4-BE49-F238E27FC236}">
                  <a16:creationId xmlns:a16="http://schemas.microsoft.com/office/drawing/2014/main" id="{1B39B579-7E80-4856-8AAE-EC2AE5C937B1}"/>
                </a:ext>
              </a:extLst>
            </p:cNvPr>
            <p:cNvCxnSpPr>
              <a:cxnSpLocks/>
            </p:cNvCxnSpPr>
            <p:nvPr/>
          </p:nvCxnSpPr>
          <p:spPr>
            <a:xfrm>
              <a:off x="4581525" y="853459"/>
              <a:ext cx="0" cy="4735781"/>
            </a:xfrm>
            <a:prstGeom prst="line">
              <a:avLst/>
            </a:prstGeom>
            <a:ln w="28575">
              <a:solidFill>
                <a:srgbClr val="00527C"/>
              </a:solidFill>
              <a:prstDash val="dash"/>
            </a:ln>
          </p:spPr>
          <p:style>
            <a:lnRef idx="1">
              <a:schemeClr val="accent1"/>
            </a:lnRef>
            <a:fillRef idx="0">
              <a:schemeClr val="accent1"/>
            </a:fillRef>
            <a:effectRef idx="0">
              <a:schemeClr val="accent1"/>
            </a:effectRef>
            <a:fontRef idx="minor">
              <a:schemeClr val="tx1"/>
            </a:fontRef>
          </p:style>
        </p:cxnSp>
        <p:sp>
          <p:nvSpPr>
            <p:cNvPr id="31" name="Beszédbuborék: négyszög 30">
              <a:extLst>
                <a:ext uri="{FF2B5EF4-FFF2-40B4-BE49-F238E27FC236}">
                  <a16:creationId xmlns:a16="http://schemas.microsoft.com/office/drawing/2014/main" id="{EF0D299B-38C2-4861-8C1C-A3AB59851DE8}"/>
                </a:ext>
              </a:extLst>
            </p:cNvPr>
            <p:cNvSpPr/>
            <p:nvPr/>
          </p:nvSpPr>
          <p:spPr>
            <a:xfrm>
              <a:off x="4788024" y="2469653"/>
              <a:ext cx="2016224" cy="86409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„Rendszeresen használom igazából nem csak a BKK, hanem a Volán vonatkozásában is, mert ugyanúgy az app-ba van integrálva.”</a:t>
              </a:r>
            </a:p>
          </p:txBody>
        </p:sp>
        <p:sp>
          <p:nvSpPr>
            <p:cNvPr id="32" name="Beszédbuborék: négyszög 31">
              <a:extLst>
                <a:ext uri="{FF2B5EF4-FFF2-40B4-BE49-F238E27FC236}">
                  <a16:creationId xmlns:a16="http://schemas.microsoft.com/office/drawing/2014/main" id="{3CC1B4C2-4F7E-4AB2-81AC-5E78F863147D}"/>
                </a:ext>
              </a:extLst>
            </p:cNvPr>
            <p:cNvSpPr/>
            <p:nvPr/>
          </p:nvSpPr>
          <p:spPr>
            <a:xfrm>
              <a:off x="4788024" y="3412486"/>
              <a:ext cx="2016224" cy="34925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„Én csak azt használom.”</a:t>
              </a:r>
            </a:p>
          </p:txBody>
        </p:sp>
        <p:sp>
          <p:nvSpPr>
            <p:cNvPr id="33" name="Beszédbuborék: négyszög 32">
              <a:extLst>
                <a:ext uri="{FF2B5EF4-FFF2-40B4-BE49-F238E27FC236}">
                  <a16:creationId xmlns:a16="http://schemas.microsoft.com/office/drawing/2014/main" id="{5E0D4ECD-E08C-416B-A175-78E430C1D4BE}"/>
                </a:ext>
              </a:extLst>
            </p:cNvPr>
            <p:cNvSpPr/>
            <p:nvPr/>
          </p:nvSpPr>
          <p:spPr>
            <a:xfrm>
              <a:off x="4788024" y="3836211"/>
              <a:ext cx="2016224" cy="868943"/>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„Előnye az nagyon nagy. Bármikor tudom használni, be vannak állítva a megfelelő fizetési paraméterek és simán meg tudom venni.”</a:t>
              </a:r>
            </a:p>
          </p:txBody>
        </p:sp>
        <p:sp>
          <p:nvSpPr>
            <p:cNvPr id="34" name="Beszédbuborék: négyszög 33">
              <a:extLst>
                <a:ext uri="{FF2B5EF4-FFF2-40B4-BE49-F238E27FC236}">
                  <a16:creationId xmlns:a16="http://schemas.microsoft.com/office/drawing/2014/main" id="{58405C32-1EA8-4985-B787-1A21A30533EC}"/>
                </a:ext>
              </a:extLst>
            </p:cNvPr>
            <p:cNvSpPr/>
            <p:nvPr/>
          </p:nvSpPr>
          <p:spPr>
            <a:xfrm>
              <a:off x="4788024" y="4783529"/>
              <a:ext cx="2016224" cy="34925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„Tavaly óta már azt használom.”</a:t>
              </a:r>
            </a:p>
          </p:txBody>
        </p:sp>
        <p:sp>
          <p:nvSpPr>
            <p:cNvPr id="35" name="Beszédbuborék: négyszög 34">
              <a:extLst>
                <a:ext uri="{FF2B5EF4-FFF2-40B4-BE49-F238E27FC236}">
                  <a16:creationId xmlns:a16="http://schemas.microsoft.com/office/drawing/2014/main" id="{9C65D76C-C595-4046-96C5-BF6E95DD4ABC}"/>
                </a:ext>
              </a:extLst>
            </p:cNvPr>
            <p:cNvSpPr/>
            <p:nvPr/>
          </p:nvSpPr>
          <p:spPr>
            <a:xfrm>
              <a:off x="6948264" y="2469654"/>
              <a:ext cx="2016221" cy="34925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„Viszont az applikáció sokszor nem lép be.”</a:t>
              </a:r>
            </a:p>
          </p:txBody>
        </p:sp>
        <p:sp>
          <p:nvSpPr>
            <p:cNvPr id="36" name="Beszédbuborék: négyszög 35">
              <a:extLst>
                <a:ext uri="{FF2B5EF4-FFF2-40B4-BE49-F238E27FC236}">
                  <a16:creationId xmlns:a16="http://schemas.microsoft.com/office/drawing/2014/main" id="{74EE6DDC-BCC5-40FC-9A6F-EF3DF72EBD1E}"/>
                </a:ext>
              </a:extLst>
            </p:cNvPr>
            <p:cNvSpPr/>
            <p:nvPr/>
          </p:nvSpPr>
          <p:spPr>
            <a:xfrm>
              <a:off x="6948264" y="2867888"/>
              <a:ext cx="2016221" cy="535299"/>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„Vannak időszakok, amikor nehézkesebben működik, a csúcsidőszakokban.”</a:t>
              </a:r>
            </a:p>
          </p:txBody>
        </p:sp>
        <p:sp>
          <p:nvSpPr>
            <p:cNvPr id="37" name="Beszédbuborék: négyszög 36">
              <a:extLst>
                <a:ext uri="{FF2B5EF4-FFF2-40B4-BE49-F238E27FC236}">
                  <a16:creationId xmlns:a16="http://schemas.microsoft.com/office/drawing/2014/main" id="{1C9262C0-418B-49FA-933A-0A0D92B36F3F}"/>
                </a:ext>
              </a:extLst>
            </p:cNvPr>
            <p:cNvSpPr/>
            <p:nvPr/>
          </p:nvSpPr>
          <p:spPr>
            <a:xfrm>
              <a:off x="6948264" y="3466615"/>
              <a:ext cx="2016221" cy="51111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„Egy szerver hátteret nem ártana mögé rakni, akkor úgy működne, ahogy kellene.”</a:t>
              </a:r>
            </a:p>
          </p:txBody>
        </p:sp>
        <p:sp>
          <p:nvSpPr>
            <p:cNvPr id="38" name="Beszédbuborék: négyszög 37">
              <a:extLst>
                <a:ext uri="{FF2B5EF4-FFF2-40B4-BE49-F238E27FC236}">
                  <a16:creationId xmlns:a16="http://schemas.microsoft.com/office/drawing/2014/main" id="{BD20B70F-4F02-4288-B771-319921378182}"/>
                </a:ext>
              </a:extLst>
            </p:cNvPr>
            <p:cNvSpPr/>
            <p:nvPr/>
          </p:nvSpPr>
          <p:spPr>
            <a:xfrm>
              <a:off x="6948264" y="4035004"/>
              <a:ext cx="2016221" cy="492544"/>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„Az én applikációmmal még nem tudtam egy menetjegyet sem venni.”</a:t>
              </a:r>
            </a:p>
          </p:txBody>
        </p:sp>
        <p:sp>
          <p:nvSpPr>
            <p:cNvPr id="39" name="Beszédbuborék: négyszög 38">
              <a:extLst>
                <a:ext uri="{FF2B5EF4-FFF2-40B4-BE49-F238E27FC236}">
                  <a16:creationId xmlns:a16="http://schemas.microsoft.com/office/drawing/2014/main" id="{CD81055C-FD00-473D-B896-50611AB3AD05}"/>
                </a:ext>
              </a:extLst>
            </p:cNvPr>
            <p:cNvSpPr/>
            <p:nvPr/>
          </p:nvSpPr>
          <p:spPr>
            <a:xfrm>
              <a:off x="6948264" y="4593189"/>
              <a:ext cx="2016221" cy="409346"/>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„Én nem tudok itt menetjegyet venni, csak napijegyet.”</a:t>
              </a:r>
            </a:p>
          </p:txBody>
        </p:sp>
        <p:sp>
          <p:nvSpPr>
            <p:cNvPr id="40" name="Beszédbuborék: négyszög 39">
              <a:extLst>
                <a:ext uri="{FF2B5EF4-FFF2-40B4-BE49-F238E27FC236}">
                  <a16:creationId xmlns:a16="http://schemas.microsoft.com/office/drawing/2014/main" id="{30359E1E-9547-4404-B753-B55F59D4A4AD}"/>
                </a:ext>
              </a:extLst>
            </p:cNvPr>
            <p:cNvSpPr/>
            <p:nvPr/>
          </p:nvSpPr>
          <p:spPr>
            <a:xfrm>
              <a:off x="6948264" y="5062982"/>
              <a:ext cx="2016221" cy="497683"/>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„Külföldön vannak olyan jegyek, amik egy órára szólnak. Ez nagyon jó.”</a:t>
              </a:r>
            </a:p>
          </p:txBody>
        </p:sp>
        <p:sp>
          <p:nvSpPr>
            <p:cNvPr id="44" name="Beszédbuborék: négyszög 43">
              <a:extLst>
                <a:ext uri="{FF2B5EF4-FFF2-40B4-BE49-F238E27FC236}">
                  <a16:creationId xmlns:a16="http://schemas.microsoft.com/office/drawing/2014/main" id="{75680943-ED2D-4342-8F6C-DD2EC8394B69}"/>
                </a:ext>
              </a:extLst>
            </p:cNvPr>
            <p:cNvSpPr/>
            <p:nvPr/>
          </p:nvSpPr>
          <p:spPr>
            <a:xfrm>
              <a:off x="4788024" y="5219675"/>
              <a:ext cx="2016224" cy="34925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„Már nem kísérletezünk, hogy vagy működik-e az automata.”</a:t>
              </a:r>
            </a:p>
          </p:txBody>
        </p:sp>
      </p:grpSp>
    </p:spTree>
    <p:extLst>
      <p:ext uri="{BB962C8B-B14F-4D97-AF65-F5344CB8AC3E}">
        <p14:creationId xmlns:p14="http://schemas.microsoft.com/office/powerpoint/2010/main" val="311090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205DFC15-C32D-4490-B796-6F6F18836DAA}"/>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Az egyes közlekedési módok előnyei-hátrányai – saját autó, kerékpár</a:t>
            </a:r>
          </a:p>
        </p:txBody>
      </p:sp>
      <p:grpSp>
        <p:nvGrpSpPr>
          <p:cNvPr id="4" name="Csoportba foglalás 3">
            <a:extLst>
              <a:ext uri="{FF2B5EF4-FFF2-40B4-BE49-F238E27FC236}">
                <a16:creationId xmlns:a16="http://schemas.microsoft.com/office/drawing/2014/main" id="{47A5F728-F8A4-4579-B53C-F5BF6249D942}"/>
              </a:ext>
            </a:extLst>
          </p:cNvPr>
          <p:cNvGrpSpPr/>
          <p:nvPr/>
        </p:nvGrpSpPr>
        <p:grpSpPr>
          <a:xfrm>
            <a:off x="107505" y="1952629"/>
            <a:ext cx="9000999" cy="4735781"/>
            <a:chOff x="107505" y="853459"/>
            <a:chExt cx="9000999" cy="4735781"/>
          </a:xfrm>
        </p:grpSpPr>
        <p:pic>
          <p:nvPicPr>
            <p:cNvPr id="6150" name="Picture 6" descr="Vector Car Icon, Car Icons, Car Clipart Png, Car PNG and Vector with  Transparent Background for Free Download">
              <a:extLst>
                <a:ext uri="{FF2B5EF4-FFF2-40B4-BE49-F238E27FC236}">
                  <a16:creationId xmlns:a16="http://schemas.microsoft.com/office/drawing/2014/main" id="{8A42FAC0-7976-4399-8C93-79F96A21E3A7}"/>
                </a:ext>
              </a:extLst>
            </p:cNvPr>
            <p:cNvPicPr>
              <a:picLocks noChangeAspect="1" noChangeArrowheads="1"/>
            </p:cNvPicPr>
            <p:nvPr/>
          </p:nvPicPr>
          <p:blipFill rotWithShape="1">
            <a:blip r:embed="rId3" cstate="print">
              <a:duotone>
                <a:schemeClr val="accent6">
                  <a:shade val="45000"/>
                  <a:satMod val="135000"/>
                </a:schemeClr>
                <a:prstClr val="white"/>
              </a:duotone>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l="13383" t="22832" r="13381" b="22831"/>
            <a:stretch/>
          </p:blipFill>
          <p:spPr bwMode="auto">
            <a:xfrm>
              <a:off x="2051720" y="919514"/>
              <a:ext cx="1414179" cy="1049229"/>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Bike Bicycle - Cycling Art, HD Png Download , Transparent Png Image -  PNGitem">
              <a:extLst>
                <a:ext uri="{FF2B5EF4-FFF2-40B4-BE49-F238E27FC236}">
                  <a16:creationId xmlns:a16="http://schemas.microsoft.com/office/drawing/2014/main" id="{4876DEAF-62D7-45D8-A6B9-AD7986BE0A0E}"/>
                </a:ext>
              </a:extLst>
            </p:cNvPr>
            <p:cNvPicPr>
              <a:picLocks noChangeAspect="1" noChangeArrowheads="1"/>
            </p:cNvPicPr>
            <p:nvPr/>
          </p:nvPicPr>
          <p:blipFill>
            <a:blip r:embed="rId5" cstate="print">
              <a:duotone>
                <a:schemeClr val="accent6">
                  <a:shade val="45000"/>
                  <a:satMod val="135000"/>
                </a:schemeClr>
                <a:prstClr val="white"/>
              </a:duotone>
              <a:extLst>
                <a:ext uri="{BEBA8EAE-BF5A-486C-A8C5-ECC9F3942E4B}">
                  <a14:imgProps xmlns:a14="http://schemas.microsoft.com/office/drawing/2010/main">
                    <a14:imgLayer r:embed="rId6">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6592577" y="883999"/>
              <a:ext cx="1651831" cy="1069849"/>
            </a:xfrm>
            <a:prstGeom prst="rect">
              <a:avLst/>
            </a:prstGeom>
            <a:noFill/>
            <a:extLst>
              <a:ext uri="{909E8E84-426E-40DD-AFC4-6F175D3DCCD1}">
                <a14:hiddenFill xmlns:a14="http://schemas.microsoft.com/office/drawing/2010/main">
                  <a:solidFill>
                    <a:srgbClr val="FFFFFF"/>
                  </a:solidFill>
                </a14:hiddenFill>
              </a:ext>
            </a:extLst>
          </p:spPr>
        </p:pic>
        <p:sp>
          <p:nvSpPr>
            <p:cNvPr id="3" name="Szövegdoboz 2">
              <a:extLst>
                <a:ext uri="{FF2B5EF4-FFF2-40B4-BE49-F238E27FC236}">
                  <a16:creationId xmlns:a16="http://schemas.microsoft.com/office/drawing/2014/main" id="{F0623768-3ADA-490E-813B-44B57C14A9B2}"/>
                </a:ext>
              </a:extLst>
            </p:cNvPr>
            <p:cNvSpPr txBox="1"/>
            <p:nvPr/>
          </p:nvSpPr>
          <p:spPr>
            <a:xfrm>
              <a:off x="107505" y="1916832"/>
              <a:ext cx="2952327" cy="27550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1" i="0" u="none" strike="noStrike" kern="1200" cap="none" spc="0" normalizeH="0" baseline="0" noProof="0" dirty="0">
                  <a:ln>
                    <a:noFill/>
                  </a:ln>
                  <a:solidFill>
                    <a:srgbClr val="00527C"/>
                  </a:solidFill>
                  <a:effectLst/>
                  <a:uLnTx/>
                  <a:uFillTx/>
                  <a:latin typeface="Arial"/>
                  <a:ea typeface="+mn-ea"/>
                  <a:cs typeface="Arial" charset="0"/>
                </a:rPr>
                <a:t>Előnyök:</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Privát szféra, kényelmes</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Egyedül is, utassal is lehet utazni</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Tiszta</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Tervezhető, nincs időhöz/menetrendhez kötve</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Gyors</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Bármikor rendelkezésre áll</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Nem kell cipekedni</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Biztonságos</a:t>
              </a:r>
            </a:p>
          </p:txBody>
        </p:sp>
        <p:sp>
          <p:nvSpPr>
            <p:cNvPr id="14" name="Szövegdoboz 13">
              <a:extLst>
                <a:ext uri="{FF2B5EF4-FFF2-40B4-BE49-F238E27FC236}">
                  <a16:creationId xmlns:a16="http://schemas.microsoft.com/office/drawing/2014/main" id="{AFA639D5-94E4-42D3-9A6B-546F9647521F}"/>
                </a:ext>
              </a:extLst>
            </p:cNvPr>
            <p:cNvSpPr txBox="1"/>
            <p:nvPr/>
          </p:nvSpPr>
          <p:spPr>
            <a:xfrm>
              <a:off x="5940152" y="1916832"/>
              <a:ext cx="3168352" cy="355994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1" i="0" u="none" strike="noStrike" kern="1200" cap="none" spc="0" normalizeH="0" baseline="0" noProof="0" dirty="0">
                  <a:ln>
                    <a:noFill/>
                  </a:ln>
                  <a:solidFill>
                    <a:srgbClr val="00527C"/>
                  </a:solidFill>
                  <a:effectLst/>
                  <a:uLnTx/>
                  <a:uFillTx/>
                  <a:latin typeface="Arial"/>
                  <a:ea typeface="+mn-ea"/>
                  <a:cs typeface="Arial" charset="0"/>
                </a:rPr>
                <a:t>Előnyök:</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Nem környezetszennyező</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Gyors</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Olcsó, nincs költsége</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Nem gond a parkolás</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Dugóban is gyorsabb</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Sportolási lehetőség/egészségmegőrzés</a:t>
              </a:r>
            </a:p>
            <a:p>
              <a:r>
                <a:rPr lang="hu-HU" sz="1600" b="1" dirty="0">
                  <a:solidFill>
                    <a:srgbClr val="00527C"/>
                  </a:solidFill>
                  <a:latin typeface="Arial"/>
                  <a:cs typeface="Arial" charset="0"/>
                </a:rPr>
                <a:t>Hátrányok:</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Veszélyes a közúti közlekedés, autósok nem figyelnek a biciklisekre</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Károsanyag belégzés</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Nyáron izzasztó</a:t>
              </a:r>
            </a:p>
          </p:txBody>
        </p:sp>
        <p:sp>
          <p:nvSpPr>
            <p:cNvPr id="16" name="Szövegdoboz 15">
              <a:extLst>
                <a:ext uri="{FF2B5EF4-FFF2-40B4-BE49-F238E27FC236}">
                  <a16:creationId xmlns:a16="http://schemas.microsoft.com/office/drawing/2014/main" id="{70CC9B49-C124-4A4D-AD62-D2F5CB52C15B}"/>
                </a:ext>
              </a:extLst>
            </p:cNvPr>
            <p:cNvSpPr txBox="1"/>
            <p:nvPr/>
          </p:nvSpPr>
          <p:spPr>
            <a:xfrm>
              <a:off x="2771801" y="1916832"/>
              <a:ext cx="2952327" cy="2115964"/>
            </a:xfrm>
            <a:prstGeom prst="rect">
              <a:avLst/>
            </a:prstGeom>
            <a:noFill/>
          </p:spPr>
          <p:txBody>
            <a:bodyPr wrap="square" rtlCol="0">
              <a:spAutoFit/>
            </a:bodyPr>
            <a:lstStyle/>
            <a:p>
              <a:r>
                <a:rPr lang="hu-HU" sz="1600" b="1" dirty="0">
                  <a:solidFill>
                    <a:srgbClr val="00527C"/>
                  </a:solidFill>
                  <a:latin typeface="Arial"/>
                  <a:cs typeface="Arial" charset="0"/>
                </a:rPr>
                <a:t>Hátrányok:</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Drága üzemanyag, sok költséggel jár</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Nehéz közlekedni, parkolni</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Környezetszennyezés, károsanyag-kibocsátás, egészségkárosító hatás</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Zöld területek helyett parkolók</a:t>
              </a:r>
            </a:p>
          </p:txBody>
        </p:sp>
        <p:cxnSp>
          <p:nvCxnSpPr>
            <p:cNvPr id="17" name="Egyenes összekötő 16">
              <a:extLst>
                <a:ext uri="{FF2B5EF4-FFF2-40B4-BE49-F238E27FC236}">
                  <a16:creationId xmlns:a16="http://schemas.microsoft.com/office/drawing/2014/main" id="{9484789D-7D69-4F70-9B64-19D1BBF03496}"/>
                </a:ext>
              </a:extLst>
            </p:cNvPr>
            <p:cNvCxnSpPr>
              <a:cxnSpLocks/>
            </p:cNvCxnSpPr>
            <p:nvPr/>
          </p:nvCxnSpPr>
          <p:spPr>
            <a:xfrm>
              <a:off x="5724128" y="853459"/>
              <a:ext cx="0" cy="4735781"/>
            </a:xfrm>
            <a:prstGeom prst="line">
              <a:avLst/>
            </a:prstGeom>
            <a:ln w="28575">
              <a:solidFill>
                <a:srgbClr val="00527C"/>
              </a:solidFill>
              <a:prstDash val="dash"/>
            </a:ln>
          </p:spPr>
          <p:style>
            <a:lnRef idx="1">
              <a:schemeClr val="accent1"/>
            </a:lnRef>
            <a:fillRef idx="0">
              <a:schemeClr val="accent1"/>
            </a:fillRef>
            <a:effectRef idx="0">
              <a:schemeClr val="accent1"/>
            </a:effectRef>
            <a:fontRef idx="minor">
              <a:schemeClr val="tx1"/>
            </a:fontRef>
          </p:style>
        </p:cxnSp>
        <p:sp>
          <p:nvSpPr>
            <p:cNvPr id="18" name="Beszédbuborék: négyszög 17">
              <a:extLst>
                <a:ext uri="{FF2B5EF4-FFF2-40B4-BE49-F238E27FC236}">
                  <a16:creationId xmlns:a16="http://schemas.microsoft.com/office/drawing/2014/main" id="{0149C616-E078-45B2-A2AF-FA6F9C25F62E}"/>
                </a:ext>
              </a:extLst>
            </p:cNvPr>
            <p:cNvSpPr/>
            <p:nvPr/>
          </p:nvSpPr>
          <p:spPr>
            <a:xfrm>
              <a:off x="251520" y="4797153"/>
              <a:ext cx="2448257" cy="576063"/>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„Mobilis vagy, nem vagy időhöz kötve, a menetrendhez, késik-e, felférsz-e rá.”</a:t>
              </a:r>
            </a:p>
          </p:txBody>
        </p:sp>
        <p:sp>
          <p:nvSpPr>
            <p:cNvPr id="19" name="Beszédbuborék: négyszög 18">
              <a:extLst>
                <a:ext uri="{FF2B5EF4-FFF2-40B4-BE49-F238E27FC236}">
                  <a16:creationId xmlns:a16="http://schemas.microsoft.com/office/drawing/2014/main" id="{BCFE020A-571F-42DD-AE47-AFAA74D98BE2}"/>
                </a:ext>
              </a:extLst>
            </p:cNvPr>
            <p:cNvSpPr/>
            <p:nvPr/>
          </p:nvSpPr>
          <p:spPr>
            <a:xfrm>
              <a:off x="2915816" y="4104477"/>
              <a:ext cx="2448257" cy="576063"/>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„Az elmúlt 10 évben megduplázódott Budapesten az autók száma, az elmúlt 20 évben tízszer annyi asztmás van.”</a:t>
              </a:r>
            </a:p>
          </p:txBody>
        </p:sp>
        <p:sp>
          <p:nvSpPr>
            <p:cNvPr id="20" name="Beszédbuborék: négyszög 19">
              <a:extLst>
                <a:ext uri="{FF2B5EF4-FFF2-40B4-BE49-F238E27FC236}">
                  <a16:creationId xmlns:a16="http://schemas.microsoft.com/office/drawing/2014/main" id="{35CFEA80-3EC0-4508-BD0C-DB2ECA7B407D}"/>
                </a:ext>
              </a:extLst>
            </p:cNvPr>
            <p:cNvSpPr/>
            <p:nvPr/>
          </p:nvSpPr>
          <p:spPr>
            <a:xfrm>
              <a:off x="2915816" y="4797153"/>
              <a:ext cx="2448257" cy="576063"/>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környezetszennyezés, a zöldterületet elveszik és parkolót nyitnak.”</a:t>
              </a:r>
            </a:p>
          </p:txBody>
        </p:sp>
      </p:grpSp>
      <p:sp>
        <p:nvSpPr>
          <p:cNvPr id="21" name="Téglalap 20">
            <a:extLst>
              <a:ext uri="{FF2B5EF4-FFF2-40B4-BE49-F238E27FC236}">
                <a16:creationId xmlns:a16="http://schemas.microsoft.com/office/drawing/2014/main" id="{B2B432B2-2733-444C-BEC8-6C0FE1D5DEAA}"/>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u-HU" sz="1200" dirty="0">
                <a:latin typeface="Arial" panose="020B0604020202020204" pitchFamily="34" charset="0"/>
                <a:cs typeface="Arial" panose="020B0604020202020204" pitchFamily="34" charset="0"/>
              </a:rPr>
              <a:t>Az autós közlekedés esetében a kényelem, a privát szféra, valamint az időbeli kötöttség nélküli gyors utazás a legfőbb előnyök, hátrányként a magas fenntartási költségek, a közlekedési/parkolási nehézségek, valamint a környezetszennyezés került említésre. A kerékpáros közlekedés legfőbb előnye a környezetkímélő, emellett olcsó, költségek nélküli szintén gyors utazás parkolási nehézségek nélkül, valamint egészségmegőrző hatása a testmozgás által. Hátrányként az autósok okozta veszélyeztetés, a károsanyag belégzés, illetve meleg időben az izzasztó hatás került megfogalmazásra.</a:t>
            </a:r>
          </a:p>
        </p:txBody>
      </p:sp>
    </p:spTree>
    <p:extLst>
      <p:ext uri="{BB962C8B-B14F-4D97-AF65-F5344CB8AC3E}">
        <p14:creationId xmlns:p14="http://schemas.microsoft.com/office/powerpoint/2010/main" val="1540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205DFC15-C32D-4490-B796-6F6F18836DAA}"/>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Közösségi járműmegosztó szolgáltatások ismertsége, igénybevétele</a:t>
            </a:r>
          </a:p>
        </p:txBody>
      </p:sp>
      <p:sp>
        <p:nvSpPr>
          <p:cNvPr id="16" name="Téglalap 15">
            <a:extLst>
              <a:ext uri="{FF2B5EF4-FFF2-40B4-BE49-F238E27FC236}">
                <a16:creationId xmlns:a16="http://schemas.microsoft.com/office/drawing/2014/main" id="{96F15342-3517-4C01-8310-A5FCB8C70323}"/>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u-HU" sz="1200" dirty="0">
                <a:latin typeface="Arial" panose="020B0604020202020204" pitchFamily="34" charset="0"/>
                <a:cs typeface="Arial" panose="020B0604020202020204" pitchFamily="34" charset="0"/>
              </a:rPr>
              <a:t>Míg az alkalmi taxizó válaszadók közül csupán csak néhányan, addig a gyakran taxizó résztvevők többsége ismer, és kipróbált már közösségi járműmegosztó szolgáltatást, döntően roller, néhányan autó esetében. A legtöbbek által ismert és használt közösségi jármű megosztó a Lime, a bérelt autó használók a MOL Limo-t és a GreenGo-t említették, valamint kerékpár tekintetében a MOL BUBI került említésre egy esetben.</a:t>
            </a:r>
          </a:p>
        </p:txBody>
      </p:sp>
      <p:grpSp>
        <p:nvGrpSpPr>
          <p:cNvPr id="4" name="Csoportba foglalás 3">
            <a:extLst>
              <a:ext uri="{FF2B5EF4-FFF2-40B4-BE49-F238E27FC236}">
                <a16:creationId xmlns:a16="http://schemas.microsoft.com/office/drawing/2014/main" id="{7F642DB0-FEB3-4C6F-A189-20C57B67FA3D}"/>
              </a:ext>
            </a:extLst>
          </p:cNvPr>
          <p:cNvGrpSpPr/>
          <p:nvPr/>
        </p:nvGrpSpPr>
        <p:grpSpPr>
          <a:xfrm>
            <a:off x="266378" y="1942155"/>
            <a:ext cx="8698110" cy="4583189"/>
            <a:chOff x="266378" y="814410"/>
            <a:chExt cx="8698110" cy="4583189"/>
          </a:xfrm>
        </p:grpSpPr>
        <p:pic>
          <p:nvPicPr>
            <p:cNvPr id="8" name="Picture 30" descr="Bable - Solution: Bike Sharing System">
              <a:extLst>
                <a:ext uri="{FF2B5EF4-FFF2-40B4-BE49-F238E27FC236}">
                  <a16:creationId xmlns:a16="http://schemas.microsoft.com/office/drawing/2014/main" id="{491A5997-9E4A-447E-B370-6C758C1D3A7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908" t="6951" r="12630" b="16215"/>
            <a:stretch/>
          </p:blipFill>
          <p:spPr bwMode="auto">
            <a:xfrm>
              <a:off x="400422" y="814410"/>
              <a:ext cx="2155354" cy="2194542"/>
            </a:xfrm>
            <a:prstGeom prst="rect">
              <a:avLst/>
            </a:prstGeom>
            <a:noFill/>
            <a:extLst>
              <a:ext uri="{909E8E84-426E-40DD-AFC4-6F175D3DCCD1}">
                <a14:hiddenFill xmlns:a14="http://schemas.microsoft.com/office/drawing/2010/main">
                  <a:solidFill>
                    <a:srgbClr val="FFFFFF"/>
                  </a:solidFill>
                </a14:hiddenFill>
              </a:ext>
            </a:extLst>
          </p:spPr>
        </p:pic>
        <p:sp>
          <p:nvSpPr>
            <p:cNvPr id="11" name="Beszédbuborék: négyszög 10">
              <a:extLst>
                <a:ext uri="{FF2B5EF4-FFF2-40B4-BE49-F238E27FC236}">
                  <a16:creationId xmlns:a16="http://schemas.microsoft.com/office/drawing/2014/main" id="{7DF89E9D-E20A-46DB-9F05-A23989A4118E}"/>
                </a:ext>
              </a:extLst>
            </p:cNvPr>
            <p:cNvSpPr/>
            <p:nvPr/>
          </p:nvSpPr>
          <p:spPr>
            <a:xfrm>
              <a:off x="266378" y="3109596"/>
              <a:ext cx="2664296" cy="82999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„Közösségi autót szoktam használni, hogyha mondjuk hajnalra kell odaérni valahova, és tömegközlekedés még nincs, és kerékpárral meg éjszaka nem szeretnék menni.”</a:t>
              </a:r>
            </a:p>
          </p:txBody>
        </p:sp>
        <p:sp>
          <p:nvSpPr>
            <p:cNvPr id="12" name="Beszédbuborék: négyszög 11">
              <a:extLst>
                <a:ext uri="{FF2B5EF4-FFF2-40B4-BE49-F238E27FC236}">
                  <a16:creationId xmlns:a16="http://schemas.microsoft.com/office/drawing/2014/main" id="{67DC33DF-FBCE-4087-9B7F-100D4CF29AFB}"/>
                </a:ext>
              </a:extLst>
            </p:cNvPr>
            <p:cNvSpPr/>
            <p:nvPr/>
          </p:nvSpPr>
          <p:spPr>
            <a:xfrm>
              <a:off x="6300192" y="4466213"/>
              <a:ext cx="2664296" cy="931385"/>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COVID alatt poén szempontjából a rollert kipróbáltam, mert láttam, hogy állandóan le van dobva az út szélére és kíváncsi voltam, hogy mit dobálnak le úgy annyira, és akkor kicsit mentem vele.”</a:t>
              </a:r>
            </a:p>
          </p:txBody>
        </p:sp>
        <p:sp>
          <p:nvSpPr>
            <p:cNvPr id="13" name="Beszédbuborék: négyszög 12">
              <a:extLst>
                <a:ext uri="{FF2B5EF4-FFF2-40B4-BE49-F238E27FC236}">
                  <a16:creationId xmlns:a16="http://schemas.microsoft.com/office/drawing/2014/main" id="{829641FF-24C2-4049-A5BA-2DE1D67E9BA1}"/>
                </a:ext>
              </a:extLst>
            </p:cNvPr>
            <p:cNvSpPr/>
            <p:nvPr/>
          </p:nvSpPr>
          <p:spPr>
            <a:xfrm>
              <a:off x="6300189" y="2904619"/>
              <a:ext cx="2664296" cy="1427718"/>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munkahelyemen a taxi helyett volt adva egy olyan lehetőség, hogy bizonyos százalékot visszafizet a cég, ha ezeket a zöld Bubit, Limo-t használjuk, én imádom a mai napig is ezeket a rollereket, most már szinte napi szinten használom. Mindig van a ház előtt egy-két roller, úgyhogy megoldható ez a dolog”</a:t>
              </a:r>
            </a:p>
          </p:txBody>
        </p:sp>
        <p:sp>
          <p:nvSpPr>
            <p:cNvPr id="14" name="Beszédbuborék: négyszög 13">
              <a:extLst>
                <a:ext uri="{FF2B5EF4-FFF2-40B4-BE49-F238E27FC236}">
                  <a16:creationId xmlns:a16="http://schemas.microsoft.com/office/drawing/2014/main" id="{4E14EB00-718F-45FB-BA0E-AC3D5BD9929B}"/>
                </a:ext>
              </a:extLst>
            </p:cNvPr>
            <p:cNvSpPr/>
            <p:nvPr/>
          </p:nvSpPr>
          <p:spPr>
            <a:xfrm>
              <a:off x="266378" y="4074051"/>
              <a:ext cx="2664296" cy="483289"/>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LIME-ot szoktuk használni, többen, az nekem bevált.”</a:t>
              </a:r>
            </a:p>
          </p:txBody>
        </p:sp>
        <p:sp>
          <p:nvSpPr>
            <p:cNvPr id="17" name="Beszédbuborék: négyszög 16">
              <a:extLst>
                <a:ext uri="{FF2B5EF4-FFF2-40B4-BE49-F238E27FC236}">
                  <a16:creationId xmlns:a16="http://schemas.microsoft.com/office/drawing/2014/main" id="{54B1E1D2-61D9-44CC-A896-04F6BE149066}"/>
                </a:ext>
              </a:extLst>
            </p:cNvPr>
            <p:cNvSpPr/>
            <p:nvPr/>
          </p:nvSpPr>
          <p:spPr>
            <a:xfrm>
              <a:off x="3203848" y="4263876"/>
              <a:ext cx="2664296" cy="486895"/>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„Próbáltam a közösségi rollert is egyszer-kétszer, de azt nem fogom többet.”</a:t>
              </a:r>
            </a:p>
          </p:txBody>
        </p:sp>
        <p:sp>
          <p:nvSpPr>
            <p:cNvPr id="18" name="Beszédbuborék: négyszög 17">
              <a:extLst>
                <a:ext uri="{FF2B5EF4-FFF2-40B4-BE49-F238E27FC236}">
                  <a16:creationId xmlns:a16="http://schemas.microsoft.com/office/drawing/2014/main" id="{6027A5E7-67D8-4508-A606-58820DEC8800}"/>
                </a:ext>
              </a:extLst>
            </p:cNvPr>
            <p:cNvSpPr/>
            <p:nvPr/>
          </p:nvSpPr>
          <p:spPr>
            <a:xfrm>
              <a:off x="6300192" y="2081784"/>
              <a:ext cx="2664296" cy="67318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„Ha eljártam valahova, egy rendezvényre akkor akár oda vagy visszafelé taxival, vagy rollerrel.”</a:t>
              </a:r>
            </a:p>
          </p:txBody>
        </p:sp>
        <p:sp>
          <p:nvSpPr>
            <p:cNvPr id="19" name="Beszédbuborék: négyszög 18">
              <a:extLst>
                <a:ext uri="{FF2B5EF4-FFF2-40B4-BE49-F238E27FC236}">
                  <a16:creationId xmlns:a16="http://schemas.microsoft.com/office/drawing/2014/main" id="{4464872F-B705-456E-BF3B-DB0D9D975106}"/>
                </a:ext>
              </a:extLst>
            </p:cNvPr>
            <p:cNvSpPr/>
            <p:nvPr/>
          </p:nvSpPr>
          <p:spPr>
            <a:xfrm>
              <a:off x="3203848" y="3453383"/>
              <a:ext cx="2664296" cy="648717"/>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„Vannak olyan napok, amikor hazafelé bringával vagy valamilyen bérelhető járművel megyek.”</a:t>
              </a:r>
            </a:p>
          </p:txBody>
        </p:sp>
        <p:sp>
          <p:nvSpPr>
            <p:cNvPr id="20" name="Beszédbuborék: négyszög 19">
              <a:extLst>
                <a:ext uri="{FF2B5EF4-FFF2-40B4-BE49-F238E27FC236}">
                  <a16:creationId xmlns:a16="http://schemas.microsoft.com/office/drawing/2014/main" id="{FD96182E-8078-445E-9F46-8CD0BEF19956}"/>
                </a:ext>
              </a:extLst>
            </p:cNvPr>
            <p:cNvSpPr/>
            <p:nvPr/>
          </p:nvSpPr>
          <p:spPr>
            <a:xfrm>
              <a:off x="3203848" y="4910704"/>
              <a:ext cx="2664296" cy="486895"/>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„Nem kellett vásárolni, az egész város tele van rollerekkel.”</a:t>
              </a:r>
            </a:p>
          </p:txBody>
        </p:sp>
        <p:sp>
          <p:nvSpPr>
            <p:cNvPr id="21" name="Beszédbuborék: négyszög 20">
              <a:extLst>
                <a:ext uri="{FF2B5EF4-FFF2-40B4-BE49-F238E27FC236}">
                  <a16:creationId xmlns:a16="http://schemas.microsoft.com/office/drawing/2014/main" id="{563B338C-7BCA-49C3-8C57-E75C575C5615}"/>
                </a:ext>
              </a:extLst>
            </p:cNvPr>
            <p:cNvSpPr/>
            <p:nvPr/>
          </p:nvSpPr>
          <p:spPr>
            <a:xfrm>
              <a:off x="3203848" y="2084589"/>
              <a:ext cx="2664296" cy="1224778"/>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„Egyszer próbáltam nyáron a BUBI-t, de nem. Egyrészt olyan helyre kell rakni, ahol van gyűjtő, megvannak a frekventált helyek, nekem sajnos nincs a közelben. Az luxus hogy csak hétvégén viszem vissza, meg macerásabb. Kényelmesebb, amikor meghúzom a gázt és megy magától.”</a:t>
              </a:r>
            </a:p>
          </p:txBody>
        </p:sp>
        <p:sp>
          <p:nvSpPr>
            <p:cNvPr id="22" name="Beszédbuborék: négyszög 21">
              <a:extLst>
                <a:ext uri="{FF2B5EF4-FFF2-40B4-BE49-F238E27FC236}">
                  <a16:creationId xmlns:a16="http://schemas.microsoft.com/office/drawing/2014/main" id="{3290CB61-F38D-4DE4-963B-D6E49B01DF3A}"/>
                </a:ext>
              </a:extLst>
            </p:cNvPr>
            <p:cNvSpPr/>
            <p:nvPr/>
          </p:nvSpPr>
          <p:spPr>
            <a:xfrm>
              <a:off x="273822" y="4676874"/>
              <a:ext cx="2664296" cy="72072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„Én olyan helyen lakom, ahol ez a megosztott autó téma nincs, mert a Határ útig van a határ. Én szívesen használnám, de nem tudom.”</a:t>
              </a:r>
            </a:p>
          </p:txBody>
        </p:sp>
        <p:pic>
          <p:nvPicPr>
            <p:cNvPr id="6146" name="Picture 2" descr="Lime - Megbízható Weboldalak Listája">
              <a:extLst>
                <a:ext uri="{FF2B5EF4-FFF2-40B4-BE49-F238E27FC236}">
                  <a16:creationId xmlns:a16="http://schemas.microsoft.com/office/drawing/2014/main" id="{212D8BB3-0948-4E96-9D4C-0EADF77EDA9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160" t="13361" r="7160" b="13805"/>
            <a:stretch/>
          </p:blipFill>
          <p:spPr bwMode="auto">
            <a:xfrm>
              <a:off x="2411760" y="956640"/>
              <a:ext cx="2316956" cy="91914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greengo.com/hu/images/web/greengo-logo.png">
              <a:extLst>
                <a:ext uri="{FF2B5EF4-FFF2-40B4-BE49-F238E27FC236}">
                  <a16:creationId xmlns:a16="http://schemas.microsoft.com/office/drawing/2014/main" id="{3C74DDA4-FF1B-4815-BBBB-85F44C3E7B1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46790" y="1469926"/>
              <a:ext cx="873209" cy="45406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Venue - ECROFI 2019">
              <a:extLst>
                <a:ext uri="{FF2B5EF4-FFF2-40B4-BE49-F238E27FC236}">
                  <a16:creationId xmlns:a16="http://schemas.microsoft.com/office/drawing/2014/main" id="{336752A4-4A43-468A-88E7-91520DD474B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54116" y="932241"/>
              <a:ext cx="2013372" cy="42784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Ilyen lesz a MOL Bubi új logója">
              <a:extLst>
                <a:ext uri="{FF2B5EF4-FFF2-40B4-BE49-F238E27FC236}">
                  <a16:creationId xmlns:a16="http://schemas.microsoft.com/office/drawing/2014/main" id="{8F32B847-2250-4871-BACC-4656A9CC1A02}"/>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7476" t="31784" r="42912" b="42616"/>
            <a:stretch/>
          </p:blipFill>
          <p:spPr bwMode="auto">
            <a:xfrm>
              <a:off x="6948264" y="1138771"/>
              <a:ext cx="2016224" cy="4900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8652204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soportba foglalás 2">
            <a:extLst>
              <a:ext uri="{FF2B5EF4-FFF2-40B4-BE49-F238E27FC236}">
                <a16:creationId xmlns:a16="http://schemas.microsoft.com/office/drawing/2014/main" id="{F295EB2F-9BFB-4BF8-9CE0-ABB0F370CF59}"/>
              </a:ext>
            </a:extLst>
          </p:cNvPr>
          <p:cNvGrpSpPr/>
          <p:nvPr/>
        </p:nvGrpSpPr>
        <p:grpSpPr>
          <a:xfrm>
            <a:off x="118655" y="1894338"/>
            <a:ext cx="8917841" cy="4951805"/>
            <a:chOff x="118655" y="620688"/>
            <a:chExt cx="8917841" cy="4951805"/>
          </a:xfrm>
        </p:grpSpPr>
        <p:pic>
          <p:nvPicPr>
            <p:cNvPr id="17" name="Picture 2" descr="Ride Share Icon HD Stock Images | Shutterstock">
              <a:extLst>
                <a:ext uri="{FF2B5EF4-FFF2-40B4-BE49-F238E27FC236}">
                  <a16:creationId xmlns:a16="http://schemas.microsoft.com/office/drawing/2014/main" id="{1ACF146B-E1B4-4DBE-8455-CE13EBD08870}"/>
                </a:ext>
              </a:extLst>
            </p:cNvPr>
            <p:cNvPicPr>
              <a:picLocks noChangeAspect="1" noChangeArrowheads="1"/>
            </p:cNvPicPr>
            <p:nvPr/>
          </p:nvPicPr>
          <p:blipFill rotWithShape="1">
            <a:blip r:embed="rId2">
              <a:duotone>
                <a:schemeClr val="accent2">
                  <a:shade val="45000"/>
                  <a:satMod val="135000"/>
                </a:schemeClr>
                <a:prstClr val="white"/>
              </a:duotone>
              <a:extLst>
                <a:ext uri="{BEBA8EAE-BF5A-486C-A8C5-ECC9F3942E4B}">
                  <a14:imgProps xmlns:a14="http://schemas.microsoft.com/office/drawing/2010/main">
                    <a14:imgLayer r:embed="rId3">
                      <a14:imgEffect>
                        <a14:sharpenSoften amount="50000"/>
                      </a14:imgEffect>
                      <a14:imgEffect>
                        <a14:saturation sat="0"/>
                      </a14:imgEffect>
                    </a14:imgLayer>
                  </a14:imgProps>
                </a:ext>
                <a:ext uri="{28A0092B-C50C-407E-A947-70E740481C1C}">
                  <a14:useLocalDpi xmlns:a14="http://schemas.microsoft.com/office/drawing/2010/main" val="0"/>
                </a:ext>
              </a:extLst>
            </a:blip>
            <a:srcRect l="17446" t="1244" r="18586" b="33958"/>
            <a:stretch/>
          </p:blipFill>
          <p:spPr bwMode="auto">
            <a:xfrm>
              <a:off x="1513756" y="620688"/>
              <a:ext cx="1584176" cy="172819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Kick scooter sharing service icon for web and apps">
              <a:extLst>
                <a:ext uri="{FF2B5EF4-FFF2-40B4-BE49-F238E27FC236}">
                  <a16:creationId xmlns:a16="http://schemas.microsoft.com/office/drawing/2014/main" id="{EA85C540-5798-4F8C-ABBF-7C7CCB76D2E8}"/>
                </a:ext>
              </a:extLst>
            </p:cNvPr>
            <p:cNvPicPr>
              <a:picLocks noChangeAspect="1" noChangeArrowheads="1"/>
            </p:cNvPicPr>
            <p:nvPr/>
          </p:nvPicPr>
          <p:blipFill rotWithShape="1">
            <a:blip r:embed="rId4" cstate="print">
              <a:duotone>
                <a:schemeClr val="accent6">
                  <a:shade val="45000"/>
                  <a:satMod val="135000"/>
                </a:schemeClr>
                <a:prstClr val="white"/>
              </a:duotone>
              <a:extLst>
                <a:ext uri="{BEBA8EAE-BF5A-486C-A8C5-ECC9F3942E4B}">
                  <a14:imgProps xmlns:a14="http://schemas.microsoft.com/office/drawing/2010/main">
                    <a14:imgLayer r:embed="rId5">
                      <a14:imgEffect>
                        <a14:saturation sat="400000"/>
                      </a14:imgEffect>
                    </a14:imgLayer>
                  </a14:imgProps>
                </a:ext>
                <a:ext uri="{28A0092B-C50C-407E-A947-70E740481C1C}">
                  <a14:useLocalDpi xmlns:a14="http://schemas.microsoft.com/office/drawing/2010/main" val="0"/>
                </a:ext>
              </a:extLst>
            </a:blip>
            <a:srcRect l="26186" t="24800" r="27320" b="24800"/>
            <a:stretch/>
          </p:blipFill>
          <p:spPr bwMode="auto">
            <a:xfrm>
              <a:off x="6228184" y="764704"/>
              <a:ext cx="1296145" cy="1517439"/>
            </a:xfrm>
            <a:prstGeom prst="rect">
              <a:avLst/>
            </a:prstGeom>
            <a:noFill/>
            <a:extLst>
              <a:ext uri="{909E8E84-426E-40DD-AFC4-6F175D3DCCD1}">
                <a14:hiddenFill xmlns:a14="http://schemas.microsoft.com/office/drawing/2010/main">
                  <a:solidFill>
                    <a:srgbClr val="FFFFFF"/>
                  </a:solidFill>
                </a14:hiddenFill>
              </a:ext>
            </a:extLst>
          </p:spPr>
        </p:pic>
        <p:sp>
          <p:nvSpPr>
            <p:cNvPr id="15" name="Beszédbuborék: négyszög 14">
              <a:extLst>
                <a:ext uri="{FF2B5EF4-FFF2-40B4-BE49-F238E27FC236}">
                  <a16:creationId xmlns:a16="http://schemas.microsoft.com/office/drawing/2014/main" id="{08574B4C-E72E-4CAD-9402-2D5C7AF07257}"/>
                </a:ext>
              </a:extLst>
            </p:cNvPr>
            <p:cNvSpPr/>
            <p:nvPr/>
          </p:nvSpPr>
          <p:spPr>
            <a:xfrm>
              <a:off x="7956376" y="3517922"/>
              <a:ext cx="1075242" cy="1474881"/>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hu-HU" sz="1000" i="1" dirty="0">
                  <a:solidFill>
                    <a:schemeClr val="bg1">
                      <a:lumMod val="50000"/>
                    </a:schemeClr>
                  </a:solidFill>
                  <a:latin typeface="Arial" panose="020B0604020202020204" pitchFamily="34" charset="0"/>
                  <a:cs typeface="Arial" panose="020B0604020202020204" pitchFamily="34" charset="0"/>
                </a:rPr>
                <a:t>„Mindig a földön látom széthajigálva, valami büntetést kéne kitalálni, hogy normálisan tegye le aki használja.”</a:t>
              </a:r>
            </a:p>
          </p:txBody>
        </p:sp>
        <p:sp>
          <p:nvSpPr>
            <p:cNvPr id="19" name="Szövegdoboz 18">
              <a:extLst>
                <a:ext uri="{FF2B5EF4-FFF2-40B4-BE49-F238E27FC236}">
                  <a16:creationId xmlns:a16="http://schemas.microsoft.com/office/drawing/2014/main" id="{3E196A74-21EF-4B7D-BFD2-DCBE95196E07}"/>
                </a:ext>
              </a:extLst>
            </p:cNvPr>
            <p:cNvSpPr txBox="1"/>
            <p:nvPr/>
          </p:nvSpPr>
          <p:spPr>
            <a:xfrm>
              <a:off x="179512" y="2204864"/>
              <a:ext cx="4176455" cy="322460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1" i="0" u="none" strike="noStrike" kern="1200" cap="none" spc="0" normalizeH="0" baseline="0" noProof="0" dirty="0">
                  <a:ln>
                    <a:noFill/>
                  </a:ln>
                  <a:solidFill>
                    <a:srgbClr val="00527C"/>
                  </a:solidFill>
                  <a:effectLst/>
                  <a:uLnTx/>
                  <a:uFillTx/>
                  <a:latin typeface="Arial"/>
                  <a:ea typeface="+mn-ea"/>
                  <a:cs typeface="Arial" charset="0"/>
                </a:rPr>
                <a:t>Előnyök:</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Rugalmas, általában könnyen elérhető, az érkezés helyszínén lehet hagyni</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Nem kell parkolást fizetni</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Nem kell fenntartási költséget fizetni</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Környezetbarát</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Promóciós kedvezmények</a:t>
              </a:r>
            </a:p>
            <a:p>
              <a:r>
                <a:rPr lang="hu-HU" sz="1600" b="1" dirty="0">
                  <a:solidFill>
                    <a:srgbClr val="00527C"/>
                  </a:solidFill>
                  <a:latin typeface="Arial"/>
                  <a:cs typeface="Arial" charset="0"/>
                </a:rPr>
                <a:t>Hátrányok:</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Drága</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Nehézkes bejelentkezés</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Fedezet szükséges</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Előfordul, hogy a közelben épp nem elérhető</a:t>
              </a:r>
            </a:p>
            <a:p>
              <a:pPr marL="268288" indent="-268288" fontAlgn="b">
                <a:lnSpc>
                  <a:spcPts val="1900"/>
                </a:lnSpc>
                <a:buFont typeface="Wingdings" panose="05000000000000000000" pitchFamily="2" charset="2"/>
                <a:buChar char="G"/>
                <a:defRPr/>
              </a:pPr>
              <a:endParaRPr lang="hu-HU" sz="1400" dirty="0">
                <a:solidFill>
                  <a:srgbClr val="FFFFFF">
                    <a:lumMod val="50000"/>
                  </a:srgbClr>
                </a:solidFill>
                <a:latin typeface="Arial" panose="020B0604020202020204" pitchFamily="34" charset="0"/>
                <a:cs typeface="Arial" panose="020B0604020202020204" pitchFamily="34" charset="0"/>
              </a:endParaRPr>
            </a:p>
          </p:txBody>
        </p:sp>
        <p:cxnSp>
          <p:nvCxnSpPr>
            <p:cNvPr id="20" name="Egyenes összekötő 19">
              <a:extLst>
                <a:ext uri="{FF2B5EF4-FFF2-40B4-BE49-F238E27FC236}">
                  <a16:creationId xmlns:a16="http://schemas.microsoft.com/office/drawing/2014/main" id="{C4CE6DF0-752C-42B2-AF33-A17A744C01A8}"/>
                </a:ext>
              </a:extLst>
            </p:cNvPr>
            <p:cNvCxnSpPr>
              <a:cxnSpLocks/>
            </p:cNvCxnSpPr>
            <p:nvPr/>
          </p:nvCxnSpPr>
          <p:spPr>
            <a:xfrm>
              <a:off x="4572000" y="836712"/>
              <a:ext cx="0" cy="4735781"/>
            </a:xfrm>
            <a:prstGeom prst="line">
              <a:avLst/>
            </a:prstGeom>
            <a:ln w="28575">
              <a:solidFill>
                <a:srgbClr val="00527C"/>
              </a:solidFill>
              <a:prstDash val="dash"/>
            </a:ln>
          </p:spPr>
          <p:style>
            <a:lnRef idx="1">
              <a:schemeClr val="accent1"/>
            </a:lnRef>
            <a:fillRef idx="0">
              <a:schemeClr val="accent1"/>
            </a:fillRef>
            <a:effectRef idx="0">
              <a:schemeClr val="accent1"/>
            </a:effectRef>
            <a:fontRef idx="minor">
              <a:schemeClr val="tx1"/>
            </a:fontRef>
          </p:style>
        </p:cxnSp>
        <p:sp>
          <p:nvSpPr>
            <p:cNvPr id="22" name="Beszédbuborék: négyszög 21">
              <a:extLst>
                <a:ext uri="{FF2B5EF4-FFF2-40B4-BE49-F238E27FC236}">
                  <a16:creationId xmlns:a16="http://schemas.microsoft.com/office/drawing/2014/main" id="{CAA3769C-4507-4026-919C-CBB826385582}"/>
                </a:ext>
              </a:extLst>
            </p:cNvPr>
            <p:cNvSpPr/>
            <p:nvPr/>
          </p:nvSpPr>
          <p:spPr>
            <a:xfrm>
              <a:off x="3022876" y="908720"/>
              <a:ext cx="1448541" cy="1296143"/>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babával probléma, hogy el kell hozni, meg berakni a gyerekülést, és így nem tudjuk otthagyni bárhol, mert akkor cipelni kell a gyerekülést.”</a:t>
              </a:r>
            </a:p>
          </p:txBody>
        </p:sp>
        <p:sp>
          <p:nvSpPr>
            <p:cNvPr id="24" name="Beszédbuborék: négyszög 23">
              <a:extLst>
                <a:ext uri="{FF2B5EF4-FFF2-40B4-BE49-F238E27FC236}">
                  <a16:creationId xmlns:a16="http://schemas.microsoft.com/office/drawing/2014/main" id="{895C192B-B087-4C6D-830D-82FB10615389}"/>
                </a:ext>
              </a:extLst>
            </p:cNvPr>
            <p:cNvSpPr/>
            <p:nvPr/>
          </p:nvSpPr>
          <p:spPr>
            <a:xfrm>
              <a:off x="118655" y="908720"/>
              <a:ext cx="1448541" cy="1296143"/>
            </a:xfrm>
            <a:prstGeom prst="wedgeRectCallout">
              <a:avLst>
                <a:gd name="adj1" fmla="val 55344"/>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„Osztogatni szoktak kuponokat, jóváírásokat, születésnapi ajánlatokat, és akkor néha tök jó áron ki lehet fogni egy-egy utazást vele.”</a:t>
              </a:r>
            </a:p>
          </p:txBody>
        </p:sp>
        <p:sp>
          <p:nvSpPr>
            <p:cNvPr id="25" name="Beszédbuborék: négyszög 24">
              <a:extLst>
                <a:ext uri="{FF2B5EF4-FFF2-40B4-BE49-F238E27FC236}">
                  <a16:creationId xmlns:a16="http://schemas.microsoft.com/office/drawing/2014/main" id="{580920F7-6A21-4A9F-960D-0B1FEA6DB399}"/>
                </a:ext>
              </a:extLst>
            </p:cNvPr>
            <p:cNvSpPr/>
            <p:nvPr/>
          </p:nvSpPr>
          <p:spPr>
            <a:xfrm>
              <a:off x="4716016" y="908720"/>
              <a:ext cx="1448542" cy="1296144"/>
            </a:xfrm>
            <a:prstGeom prst="wedgeRectCallout">
              <a:avLst>
                <a:gd name="adj1" fmla="val 56113"/>
                <a:gd name="adj2" fmla="val -4510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roller az teljesen jó. Ha előttem dugó van, felviszem a járdára, tolom egy kicsit, addig is töltődik és megyek tovább. Egyedül ez a hülye bukósisak, ez az egy hátránya van.”</a:t>
              </a:r>
            </a:p>
          </p:txBody>
        </p:sp>
        <p:sp>
          <p:nvSpPr>
            <p:cNvPr id="26" name="Szövegdoboz 25">
              <a:extLst>
                <a:ext uri="{FF2B5EF4-FFF2-40B4-BE49-F238E27FC236}">
                  <a16:creationId xmlns:a16="http://schemas.microsoft.com/office/drawing/2014/main" id="{19AE1000-D703-44E9-B9AD-FCD35C97CEB6}"/>
                </a:ext>
              </a:extLst>
            </p:cNvPr>
            <p:cNvSpPr txBox="1"/>
            <p:nvPr/>
          </p:nvSpPr>
          <p:spPr>
            <a:xfrm>
              <a:off x="4672584" y="2205848"/>
              <a:ext cx="4258451" cy="29809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u-HU" sz="1600" b="1" i="0" u="none" strike="noStrike" kern="1200" cap="none" spc="0" normalizeH="0" baseline="0" noProof="0" dirty="0">
                  <a:ln>
                    <a:noFill/>
                  </a:ln>
                  <a:solidFill>
                    <a:srgbClr val="00527C"/>
                  </a:solidFill>
                  <a:effectLst/>
                  <a:uLnTx/>
                  <a:uFillTx/>
                  <a:latin typeface="Arial"/>
                  <a:ea typeface="+mn-ea"/>
                  <a:cs typeface="Arial" charset="0"/>
                </a:rPr>
                <a:t>Előnyök:</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Van applikációja</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Gyors, rugalmas, mindenhol  	</a:t>
              </a:r>
            </a:p>
            <a:p>
              <a:pPr marR="0" lvl="0" indent="266700" algn="l" defTabSz="914400" rtl="0" eaLnBrk="1" fontAlgn="auto" latinLnBrk="0" hangingPunct="1">
                <a:lnSpc>
                  <a:spcPts val="1900"/>
                </a:lnSpc>
                <a:spcBef>
                  <a:spcPts val="0"/>
                </a:spcBef>
                <a:spcAft>
                  <a:spcPts val="0"/>
                </a:spcAft>
                <a:buClrTx/>
                <a:buSzTx/>
                <a:tabLst/>
                <a:defRPr/>
              </a:pPr>
              <a:r>
                <a:rPr lang="hu-HU" sz="1400" dirty="0">
                  <a:solidFill>
                    <a:srgbClr val="FFFFFF">
                      <a:lumMod val="50000"/>
                    </a:srgbClr>
                  </a:solidFill>
                  <a:latin typeface="Arial" panose="020B0604020202020204" pitchFamily="34" charset="0"/>
                  <a:cs typeface="Arial" panose="020B0604020202020204" pitchFamily="34" charset="0"/>
                </a:rPr>
                <a:t>elérhető, bárhol lerakható</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A járdán is lehet közlekedni vele</a:t>
              </a:r>
            </a:p>
            <a:p>
              <a:pPr marL="285750" marR="0" lvl="0" indent="-285750" algn="l" defTabSz="914400" rtl="0" eaLnBrk="1" fontAlgn="auto" latinLnBrk="0" hangingPunct="1">
                <a:lnSpc>
                  <a:spcPts val="19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Környezetbarát</a:t>
              </a:r>
            </a:p>
            <a:p>
              <a:pPr marL="285750" indent="-285750">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Promóciós kedvezmények</a:t>
              </a:r>
            </a:p>
            <a:p>
              <a:pPr marL="285750" indent="-285750">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Otthoni töltés esetén visszatérítés</a:t>
              </a:r>
            </a:p>
            <a:p>
              <a:r>
                <a:rPr lang="hu-HU" sz="1600" b="1" dirty="0">
                  <a:solidFill>
                    <a:srgbClr val="00527C"/>
                  </a:solidFill>
                  <a:latin typeface="Arial"/>
                  <a:cs typeface="Arial" charset="0"/>
                </a:rPr>
                <a:t>Hátrányok:</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Drága (induló költség + percköltség)</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Szanaszét vannak dobálva a </a:t>
              </a:r>
            </a:p>
            <a:p>
              <a:pPr indent="266700" fontAlgn="b">
                <a:lnSpc>
                  <a:spcPts val="1900"/>
                </a:lnSpc>
                <a:defRPr/>
              </a:pPr>
              <a:r>
                <a:rPr lang="hu-HU" sz="1400" dirty="0">
                  <a:solidFill>
                    <a:srgbClr val="FFFFFF">
                      <a:lumMod val="50000"/>
                    </a:srgbClr>
                  </a:solidFill>
                  <a:latin typeface="Arial" panose="020B0604020202020204" pitchFamily="34" charset="0"/>
                  <a:cs typeface="Arial" panose="020B0604020202020204" pitchFamily="34" charset="0"/>
                </a:rPr>
                <a:t>városban</a:t>
              </a:r>
            </a:p>
          </p:txBody>
        </p:sp>
        <p:sp>
          <p:nvSpPr>
            <p:cNvPr id="27" name="Beszédbuborék: négyszög 26">
              <a:extLst>
                <a:ext uri="{FF2B5EF4-FFF2-40B4-BE49-F238E27FC236}">
                  <a16:creationId xmlns:a16="http://schemas.microsoft.com/office/drawing/2014/main" id="{31B63220-8D09-480F-B5E0-0F689F975BF7}"/>
                </a:ext>
              </a:extLst>
            </p:cNvPr>
            <p:cNvSpPr/>
            <p:nvPr/>
          </p:nvSpPr>
          <p:spPr>
            <a:xfrm>
              <a:off x="2987823" y="3789040"/>
              <a:ext cx="1483591" cy="576064"/>
            </a:xfrm>
            <a:prstGeom prst="wedgeRectCallout">
              <a:avLst>
                <a:gd name="adj1" fmla="val -58529"/>
                <a:gd name="adj2" fmla="val 51664"/>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lang="hu-HU" sz="1000" i="1" dirty="0">
                  <a:solidFill>
                    <a:schemeClr val="bg1">
                      <a:lumMod val="50000"/>
                    </a:schemeClr>
                  </a:solidFill>
                  <a:latin typeface="Arial" panose="020B0604020202020204" pitchFamily="34" charset="0"/>
                  <a:cs typeface="Arial" panose="020B0604020202020204" pitchFamily="34" charset="0"/>
                </a:rPr>
                <a:t>A Limo az egyszemélyes autó, nagyon pici</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p>
          </p:txBody>
        </p:sp>
        <p:sp>
          <p:nvSpPr>
            <p:cNvPr id="28" name="Beszédbuborék: négyszög 27">
              <a:extLst>
                <a:ext uri="{FF2B5EF4-FFF2-40B4-BE49-F238E27FC236}">
                  <a16:creationId xmlns:a16="http://schemas.microsoft.com/office/drawing/2014/main" id="{8D741832-719E-4780-A7EF-9981E47639E2}"/>
                </a:ext>
              </a:extLst>
            </p:cNvPr>
            <p:cNvSpPr/>
            <p:nvPr/>
          </p:nvSpPr>
          <p:spPr>
            <a:xfrm>
              <a:off x="7587955" y="908721"/>
              <a:ext cx="1447200" cy="1295896"/>
            </a:xfrm>
            <a:prstGeom prst="wedgeRectCallout">
              <a:avLst>
                <a:gd name="adj1" fmla="val -56865"/>
                <a:gd name="adj2" fmla="val -4858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lang="hu-HU" sz="1000" i="1" dirty="0">
                  <a:solidFill>
                    <a:schemeClr val="bg1">
                      <a:lumMod val="50000"/>
                    </a:schemeClr>
                  </a:solidFill>
                  <a:latin typeface="Arial" panose="020B0604020202020204" pitchFamily="34" charset="0"/>
                  <a:cs typeface="Arial" panose="020B0604020202020204" pitchFamily="34" charset="0"/>
                </a:rPr>
                <a:t>A Lime az applikáció miatt a legjobb. Mutatja, hogy hol van, hol lehet felvenni, kényelmes, bankkártyával fizet az ember, ott rakja le kb. ahol akarja.</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p>
          </p:txBody>
        </p:sp>
        <p:sp>
          <p:nvSpPr>
            <p:cNvPr id="29" name="Beszédbuborék: négyszög 28">
              <a:extLst>
                <a:ext uri="{FF2B5EF4-FFF2-40B4-BE49-F238E27FC236}">
                  <a16:creationId xmlns:a16="http://schemas.microsoft.com/office/drawing/2014/main" id="{E04306AD-3212-49CE-80FB-0373D552A1CA}"/>
                </a:ext>
              </a:extLst>
            </p:cNvPr>
            <p:cNvSpPr/>
            <p:nvPr/>
          </p:nvSpPr>
          <p:spPr>
            <a:xfrm>
              <a:off x="5148064" y="5148625"/>
              <a:ext cx="3312363" cy="345141"/>
            </a:xfrm>
            <a:prstGeom prst="wedgeRectCallout">
              <a:avLst>
                <a:gd name="adj1" fmla="val -53702"/>
                <a:gd name="adj2" fmla="val -4858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chemeClr val="bg1">
                      <a:lumMod val="50000"/>
                    </a:schemeClr>
                  </a:solidFill>
                  <a:latin typeface="Arial" panose="020B0604020202020204" pitchFamily="34" charset="0"/>
                  <a:cs typeface="Arial" panose="020B0604020202020204" pitchFamily="34" charset="0"/>
                </a:rPr>
                <a:t>„Baromi drága, nagyon nem éri meg. Nem véletlenül látunk ennyi külföldit és nem magyar embert.”</a:t>
              </a:r>
              <a:endPar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endParaRPr>
            </a:p>
          </p:txBody>
        </p:sp>
        <p:sp>
          <p:nvSpPr>
            <p:cNvPr id="21" name="Beszédbuborék: négyszög 20">
              <a:extLst>
                <a:ext uri="{FF2B5EF4-FFF2-40B4-BE49-F238E27FC236}">
                  <a16:creationId xmlns:a16="http://schemas.microsoft.com/office/drawing/2014/main" id="{54DFABAE-5883-4B12-8C07-0EE0DEED6BBC}"/>
                </a:ext>
              </a:extLst>
            </p:cNvPr>
            <p:cNvSpPr/>
            <p:nvPr/>
          </p:nvSpPr>
          <p:spPr>
            <a:xfrm>
              <a:off x="7587955" y="2276873"/>
              <a:ext cx="1448541" cy="1152128"/>
            </a:xfrm>
            <a:prstGeom prst="wedgeRectCallout">
              <a:avLst>
                <a:gd name="adj1" fmla="val -56865"/>
                <a:gd name="adj2" fmla="val -4858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rgbClr val="FFFFFF">
                      <a:lumMod val="50000"/>
                    </a:srgbClr>
                  </a:solidFill>
                  <a:latin typeface="Arial" panose="020B0604020202020204" pitchFamily="34" charset="0"/>
                  <a:cs typeface="Arial" panose="020B0604020202020204" pitchFamily="34" charset="0"/>
                </a:rPr>
                <a:t>„Van olyan lehetőség a Lime-on belül, hogyha valaki meghív neten keresztül akkor 900 Ft értékben tud felhasználni ingyen rollerezést.”</a:t>
              </a:r>
              <a:endPar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endParaRPr>
            </a:p>
          </p:txBody>
        </p:sp>
        <p:sp>
          <p:nvSpPr>
            <p:cNvPr id="31" name="Beszédbuborék: négyszög 30">
              <a:extLst>
                <a:ext uri="{FF2B5EF4-FFF2-40B4-BE49-F238E27FC236}">
                  <a16:creationId xmlns:a16="http://schemas.microsoft.com/office/drawing/2014/main" id="{E7C96A96-4C78-4239-9837-E721D08C50AB}"/>
                </a:ext>
              </a:extLst>
            </p:cNvPr>
            <p:cNvSpPr/>
            <p:nvPr/>
          </p:nvSpPr>
          <p:spPr>
            <a:xfrm>
              <a:off x="1043606" y="5153041"/>
              <a:ext cx="2664298" cy="345141"/>
            </a:xfrm>
            <a:prstGeom prst="wedgeRectCallout">
              <a:avLst>
                <a:gd name="adj1" fmla="val 55344"/>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„Van mikor nincsen éppen a hatókörben, csak 15 perc sétával, az meg már sok.”</a:t>
              </a:r>
            </a:p>
          </p:txBody>
        </p:sp>
      </p:grpSp>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205DFC15-C32D-4490-B796-6F6F18836DAA}"/>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Használt közösségi járműmegosztó szolgáltatások (autó, roller) </a:t>
            </a:r>
            <a:r>
              <a:rPr lang="hu-HU" b="1" dirty="0">
                <a:solidFill>
                  <a:srgbClr val="7F7F7F"/>
                </a:solidFill>
                <a:latin typeface="Arial"/>
              </a:rPr>
              <a:t>előnyei-hátrányai</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16" name="Téglalap 15">
            <a:extLst>
              <a:ext uri="{FF2B5EF4-FFF2-40B4-BE49-F238E27FC236}">
                <a16:creationId xmlns:a16="http://schemas.microsoft.com/office/drawing/2014/main" id="{96F15342-3517-4C01-8310-A5FCB8C70323}"/>
              </a:ext>
            </a:extLst>
          </p:cNvPr>
          <p:cNvSpPr/>
          <p:nvPr/>
        </p:nvSpPr>
        <p:spPr>
          <a:xfrm>
            <a:off x="251520" y="865557"/>
            <a:ext cx="8712965" cy="119529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Az autó- és a roller megosztó szolgáltatások legfőbb előnyének egyaránt azt tartják, hogy nem kell a járművet fenntartani, nem kell a parkolással bajlódni, bárhol felvehető és letehető. Emellett környezetbarát közlekedési eszközöknek tartják őket, és promóciós kedvezmények is említésre kerültek. A roller esetében kiemelték a Lime felhasználóbarát applikációját is. Hátrányként szintén mindkettő esetében a drágaság merült fel, valamint a rollerrel kapcsolatban többen jelezték hátrányként a városban szanaszét dobált rollerek látványát. Az autóbérlés tekintetében negatívum az olykor nehézkes bejelentkezés, valamint a fedezet szükségessége is.</a:t>
            </a:r>
          </a:p>
        </p:txBody>
      </p:sp>
    </p:spTree>
    <p:extLst>
      <p:ext uri="{BB962C8B-B14F-4D97-AF65-F5344CB8AC3E}">
        <p14:creationId xmlns:p14="http://schemas.microsoft.com/office/powerpoint/2010/main" val="3085492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0" y="1700808"/>
            <a:ext cx="9144000" cy="2964992"/>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8" name="Rectangle 2"/>
          <p:cNvSpPr>
            <a:spLocks noChangeArrowheads="1"/>
          </p:cNvSpPr>
          <p:nvPr/>
        </p:nvSpPr>
        <p:spPr bwMode="auto">
          <a:xfrm>
            <a:off x="612057" y="2420888"/>
            <a:ext cx="7704856" cy="1818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342" rtl="0" eaLnBrk="0" fontAlgn="base" latinLnBrk="0" hangingPunct="0">
              <a:lnSpc>
                <a:spcPct val="100000"/>
              </a:lnSpc>
              <a:spcBef>
                <a:spcPct val="0"/>
              </a:spcBef>
              <a:spcAft>
                <a:spcPts val="1200"/>
              </a:spcAft>
              <a:buClrTx/>
              <a:buSzTx/>
              <a:buFontTx/>
              <a:buNone/>
              <a:tabLst/>
              <a:defRPr/>
            </a:pPr>
            <a:r>
              <a:rPr kumimoji="0" lang="hu-HU" sz="2600" b="0" i="1" u="none" strike="noStrike" kern="1200" cap="none" spc="0" normalizeH="0" baseline="0" noProof="0" dirty="0">
                <a:ln>
                  <a:noFill/>
                </a:ln>
                <a:solidFill>
                  <a:srgbClr val="FFFFFF"/>
                </a:solidFill>
                <a:effectLst/>
                <a:uLnTx/>
                <a:uFillTx/>
                <a:latin typeface="Arial"/>
                <a:ea typeface="+mn-ea"/>
                <a:cs typeface="Arial" charset="0"/>
              </a:rPr>
              <a:t>Részletes eredmények</a:t>
            </a:r>
          </a:p>
          <a:p>
            <a:pPr marL="914400" lvl="2" indent="0" defTabSz="914342" fontAlgn="base">
              <a:spcBef>
                <a:spcPct val="0"/>
              </a:spcBef>
              <a:spcAft>
                <a:spcPct val="0"/>
              </a:spcAft>
              <a:defRPr/>
            </a:pPr>
            <a:r>
              <a:rPr lang="hu-HU" sz="3200" b="1" i="1" dirty="0">
                <a:solidFill>
                  <a:srgbClr val="FFFFFF"/>
                </a:solidFill>
                <a:latin typeface="Arial"/>
              </a:rPr>
              <a:t>A COVID hatása a közösségi közlekedésre</a:t>
            </a:r>
            <a:endParaRPr kumimoji="0" lang="hu-HU" sz="3200" b="1" i="1" u="none" strike="noStrike" kern="1200" cap="none" spc="0" normalizeH="0" baseline="0" noProof="0" dirty="0">
              <a:ln>
                <a:noFill/>
              </a:ln>
              <a:solidFill>
                <a:srgbClr val="FFFFFF"/>
              </a:solidFill>
              <a:effectLst/>
              <a:uLnTx/>
              <a:uFillTx/>
              <a:latin typeface="Arial"/>
              <a:ea typeface="+mn-ea"/>
              <a:cs typeface="Arial" charset="0"/>
            </a:endParaRPr>
          </a:p>
        </p:txBody>
      </p:sp>
    </p:spTree>
    <p:extLst>
      <p:ext uri="{BB962C8B-B14F-4D97-AF65-F5344CB8AC3E}">
        <p14:creationId xmlns:p14="http://schemas.microsoft.com/office/powerpoint/2010/main" val="5921104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9" name="Rectangle 2">
            <a:extLst>
              <a:ext uri="{FF2B5EF4-FFF2-40B4-BE49-F238E27FC236}">
                <a16:creationId xmlns:a16="http://schemas.microsoft.com/office/drawing/2014/main" id="{0EAF8C3B-C1C1-4874-B622-98B422228307}"/>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A COVID hatása a közösségi közlekedésre #1</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20" name="Téglalap 19">
            <a:extLst>
              <a:ext uri="{FF2B5EF4-FFF2-40B4-BE49-F238E27FC236}">
                <a16:creationId xmlns:a16="http://schemas.microsoft.com/office/drawing/2014/main" id="{90B48706-2AAA-4D90-AA3A-A5C1336DEEAE}"/>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u-HU" sz="1200" dirty="0">
                <a:latin typeface="Arial" panose="020B0604020202020204" pitchFamily="34" charset="0"/>
                <a:cs typeface="Arial" panose="020B0604020202020204" pitchFamily="34" charset="0"/>
              </a:rPr>
              <a:t>Az alkalmanként taxizó csoportban volt néhány válaszadó, aki a járvány ideje alatt is - változó gyakorisággal ugyan -, de használta a tömegközlekedési eszközöket. Ők kifejezetten pozitív tapasztalatokról számoltak be, melynek legfőbb oka, hogy nagyságrendekkel kevesebb utassal kellett együtt utazniuk a járműveken.</a:t>
            </a:r>
          </a:p>
        </p:txBody>
      </p:sp>
      <p:grpSp>
        <p:nvGrpSpPr>
          <p:cNvPr id="4" name="Csoportba foglalás 3">
            <a:extLst>
              <a:ext uri="{FF2B5EF4-FFF2-40B4-BE49-F238E27FC236}">
                <a16:creationId xmlns:a16="http://schemas.microsoft.com/office/drawing/2014/main" id="{97D83AE5-E2FC-48C0-B52C-CE3517A901EB}"/>
              </a:ext>
            </a:extLst>
          </p:cNvPr>
          <p:cNvGrpSpPr/>
          <p:nvPr/>
        </p:nvGrpSpPr>
        <p:grpSpPr>
          <a:xfrm>
            <a:off x="35496" y="1916832"/>
            <a:ext cx="8928992" cy="4447334"/>
            <a:chOff x="35496" y="836712"/>
            <a:chExt cx="8928992" cy="4447334"/>
          </a:xfrm>
        </p:grpSpPr>
        <p:pic>
          <p:nvPicPr>
            <p:cNvPr id="10" name="Picture 2" descr="Our chromatographic solutions for COVID-19 vaccine development |  https://www.separations.eu.tosohbioscience.com">
              <a:extLst>
                <a:ext uri="{FF2B5EF4-FFF2-40B4-BE49-F238E27FC236}">
                  <a16:creationId xmlns:a16="http://schemas.microsoft.com/office/drawing/2014/main" id="{32819CBE-7194-4B12-890F-95D23B8B1E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836712"/>
              <a:ext cx="2381250" cy="2381250"/>
            </a:xfrm>
            <a:prstGeom prst="rect">
              <a:avLst/>
            </a:prstGeom>
            <a:noFill/>
            <a:extLst>
              <a:ext uri="{909E8E84-426E-40DD-AFC4-6F175D3DCCD1}">
                <a14:hiddenFill xmlns:a14="http://schemas.microsoft.com/office/drawing/2010/main">
                  <a:solidFill>
                    <a:srgbClr val="FFFFFF"/>
                  </a:solidFill>
                </a14:hiddenFill>
              </a:ext>
            </a:extLst>
          </p:spPr>
        </p:pic>
        <p:sp>
          <p:nvSpPr>
            <p:cNvPr id="13" name="Beszédbuborék: négyszög 12">
              <a:extLst>
                <a:ext uri="{FF2B5EF4-FFF2-40B4-BE49-F238E27FC236}">
                  <a16:creationId xmlns:a16="http://schemas.microsoft.com/office/drawing/2014/main" id="{5C52BBAD-F7B6-4B97-9757-9B66DFABAEA5}"/>
                </a:ext>
              </a:extLst>
            </p:cNvPr>
            <p:cNvSpPr/>
            <p:nvPr/>
          </p:nvSpPr>
          <p:spPr>
            <a:xfrm>
              <a:off x="1979712" y="2996962"/>
              <a:ext cx="2664296" cy="1008102"/>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Covid alatt is folyamatosan BKV-ztam, nagyon kevesen vették igénybe ezeket a járműveket, ebből adódóan 5-10 embernél több egy kocsiban, egy buszon nem volt. Én teljesen biztonságosnak tartottam.”</a:t>
              </a:r>
            </a:p>
          </p:txBody>
        </p:sp>
        <p:sp>
          <p:nvSpPr>
            <p:cNvPr id="14" name="Beszédbuborék: négyszög 13">
              <a:extLst>
                <a:ext uri="{FF2B5EF4-FFF2-40B4-BE49-F238E27FC236}">
                  <a16:creationId xmlns:a16="http://schemas.microsoft.com/office/drawing/2014/main" id="{1BA5829E-FD99-48F3-8729-32C4C19E0FB5}"/>
                </a:ext>
              </a:extLst>
            </p:cNvPr>
            <p:cNvSpPr/>
            <p:nvPr/>
          </p:nvSpPr>
          <p:spPr>
            <a:xfrm>
              <a:off x="6300192" y="4221088"/>
              <a:ext cx="2664296" cy="106295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„Nem volt gond igazából a Covid alatt, én akkor is BKV-val jártam, nagyon élveztem azt, hogy sokkal-sokkal kevesebben vagyunk és nem liheg senki a nyakamba, nagyon jó volt, egyedül voltam a metrókocsiban.”</a:t>
              </a:r>
            </a:p>
          </p:txBody>
        </p:sp>
        <p:sp>
          <p:nvSpPr>
            <p:cNvPr id="26" name="Beszédbuborék: négyszög 25">
              <a:extLst>
                <a:ext uri="{FF2B5EF4-FFF2-40B4-BE49-F238E27FC236}">
                  <a16:creationId xmlns:a16="http://schemas.microsoft.com/office/drawing/2014/main" id="{461EA630-E0C8-4445-8EF1-CDFDB89453B6}"/>
                </a:ext>
              </a:extLst>
            </p:cNvPr>
            <p:cNvSpPr/>
            <p:nvPr/>
          </p:nvSpPr>
          <p:spPr>
            <a:xfrm>
              <a:off x="3275856" y="4221088"/>
              <a:ext cx="2664296" cy="106295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COVID alatt is tömegközlekedtem, azt nagyon-nagyon élveztem, hogy sokkal kevesebben vannak, nem lihegünk egymás nyakába meg nem harapják le a fejem, ha kinyitom az ablakot.”</a:t>
              </a:r>
            </a:p>
          </p:txBody>
        </p:sp>
        <p:sp>
          <p:nvSpPr>
            <p:cNvPr id="29" name="Beszédbuborék: négyszög 28">
              <a:extLst>
                <a:ext uri="{FF2B5EF4-FFF2-40B4-BE49-F238E27FC236}">
                  <a16:creationId xmlns:a16="http://schemas.microsoft.com/office/drawing/2014/main" id="{B5D582C7-53E7-440F-A9E8-4D590EC7C315}"/>
                </a:ext>
              </a:extLst>
            </p:cNvPr>
            <p:cNvSpPr/>
            <p:nvPr/>
          </p:nvSpPr>
          <p:spPr>
            <a:xfrm>
              <a:off x="251520" y="4221088"/>
              <a:ext cx="2664296" cy="106295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Covid alatt nagyon pozitív volt, hogy amúgy sem voltak a tömegközlekedésen annyira sokan.”</a:t>
              </a:r>
            </a:p>
          </p:txBody>
        </p:sp>
        <p:sp>
          <p:nvSpPr>
            <p:cNvPr id="30" name="Beszédbuborék: négyszög 29">
              <a:extLst>
                <a:ext uri="{FF2B5EF4-FFF2-40B4-BE49-F238E27FC236}">
                  <a16:creationId xmlns:a16="http://schemas.microsoft.com/office/drawing/2014/main" id="{C4C4076D-6299-43D1-BC3A-F102BA514700}"/>
                </a:ext>
              </a:extLst>
            </p:cNvPr>
            <p:cNvSpPr/>
            <p:nvPr/>
          </p:nvSpPr>
          <p:spPr>
            <a:xfrm>
              <a:off x="5004048" y="2996962"/>
              <a:ext cx="2664296" cy="1008102"/>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„Kevesebbet kellett az eddigi időszakban Covid alatt kijárni. Jó volt látni és érezni, hogy nem fullad meg az ember, úgy lehet ülni egy villamoson, hogy nem egy heringes dobozban érzi magát az ember.”</a:t>
              </a:r>
            </a:p>
          </p:txBody>
        </p:sp>
        <p:pic>
          <p:nvPicPr>
            <p:cNvPr id="32" name="Picture 2" descr="Public Transport Vector SVG Icon (2) - SVG Repo">
              <a:extLst>
                <a:ext uri="{FF2B5EF4-FFF2-40B4-BE49-F238E27FC236}">
                  <a16:creationId xmlns:a16="http://schemas.microsoft.com/office/drawing/2014/main" id="{050428D7-7D5D-4FC2-B92F-C6F42DB43AA5}"/>
                </a:ext>
              </a:extLst>
            </p:cNvPr>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439653" y="836712"/>
              <a:ext cx="1452827" cy="1452827"/>
            </a:xfrm>
            <a:prstGeom prst="rect">
              <a:avLst/>
            </a:prstGeom>
            <a:noFill/>
            <a:extLst>
              <a:ext uri="{909E8E84-426E-40DD-AFC4-6F175D3DCCD1}">
                <a14:hiddenFill xmlns:a14="http://schemas.microsoft.com/office/drawing/2010/main">
                  <a:solidFill>
                    <a:srgbClr val="FFFFFF"/>
                  </a:solidFill>
                </a14:hiddenFill>
              </a:ext>
            </a:extLst>
          </p:spPr>
        </p:pic>
        <p:sp>
          <p:nvSpPr>
            <p:cNvPr id="3" name="Szövegdoboz 2">
              <a:extLst>
                <a:ext uri="{FF2B5EF4-FFF2-40B4-BE49-F238E27FC236}">
                  <a16:creationId xmlns:a16="http://schemas.microsoft.com/office/drawing/2014/main" id="{17987C1B-FD5E-4870-83AF-FAFC79FBBDF8}"/>
                </a:ext>
              </a:extLst>
            </p:cNvPr>
            <p:cNvSpPr txBox="1"/>
            <p:nvPr/>
          </p:nvSpPr>
          <p:spPr>
            <a:xfrm>
              <a:off x="2483768" y="1052736"/>
              <a:ext cx="2808312" cy="1154675"/>
            </a:xfrm>
            <a:prstGeom prst="rect">
              <a:avLst/>
            </a:prstGeom>
            <a:noFill/>
          </p:spPr>
          <p:txBody>
            <a:bodyPr wrap="square" rtlCol="0">
              <a:spAutoFit/>
            </a:bodyPr>
            <a:lstStyle/>
            <a:p>
              <a:pPr algn="ctr">
                <a:lnSpc>
                  <a:spcPct val="150000"/>
                </a:lnSpc>
              </a:pPr>
              <a:r>
                <a:rPr lang="hu-HU" sz="1600" b="1" dirty="0">
                  <a:solidFill>
                    <a:srgbClr val="00527C"/>
                  </a:solidFill>
                  <a:latin typeface="Arial" panose="020B0604020202020204" pitchFamily="34" charset="0"/>
                  <a:cs typeface="Arial" panose="020B0604020202020204" pitchFamily="34" charset="0"/>
                </a:rPr>
                <a:t>Akik a COVID alatt is használták a tömegközlekedést</a:t>
              </a:r>
            </a:p>
          </p:txBody>
        </p:sp>
        <p:pic>
          <p:nvPicPr>
            <p:cNvPr id="34" name="Picture 8" descr="Yes and no check marks Royalty Free Vector Image">
              <a:extLst>
                <a:ext uri="{FF2B5EF4-FFF2-40B4-BE49-F238E27FC236}">
                  <a16:creationId xmlns:a16="http://schemas.microsoft.com/office/drawing/2014/main" id="{13739B20-1E0E-49FA-8CCA-F06803C27B25}"/>
                </a:ext>
              </a:extLst>
            </p:cNvPr>
            <p:cNvPicPr>
              <a:picLocks noChangeAspect="1" noChangeArrowheads="1"/>
            </p:cNvPicPr>
            <p:nvPr/>
          </p:nvPicPr>
          <p:blipFill rotWithShape="1">
            <a:blip r:embed="rId5" cstate="print">
              <a:duotone>
                <a:schemeClr val="accent2">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l="8370" t="6950" r="24740" b="50698"/>
            <a:stretch/>
          </p:blipFill>
          <p:spPr bwMode="auto">
            <a:xfrm>
              <a:off x="5436096" y="1052736"/>
              <a:ext cx="1655227" cy="113187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53142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9" name="Rectangle 2">
            <a:extLst>
              <a:ext uri="{FF2B5EF4-FFF2-40B4-BE49-F238E27FC236}">
                <a16:creationId xmlns:a16="http://schemas.microsoft.com/office/drawing/2014/main" id="{0EAF8C3B-C1C1-4874-B622-98B422228307}"/>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A COVID hatása a közösségi közlekedésre #2</a:t>
            </a:r>
          </a:p>
        </p:txBody>
      </p:sp>
      <p:sp>
        <p:nvSpPr>
          <p:cNvPr id="20" name="Téglalap 19">
            <a:extLst>
              <a:ext uri="{FF2B5EF4-FFF2-40B4-BE49-F238E27FC236}">
                <a16:creationId xmlns:a16="http://schemas.microsoft.com/office/drawing/2014/main" id="{90B48706-2AAA-4D90-AA3A-A5C1336DEEAE}"/>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válaszadók többsége a tömegközlekedés teljes, vagy részleges elhagyásáról számolt be. Ennek elsődleges oka, hogy az otthoni munkavégzés miatt kevesebbet kellett közlekedniük. Amikor azonban mégis szükséges volt, akkor biztonságosabbnak ítélt, alternatív módokat vettek igénybe, kerékpároztak, gyalogoltak, emellett előtérbe került a saját autó, valamint a taxi használata. Egy válaszadó jelezte, hogy éves bérlettel rendelkezett, de visszatérítési lehetőséget nem kapott a BKK-tól.</a:t>
            </a:r>
          </a:p>
        </p:txBody>
      </p:sp>
      <p:grpSp>
        <p:nvGrpSpPr>
          <p:cNvPr id="3" name="Csoportba foglalás 2">
            <a:extLst>
              <a:ext uri="{FF2B5EF4-FFF2-40B4-BE49-F238E27FC236}">
                <a16:creationId xmlns:a16="http://schemas.microsoft.com/office/drawing/2014/main" id="{04CD4A45-2FBB-48A9-BBF9-874AFF5E439E}"/>
              </a:ext>
            </a:extLst>
          </p:cNvPr>
          <p:cNvGrpSpPr/>
          <p:nvPr/>
        </p:nvGrpSpPr>
        <p:grpSpPr>
          <a:xfrm>
            <a:off x="35496" y="1916832"/>
            <a:ext cx="8928992" cy="4625239"/>
            <a:chOff x="35496" y="836712"/>
            <a:chExt cx="8928992" cy="4625239"/>
          </a:xfrm>
        </p:grpSpPr>
        <p:pic>
          <p:nvPicPr>
            <p:cNvPr id="10" name="Picture 2" descr="Our chromatographic solutions for COVID-19 vaccine development |  https://www.separations.eu.tosohbioscience.com">
              <a:extLst>
                <a:ext uri="{FF2B5EF4-FFF2-40B4-BE49-F238E27FC236}">
                  <a16:creationId xmlns:a16="http://schemas.microsoft.com/office/drawing/2014/main" id="{32819CBE-7194-4B12-890F-95D23B8B1E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836712"/>
              <a:ext cx="2381250" cy="2381250"/>
            </a:xfrm>
            <a:prstGeom prst="rect">
              <a:avLst/>
            </a:prstGeom>
            <a:noFill/>
            <a:extLst>
              <a:ext uri="{909E8E84-426E-40DD-AFC4-6F175D3DCCD1}">
                <a14:hiddenFill xmlns:a14="http://schemas.microsoft.com/office/drawing/2010/main">
                  <a:solidFill>
                    <a:srgbClr val="FFFFFF"/>
                  </a:solidFill>
                </a14:hiddenFill>
              </a:ext>
            </a:extLst>
          </p:spPr>
        </p:pic>
        <p:sp>
          <p:nvSpPr>
            <p:cNvPr id="12" name="Beszédbuborék: négyszög 11">
              <a:extLst>
                <a:ext uri="{FF2B5EF4-FFF2-40B4-BE49-F238E27FC236}">
                  <a16:creationId xmlns:a16="http://schemas.microsoft.com/office/drawing/2014/main" id="{3B9CE5DD-7581-424F-AC21-C102B584689D}"/>
                </a:ext>
              </a:extLst>
            </p:cNvPr>
            <p:cNvSpPr/>
            <p:nvPr/>
          </p:nvSpPr>
          <p:spPr>
            <a:xfrm>
              <a:off x="3275856" y="3915561"/>
              <a:ext cx="2664296" cy="550125"/>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„Amikor a Covid volt, én abszolút nem mentem BKV-val. mindenhova inkább gyalog mentem.”</a:t>
              </a:r>
            </a:p>
          </p:txBody>
        </p:sp>
        <p:sp>
          <p:nvSpPr>
            <p:cNvPr id="21" name="Beszédbuborék: négyszög 20">
              <a:extLst>
                <a:ext uri="{FF2B5EF4-FFF2-40B4-BE49-F238E27FC236}">
                  <a16:creationId xmlns:a16="http://schemas.microsoft.com/office/drawing/2014/main" id="{2B1508DA-57F2-43C1-8DB8-744152B2FFF6}"/>
                </a:ext>
              </a:extLst>
            </p:cNvPr>
            <p:cNvSpPr/>
            <p:nvPr/>
          </p:nvSpPr>
          <p:spPr>
            <a:xfrm>
              <a:off x="251520" y="4581128"/>
              <a:ext cx="2664296" cy="880823"/>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járvány alatt kevesebbet tömegközlekedtem, gyakran mentem taxival, mert gyorsabb volt és talán biztonságosabb is némileg.”</a:t>
              </a:r>
            </a:p>
          </p:txBody>
        </p:sp>
        <p:sp>
          <p:nvSpPr>
            <p:cNvPr id="22" name="Beszédbuborék: négyszög 21">
              <a:extLst>
                <a:ext uri="{FF2B5EF4-FFF2-40B4-BE49-F238E27FC236}">
                  <a16:creationId xmlns:a16="http://schemas.microsoft.com/office/drawing/2014/main" id="{ACDE20AA-94DB-41C0-8466-E701D6EB6571}"/>
                </a:ext>
              </a:extLst>
            </p:cNvPr>
            <p:cNvSpPr/>
            <p:nvPr/>
          </p:nvSpPr>
          <p:spPr>
            <a:xfrm>
              <a:off x="6300192" y="3429000"/>
              <a:ext cx="2664296" cy="648072"/>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„Otthonról dolgoztunk végig, januárban én bejártam a konditermekbe BKV-val edzeni, végig BKV-ztam, de azért kevesebbet, mint vírus előtt.”</a:t>
              </a:r>
            </a:p>
          </p:txBody>
        </p:sp>
        <p:sp>
          <p:nvSpPr>
            <p:cNvPr id="23" name="Beszédbuborék: négyszög 22">
              <a:extLst>
                <a:ext uri="{FF2B5EF4-FFF2-40B4-BE49-F238E27FC236}">
                  <a16:creationId xmlns:a16="http://schemas.microsoft.com/office/drawing/2014/main" id="{66D8F077-F550-482E-9F71-172A9C0161F1}"/>
                </a:ext>
              </a:extLst>
            </p:cNvPr>
            <p:cNvSpPr/>
            <p:nvPr/>
          </p:nvSpPr>
          <p:spPr>
            <a:xfrm>
              <a:off x="3275856" y="2560845"/>
              <a:ext cx="2664296" cy="652132"/>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„Autót azt nagyon kihasználtuk. Feleségemnek odaadtam az autót, és meg taxi vagy roller.”</a:t>
              </a:r>
            </a:p>
          </p:txBody>
        </p:sp>
        <p:sp>
          <p:nvSpPr>
            <p:cNvPr id="24" name="Beszédbuborék: négyszög 23">
              <a:extLst>
                <a:ext uri="{FF2B5EF4-FFF2-40B4-BE49-F238E27FC236}">
                  <a16:creationId xmlns:a16="http://schemas.microsoft.com/office/drawing/2014/main" id="{F6B59C45-0A09-4951-ADF1-B973547212C5}"/>
                </a:ext>
              </a:extLst>
            </p:cNvPr>
            <p:cNvSpPr/>
            <p:nvPr/>
          </p:nvSpPr>
          <p:spPr>
            <a:xfrm>
              <a:off x="251520" y="3356992"/>
              <a:ext cx="2664296" cy="990951"/>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„Csökkent azoknak a programoknak a száma, ahova el kellett mennem, így meg tudtam oldani mindent kerékpárral. Még számoltam is, hogy jó pár hónapig nem ültem tömegközlekedésen, alkalmilag jeggyel sem, nem hogy bérlettel.”</a:t>
              </a:r>
            </a:p>
          </p:txBody>
        </p:sp>
        <p:sp>
          <p:nvSpPr>
            <p:cNvPr id="25" name="Beszédbuborék: négyszög 24">
              <a:extLst>
                <a:ext uri="{FF2B5EF4-FFF2-40B4-BE49-F238E27FC236}">
                  <a16:creationId xmlns:a16="http://schemas.microsoft.com/office/drawing/2014/main" id="{CE55DD39-D4A7-4E94-A184-E46E9D1F022E}"/>
                </a:ext>
              </a:extLst>
            </p:cNvPr>
            <p:cNvSpPr/>
            <p:nvPr/>
          </p:nvSpPr>
          <p:spPr>
            <a:xfrm>
              <a:off x="6300192" y="2560844"/>
              <a:ext cx="2664296" cy="72414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„Főleg „home-officeoltam” az elmúlt két évben, úgyhogy bérletet nem vettem, ahova mentem oda vagy gyalog mentem a környéken vagy kocsival.”</a:t>
              </a:r>
            </a:p>
          </p:txBody>
        </p:sp>
        <p:sp>
          <p:nvSpPr>
            <p:cNvPr id="27" name="Beszédbuborék: négyszög 26">
              <a:extLst>
                <a:ext uri="{FF2B5EF4-FFF2-40B4-BE49-F238E27FC236}">
                  <a16:creationId xmlns:a16="http://schemas.microsoft.com/office/drawing/2014/main" id="{CD40D566-D366-4173-AA95-A0DE44336FF3}"/>
                </a:ext>
              </a:extLst>
            </p:cNvPr>
            <p:cNvSpPr/>
            <p:nvPr/>
          </p:nvSpPr>
          <p:spPr>
            <a:xfrm>
              <a:off x="3275856" y="4581128"/>
              <a:ext cx="2664296" cy="864097"/>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„Ingyen volt mindenhol a parkolás, mehettem a belvárosba, mindenfelé, ráértem. Kifejezetten örültem a kocsinak, abban maszk nélkül tudtam utazni, illetve a sok fertőző ember nem vett körül.”</a:t>
              </a:r>
            </a:p>
          </p:txBody>
        </p:sp>
        <p:sp>
          <p:nvSpPr>
            <p:cNvPr id="28" name="Beszédbuborék: négyszög 27">
              <a:extLst>
                <a:ext uri="{FF2B5EF4-FFF2-40B4-BE49-F238E27FC236}">
                  <a16:creationId xmlns:a16="http://schemas.microsoft.com/office/drawing/2014/main" id="{15A70C27-3ADE-4630-8907-B07705F83051}"/>
                </a:ext>
              </a:extLst>
            </p:cNvPr>
            <p:cNvSpPr/>
            <p:nvPr/>
          </p:nvSpPr>
          <p:spPr>
            <a:xfrm>
              <a:off x="3275856" y="3328418"/>
              <a:ext cx="2664296" cy="460621"/>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FFFFFF">
                      <a:lumMod val="50000"/>
                    </a:srgbClr>
                  </a:solidFill>
                  <a:latin typeface="Arial" panose="020B0604020202020204" pitchFamily="34" charset="0"/>
                  <a:cs typeface="Arial" panose="020B0604020202020204" pitchFamily="34" charset="0"/>
                </a:rPr>
                <a:t>Nem kellett utaznom, a</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főnök a Covid miatt hagyta, hogy itthon dolgozzak.”</a:t>
              </a:r>
            </a:p>
          </p:txBody>
        </p:sp>
        <p:sp>
          <p:nvSpPr>
            <p:cNvPr id="31" name="Beszédbuborék: négyszög 30">
              <a:extLst>
                <a:ext uri="{FF2B5EF4-FFF2-40B4-BE49-F238E27FC236}">
                  <a16:creationId xmlns:a16="http://schemas.microsoft.com/office/drawing/2014/main" id="{249E8810-1889-4919-8344-A6AD4B80711A}"/>
                </a:ext>
              </a:extLst>
            </p:cNvPr>
            <p:cNvSpPr/>
            <p:nvPr/>
          </p:nvSpPr>
          <p:spPr>
            <a:xfrm>
              <a:off x="6300192" y="4221088"/>
              <a:ext cx="2664296" cy="1224126"/>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FFFFFF">
                      <a:lumMod val="50000"/>
                    </a:srgbClr>
                  </a:solidFill>
                  <a:latin typeface="Arial" panose="020B0604020202020204" pitchFamily="34" charset="0"/>
                  <a:cs typeface="Arial" panose="020B0604020202020204" pitchFamily="34" charset="0"/>
                </a:rPr>
                <a:t>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avaly március közepe után többnyire két hónapig otthon maradtam, oktatás is online lett, nagyon bántam, hogy éves bérletem van. Próbáltam követni a BKK oldalán, hogy milyen visszatérítési lehetőség van, de nem ajánlottak fel semmit, megfogadtam többet nem veszek éves bérletet.”</a:t>
              </a:r>
            </a:p>
          </p:txBody>
        </p:sp>
        <p:pic>
          <p:nvPicPr>
            <p:cNvPr id="37" name="Picture 8" descr="Yes and no check marks Royalty Free Vector Image">
              <a:extLst>
                <a:ext uri="{FF2B5EF4-FFF2-40B4-BE49-F238E27FC236}">
                  <a16:creationId xmlns:a16="http://schemas.microsoft.com/office/drawing/2014/main" id="{6FDB31C2-B578-42C5-A304-DBC3BDB0A7A4}"/>
                </a:ext>
              </a:extLst>
            </p:cNvPr>
            <p:cNvPicPr>
              <a:picLocks noChangeAspect="1" noChangeArrowheads="1"/>
            </p:cNvPicPr>
            <p:nvPr/>
          </p:nvPicPr>
          <p:blipFill rotWithShape="1">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l="26186" t="48137" r="8043" b="15750"/>
            <a:stretch/>
          </p:blipFill>
          <p:spPr bwMode="auto">
            <a:xfrm>
              <a:off x="5392663" y="1230206"/>
              <a:ext cx="1627539" cy="965133"/>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Public Transport Vector SVG Icon (2) - SVG Repo">
              <a:extLst>
                <a:ext uri="{FF2B5EF4-FFF2-40B4-BE49-F238E27FC236}">
                  <a16:creationId xmlns:a16="http://schemas.microsoft.com/office/drawing/2014/main" id="{3B4A0F6B-33AB-498A-B4D2-D288DD859CF3}"/>
                </a:ext>
              </a:extLst>
            </p:cNvPr>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439653" y="836712"/>
              <a:ext cx="1452827" cy="1452827"/>
            </a:xfrm>
            <a:prstGeom prst="rect">
              <a:avLst/>
            </a:prstGeom>
            <a:noFill/>
            <a:extLst>
              <a:ext uri="{909E8E84-426E-40DD-AFC4-6F175D3DCCD1}">
                <a14:hiddenFill xmlns:a14="http://schemas.microsoft.com/office/drawing/2010/main">
                  <a:solidFill>
                    <a:srgbClr val="FFFFFF"/>
                  </a:solidFill>
                </a14:hiddenFill>
              </a:ext>
            </a:extLst>
          </p:spPr>
        </p:pic>
        <p:sp>
          <p:nvSpPr>
            <p:cNvPr id="39" name="Szövegdoboz 38">
              <a:extLst>
                <a:ext uri="{FF2B5EF4-FFF2-40B4-BE49-F238E27FC236}">
                  <a16:creationId xmlns:a16="http://schemas.microsoft.com/office/drawing/2014/main" id="{F43BB017-4827-4B4B-8A15-929039D6E89D}"/>
                </a:ext>
              </a:extLst>
            </p:cNvPr>
            <p:cNvSpPr txBox="1"/>
            <p:nvPr/>
          </p:nvSpPr>
          <p:spPr>
            <a:xfrm>
              <a:off x="2483768" y="1052736"/>
              <a:ext cx="2808312" cy="1154675"/>
            </a:xfrm>
            <a:prstGeom prst="rect">
              <a:avLst/>
            </a:prstGeom>
            <a:noFill/>
          </p:spPr>
          <p:txBody>
            <a:bodyPr wrap="square" rtlCol="0">
              <a:spAutoFit/>
            </a:bodyPr>
            <a:lstStyle/>
            <a:p>
              <a:pPr algn="ctr">
                <a:lnSpc>
                  <a:spcPct val="150000"/>
                </a:lnSpc>
              </a:pPr>
              <a:r>
                <a:rPr lang="hu-HU" sz="1600" b="1" dirty="0">
                  <a:solidFill>
                    <a:srgbClr val="00527C"/>
                  </a:solidFill>
                  <a:latin typeface="Arial" panose="020B0604020202020204" pitchFamily="34" charset="0"/>
                  <a:cs typeface="Arial" panose="020B0604020202020204" pitchFamily="34" charset="0"/>
                </a:rPr>
                <a:t>Akik a COVID alatt nem használták a tömegközlekedést</a:t>
              </a:r>
            </a:p>
          </p:txBody>
        </p:sp>
      </p:grpSp>
    </p:spTree>
    <p:extLst>
      <p:ext uri="{BB962C8B-B14F-4D97-AF65-F5344CB8AC3E}">
        <p14:creationId xmlns:p14="http://schemas.microsoft.com/office/powerpoint/2010/main" val="32824962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9" name="Rectangle 2">
            <a:extLst>
              <a:ext uri="{FF2B5EF4-FFF2-40B4-BE49-F238E27FC236}">
                <a16:creationId xmlns:a16="http://schemas.microsoft.com/office/drawing/2014/main" id="{61F3F309-FF11-43E3-8B5E-6E4F1064E790}"/>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A BKK reagálása a járványhelyzetre</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grpSp>
        <p:nvGrpSpPr>
          <p:cNvPr id="4" name="Csoportba foglalás 3">
            <a:extLst>
              <a:ext uri="{FF2B5EF4-FFF2-40B4-BE49-F238E27FC236}">
                <a16:creationId xmlns:a16="http://schemas.microsoft.com/office/drawing/2014/main" id="{FECB1DD2-C767-4444-8DCE-AE550E3F168A}"/>
              </a:ext>
            </a:extLst>
          </p:cNvPr>
          <p:cNvGrpSpPr/>
          <p:nvPr/>
        </p:nvGrpSpPr>
        <p:grpSpPr>
          <a:xfrm>
            <a:off x="35496" y="1916832"/>
            <a:ext cx="8928992" cy="4608512"/>
            <a:chOff x="35496" y="836712"/>
            <a:chExt cx="8928992" cy="4608512"/>
          </a:xfrm>
        </p:grpSpPr>
        <p:sp>
          <p:nvSpPr>
            <p:cNvPr id="20" name="Beszédbuborék: négyszög 19">
              <a:extLst>
                <a:ext uri="{FF2B5EF4-FFF2-40B4-BE49-F238E27FC236}">
                  <a16:creationId xmlns:a16="http://schemas.microsoft.com/office/drawing/2014/main" id="{BE4B12B7-4DCE-4694-9848-520BC19F3BC7}"/>
                </a:ext>
              </a:extLst>
            </p:cNvPr>
            <p:cNvSpPr/>
            <p:nvPr/>
          </p:nvSpPr>
          <p:spPr>
            <a:xfrm>
              <a:off x="3491880" y="3317821"/>
              <a:ext cx="2664296" cy="389686"/>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lang="hu-HU" sz="1000" i="1" dirty="0">
                  <a:solidFill>
                    <a:schemeClr val="bg1">
                      <a:lumMod val="50000"/>
                    </a:schemeClr>
                  </a:solidFill>
                  <a:latin typeface="Arial" panose="020B0604020202020204" pitchFamily="34" charset="0"/>
                  <a:cs typeface="Arial" panose="020B0604020202020204" pitchFamily="34" charset="0"/>
                </a:rPr>
                <a:t>Látszat-intézkedés volt az intézkedések javarésze</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p>
          </p:txBody>
        </p:sp>
        <p:sp>
          <p:nvSpPr>
            <p:cNvPr id="21" name="Beszédbuborék: négyszög 20">
              <a:extLst>
                <a:ext uri="{FF2B5EF4-FFF2-40B4-BE49-F238E27FC236}">
                  <a16:creationId xmlns:a16="http://schemas.microsoft.com/office/drawing/2014/main" id="{857CA35B-B435-43E8-A1DD-EC91FA0BCB43}"/>
                </a:ext>
              </a:extLst>
            </p:cNvPr>
            <p:cNvSpPr/>
            <p:nvPr/>
          </p:nvSpPr>
          <p:spPr>
            <a:xfrm>
              <a:off x="539552" y="3304034"/>
              <a:ext cx="2664296" cy="564352"/>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„E</a:t>
              </a:r>
              <a:r>
                <a:rPr lang="hu-HU" sz="1000" i="1" dirty="0">
                  <a:solidFill>
                    <a:schemeClr val="bg1">
                      <a:lumMod val="50000"/>
                    </a:schemeClr>
                  </a:solidFill>
                  <a:latin typeface="Arial" panose="020B0604020202020204" pitchFamily="34" charset="0"/>
                  <a:cs typeface="Arial" panose="020B0604020202020204" pitchFamily="34" charset="0"/>
                </a:rPr>
                <a:t>gy utcával lejjebb kanyarodott be és más utat járt be az a busz, amire nagyon vártam</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 E</a:t>
              </a:r>
              <a:r>
                <a:rPr lang="hu-HU" sz="1000" i="1" dirty="0">
                  <a:solidFill>
                    <a:schemeClr val="bg1">
                      <a:lumMod val="50000"/>
                    </a:schemeClr>
                  </a:solidFill>
                  <a:latin typeface="Arial" panose="020B0604020202020204" pitchFamily="34" charset="0"/>
                  <a:cs typeface="Arial" panose="020B0604020202020204" pitchFamily="34" charset="0"/>
                </a:rPr>
                <a:t>gy kicsi flegmaságot kezdtem tapasztalni.</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p>
          </p:txBody>
        </p:sp>
        <p:pic>
          <p:nvPicPr>
            <p:cNvPr id="22" name="Picture 8" descr="Posts | Punching Snakes | Page 2">
              <a:extLst>
                <a:ext uri="{FF2B5EF4-FFF2-40B4-BE49-F238E27FC236}">
                  <a16:creationId xmlns:a16="http://schemas.microsoft.com/office/drawing/2014/main" id="{59A0040E-F34E-4757-8CBD-44C32F1EFFE8}"/>
                </a:ext>
              </a:extLst>
            </p:cNvPr>
            <p:cNvPicPr>
              <a:picLocks noChangeAspect="1" noChangeArrowheads="1"/>
            </p:cNvPicPr>
            <p:nvPr/>
          </p:nvPicPr>
          <p:blipFill rotWithShape="1">
            <a:blip r:embed="rId3">
              <a:duotone>
                <a:schemeClr val="accent6">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l="1274" r="60336"/>
            <a:stretch/>
          </p:blipFill>
          <p:spPr bwMode="auto">
            <a:xfrm>
              <a:off x="3463305" y="973117"/>
              <a:ext cx="864621" cy="87096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Posts | Punching Snakes | Page 2">
              <a:extLst>
                <a:ext uri="{FF2B5EF4-FFF2-40B4-BE49-F238E27FC236}">
                  <a16:creationId xmlns:a16="http://schemas.microsoft.com/office/drawing/2014/main" id="{BD938636-CCD2-42DF-BC91-147EF257A87B}"/>
                </a:ext>
              </a:extLst>
            </p:cNvPr>
            <p:cNvPicPr>
              <a:picLocks noChangeAspect="1" noChangeArrowheads="1"/>
            </p:cNvPicPr>
            <p:nvPr/>
          </p:nvPicPr>
          <p:blipFill rotWithShape="1">
            <a:blip r:embed="rId5">
              <a:duotone>
                <a:schemeClr val="accent2">
                  <a:shade val="45000"/>
                  <a:satMod val="135000"/>
                </a:schemeClr>
                <a:prstClr val="white"/>
              </a:duotone>
              <a:extLst>
                <a:ext uri="{BEBA8EAE-BF5A-486C-A8C5-ECC9F3942E4B}">
                  <a14:imgProps xmlns:a14="http://schemas.microsoft.com/office/drawing/2010/main">
                    <a14:imgLayer r:embed="rId4">
                      <a14:imgEffect>
                        <a14:saturation sat="66000"/>
                      </a14:imgEffect>
                      <a14:imgEffect>
                        <a14:brightnessContrast bright="40000" contrast="40000"/>
                      </a14:imgEffect>
                    </a14:imgLayer>
                  </a14:imgProps>
                </a:ext>
                <a:ext uri="{28A0092B-C50C-407E-A947-70E740481C1C}">
                  <a14:useLocalDpi xmlns:a14="http://schemas.microsoft.com/office/drawing/2010/main" val="0"/>
                </a:ext>
              </a:extLst>
            </a:blip>
            <a:srcRect l="58571" r="3040"/>
            <a:stretch/>
          </p:blipFill>
          <p:spPr bwMode="auto">
            <a:xfrm>
              <a:off x="7139380" y="992167"/>
              <a:ext cx="864621" cy="870967"/>
            </a:xfrm>
            <a:prstGeom prst="rect">
              <a:avLst/>
            </a:prstGeom>
            <a:noFill/>
            <a:extLst>
              <a:ext uri="{909E8E84-426E-40DD-AFC4-6F175D3DCCD1}">
                <a14:hiddenFill xmlns:a14="http://schemas.microsoft.com/office/drawing/2010/main">
                  <a:solidFill>
                    <a:srgbClr val="FFFFFF"/>
                  </a:solidFill>
                </a14:hiddenFill>
              </a:ext>
            </a:extLst>
          </p:spPr>
        </p:pic>
        <p:sp>
          <p:nvSpPr>
            <p:cNvPr id="3" name="Szövegdoboz 2">
              <a:extLst>
                <a:ext uri="{FF2B5EF4-FFF2-40B4-BE49-F238E27FC236}">
                  <a16:creationId xmlns:a16="http://schemas.microsoft.com/office/drawing/2014/main" id="{DEB72AFD-98F1-4823-B99F-6C2E4673CC2C}"/>
                </a:ext>
              </a:extLst>
            </p:cNvPr>
            <p:cNvSpPr txBox="1"/>
            <p:nvPr/>
          </p:nvSpPr>
          <p:spPr>
            <a:xfrm>
              <a:off x="6233170" y="2074941"/>
              <a:ext cx="2731318" cy="1757532"/>
            </a:xfrm>
            <a:prstGeom prst="rect">
              <a:avLst/>
            </a:prstGeom>
            <a:noFill/>
          </p:spPr>
          <p:txBody>
            <a:bodyPr wrap="square" rtlCol="0">
              <a:spAutoFit/>
            </a:bodyPr>
            <a:lstStyle/>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Ritkították a járatokat</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Nem tartották a menetrendet</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Nem tartották az útvonalat</a:t>
              </a:r>
            </a:p>
            <a:p>
              <a:pPr marL="268288" indent="-268288" fontAlgn="b">
                <a:lnSpc>
                  <a:spcPts val="1900"/>
                </a:lnSpc>
                <a:buFont typeface="Wingdings" panose="05000000000000000000" pitchFamily="2" charset="2"/>
                <a:buChar char="G"/>
                <a:defRPr/>
              </a:pPr>
              <a:r>
                <a:rPr lang="hu-HU" sz="1400" dirty="0">
                  <a:solidFill>
                    <a:srgbClr val="FFFFFF">
                      <a:lumMod val="50000"/>
                    </a:srgbClr>
                  </a:solidFill>
                  <a:latin typeface="Arial" panose="020B0604020202020204" pitchFamily="34" charset="0"/>
                  <a:cs typeface="Arial" panose="020B0604020202020204" pitchFamily="34" charset="0"/>
                </a:rPr>
                <a:t>Első ajtós felszállás megszüntetése a sofőr mögötti ülőhelyek lezárásával</a:t>
              </a:r>
            </a:p>
          </p:txBody>
        </p:sp>
        <p:sp>
          <p:nvSpPr>
            <p:cNvPr id="25" name="Beszédbuborék: négyszög 24">
              <a:extLst>
                <a:ext uri="{FF2B5EF4-FFF2-40B4-BE49-F238E27FC236}">
                  <a16:creationId xmlns:a16="http://schemas.microsoft.com/office/drawing/2014/main" id="{D5378D1F-B3A9-49CE-B5AA-AA403446977D}"/>
                </a:ext>
              </a:extLst>
            </p:cNvPr>
            <p:cNvSpPr/>
            <p:nvPr/>
          </p:nvSpPr>
          <p:spPr>
            <a:xfrm>
              <a:off x="3491880" y="3861048"/>
              <a:ext cx="2664296" cy="72414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lang="hu-HU" sz="1000" i="1" dirty="0">
                  <a:solidFill>
                    <a:schemeClr val="bg1">
                      <a:lumMod val="50000"/>
                    </a:schemeClr>
                  </a:solidFill>
                  <a:latin typeface="Arial" panose="020B0604020202020204" pitchFamily="34" charset="0"/>
                  <a:cs typeface="Arial" panose="020B0604020202020204" pitchFamily="34" charset="0"/>
                </a:rPr>
                <a:t>Tartsuk a 1,5 méter távolságot, de minimalizáljuk a lehetőséget, ahol fölszállhatunk és ott meg nyilván tök közel vagyunk egymáshoz.</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p>
          </p:txBody>
        </p:sp>
        <p:sp>
          <p:nvSpPr>
            <p:cNvPr id="26" name="Beszédbuborék: négyszög 25">
              <a:extLst>
                <a:ext uri="{FF2B5EF4-FFF2-40B4-BE49-F238E27FC236}">
                  <a16:creationId xmlns:a16="http://schemas.microsoft.com/office/drawing/2014/main" id="{576C83A7-1B4C-4640-9472-57FEEA099CF5}"/>
                </a:ext>
              </a:extLst>
            </p:cNvPr>
            <p:cNvSpPr/>
            <p:nvPr/>
          </p:nvSpPr>
          <p:spPr>
            <a:xfrm>
              <a:off x="539552" y="4082058"/>
              <a:ext cx="2664296" cy="1363166"/>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„É</a:t>
              </a:r>
              <a:r>
                <a:rPr lang="hu-HU" sz="1000" i="1" dirty="0">
                  <a:solidFill>
                    <a:schemeClr val="bg1">
                      <a:lumMod val="50000"/>
                    </a:schemeClr>
                  </a:solidFill>
                  <a:latin typeface="Arial" panose="020B0604020202020204" pitchFamily="34" charset="0"/>
                  <a:cs typeface="Arial" panose="020B0604020202020204" pitchFamily="34" charset="0"/>
                </a:rPr>
                <a:t>rtem, persze, hogy a sofőrt ne fertőzzük meg, de a sofőr mögötti első két ülésre nem lehetett ülni, ő bent van a kalitkájában, van egy fal mögötte, amögött van egy ülés az le van zárva, ritkították a járatokat, mert hogy kevesebben utaznak, cserébe sokkal kevesebb hely volt a buszon, amit lehetett használni, de tartsd a távolságot.</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p>
          </p:txBody>
        </p:sp>
        <p:sp>
          <p:nvSpPr>
            <p:cNvPr id="27" name="Beszédbuborék: négyszög 26">
              <a:extLst>
                <a:ext uri="{FF2B5EF4-FFF2-40B4-BE49-F238E27FC236}">
                  <a16:creationId xmlns:a16="http://schemas.microsoft.com/office/drawing/2014/main" id="{F48C03C2-C5F3-46C1-92BC-1771504AC2BF}"/>
                </a:ext>
              </a:extLst>
            </p:cNvPr>
            <p:cNvSpPr/>
            <p:nvPr/>
          </p:nvSpPr>
          <p:spPr>
            <a:xfrm>
              <a:off x="3491880" y="4716383"/>
              <a:ext cx="2664296" cy="728841"/>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„S</a:t>
              </a:r>
              <a:r>
                <a:rPr lang="hu-HU" sz="1000" i="1" dirty="0">
                  <a:solidFill>
                    <a:schemeClr val="bg1">
                      <a:lumMod val="50000"/>
                    </a:schemeClr>
                  </a:solidFill>
                  <a:latin typeface="Arial" panose="020B0604020202020204" pitchFamily="34" charset="0"/>
                  <a:cs typeface="Arial" panose="020B0604020202020204" pitchFamily="34" charset="0"/>
                </a:rPr>
                <a:t>ofőrből kevesebb van, mint utasból, azért vigyáztak rájuk, mint az orvosokra, de ez a hármas védelem ez tök indokolatlannak hangzik.</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p>
          </p:txBody>
        </p:sp>
        <p:sp>
          <p:nvSpPr>
            <p:cNvPr id="28" name="Beszédbuborék: négyszög 27">
              <a:extLst>
                <a:ext uri="{FF2B5EF4-FFF2-40B4-BE49-F238E27FC236}">
                  <a16:creationId xmlns:a16="http://schemas.microsoft.com/office/drawing/2014/main" id="{2FE91677-E925-4BA0-AA3F-409A9C20E49D}"/>
                </a:ext>
              </a:extLst>
            </p:cNvPr>
            <p:cNvSpPr/>
            <p:nvPr/>
          </p:nvSpPr>
          <p:spPr>
            <a:xfrm>
              <a:off x="6300192" y="4077072"/>
              <a:ext cx="2664296" cy="1363166"/>
            </a:xfrm>
            <a:prstGeom prst="wedgeRectCallout">
              <a:avLst>
                <a:gd name="adj1" fmla="val -53723"/>
                <a:gd name="adj2" fmla="val -43871"/>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lang="hu-HU" sz="1000" i="1" dirty="0">
                  <a:solidFill>
                    <a:schemeClr val="bg1">
                      <a:lumMod val="50000"/>
                    </a:schemeClr>
                  </a:solidFill>
                  <a:latin typeface="Arial" panose="020B0604020202020204" pitchFamily="34" charset="0"/>
                  <a:cs typeface="Arial" panose="020B0604020202020204" pitchFamily="34" charset="0"/>
                </a:rPr>
                <a:t>Most kb. a nyáron próbálták meg megint visszaállítani azt, hogy fel lehetett szállni az első ajtókon, de az első ülésekre nem lehetett leülni. Ennek már semmi értelmét nem láttam, mert a tömeg ott tolongott a sofőr mellett és az első ülésekre pedig nem lehetett leülni. Felesleges, idegesítő intézkedések.</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p>
          </p:txBody>
        </p:sp>
        <p:sp>
          <p:nvSpPr>
            <p:cNvPr id="29" name="Szövegdoboz 28">
              <a:extLst>
                <a:ext uri="{FF2B5EF4-FFF2-40B4-BE49-F238E27FC236}">
                  <a16:creationId xmlns:a16="http://schemas.microsoft.com/office/drawing/2014/main" id="{AA27AA69-C00A-4849-970D-524860369BFC}"/>
                </a:ext>
              </a:extLst>
            </p:cNvPr>
            <p:cNvSpPr txBox="1"/>
            <p:nvPr/>
          </p:nvSpPr>
          <p:spPr>
            <a:xfrm>
              <a:off x="2555776" y="2062762"/>
              <a:ext cx="2731318" cy="782907"/>
            </a:xfrm>
            <a:prstGeom prst="rect">
              <a:avLst/>
            </a:prstGeom>
            <a:noFill/>
          </p:spPr>
          <p:txBody>
            <a:bodyPr wrap="square" rtlCol="0">
              <a:spAutoFit/>
            </a:bodyPr>
            <a:lstStyle/>
            <a:p>
              <a:pPr marL="285750" indent="-285750" fontAlgn="b">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Járatok fertőtlenítésének kommunikálása</a:t>
              </a:r>
            </a:p>
            <a:p>
              <a:pPr marL="285750" indent="-285750" fontAlgn="b">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Kézfertőtlenítők kihelyezése</a:t>
              </a:r>
            </a:p>
          </p:txBody>
        </p:sp>
        <p:pic>
          <p:nvPicPr>
            <p:cNvPr id="30" name="Picture 2" descr="Our chromatographic solutions for COVID-19 vaccine development |  https://www.separations.eu.tosohbioscience.com">
              <a:extLst>
                <a:ext uri="{FF2B5EF4-FFF2-40B4-BE49-F238E27FC236}">
                  <a16:creationId xmlns:a16="http://schemas.microsoft.com/office/drawing/2014/main" id="{814E167E-B981-4054-A258-4B7B1B3047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96" y="836712"/>
              <a:ext cx="2381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BKK.hu">
              <a:extLst>
                <a:ext uri="{FF2B5EF4-FFF2-40B4-BE49-F238E27FC236}">
                  <a16:creationId xmlns:a16="http://schemas.microsoft.com/office/drawing/2014/main" id="{06CCA710-5E14-4243-A623-5FF0EDBA758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8420" t="32360" r="6400" b="34880"/>
            <a:stretch/>
          </p:blipFill>
          <p:spPr bwMode="auto">
            <a:xfrm>
              <a:off x="4854382" y="1058562"/>
              <a:ext cx="1905244" cy="549558"/>
            </a:xfrm>
            <a:prstGeom prst="rect">
              <a:avLst/>
            </a:prstGeom>
            <a:noFill/>
            <a:extLst>
              <a:ext uri="{909E8E84-426E-40DD-AFC4-6F175D3DCCD1}">
                <a14:hiddenFill xmlns:a14="http://schemas.microsoft.com/office/drawing/2010/main">
                  <a:solidFill>
                    <a:srgbClr val="FFFFFF"/>
                  </a:solidFill>
                </a14:hiddenFill>
              </a:ext>
            </a:extLst>
          </p:spPr>
        </p:pic>
      </p:grpSp>
      <p:sp>
        <p:nvSpPr>
          <p:cNvPr id="31" name="Téglalap 30">
            <a:extLst>
              <a:ext uri="{FF2B5EF4-FFF2-40B4-BE49-F238E27FC236}">
                <a16:creationId xmlns:a16="http://schemas.microsoft.com/office/drawing/2014/main" id="{7A4F9225-11DE-4C35-893F-6DB2647426FF}"/>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válaszadók pozitívan értékelték a tömegközlekedési eszközökön és azok környezetében kihelyezett kézfertőtlenítési lehetőségeket, valamint a járművek fertőtlenítésének kommunikálását. A sofőrök védelmére hozott intézkedéseket (első ajtós felszállás, sofőr mögötti ülések lezárása) azonban túlzónak érzékelték. A sofőrök védelme érthető és tolerálható volt számukra, azonban a kevesebb felszállási lehetőség és ülőhely a ritkított járatokon nagyobb zsúfoltságot eredményezett, és nehezítette a biztonságos szociális távolság megtartását az utasok részéről.</a:t>
            </a:r>
          </a:p>
        </p:txBody>
      </p:sp>
    </p:spTree>
    <p:extLst>
      <p:ext uri="{BB962C8B-B14F-4D97-AF65-F5344CB8AC3E}">
        <p14:creationId xmlns:p14="http://schemas.microsoft.com/office/powerpoint/2010/main" val="3437196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9" name="Rectangle 2">
            <a:extLst>
              <a:ext uri="{FF2B5EF4-FFF2-40B4-BE49-F238E27FC236}">
                <a16:creationId xmlns:a16="http://schemas.microsoft.com/office/drawing/2014/main" id="{61F3F309-FF11-43E3-8B5E-6E4F1064E790}"/>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Közlekedési szokások változása a COVID után #1</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38" name="Téglalap 37">
            <a:extLst>
              <a:ext uri="{FF2B5EF4-FFF2-40B4-BE49-F238E27FC236}">
                <a16:creationId xmlns:a16="http://schemas.microsoft.com/office/drawing/2014/main" id="{509F34EF-94BE-4ECA-A208-0FAE2F909AC8}"/>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pandémia közösségi közlekedésre gyakorolt legfontosabb hatása a ritkább utazási alkalmak, valamint a tömeggel szembeni fokozott érzékenység.</a:t>
            </a:r>
            <a:r>
              <a:rPr lang="hu-HU" sz="1200" dirty="0">
                <a:solidFill>
                  <a:srgbClr val="FFFFFF"/>
                </a:solidFill>
                <a:latin typeface="Arial" panose="020B0604020202020204" pitchFamily="34" charset="0"/>
                <a:cs typeface="Arial" panose="020B0604020202020204" pitchFamily="34" charset="0"/>
              </a:rPr>
              <a:t> Annak ellenére, hogy </a:t>
            </a:r>
            <a:r>
              <a:rPr kumimoji="0" lang="hu-HU" sz="120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korábban megszokottak voltak a tömött járatok az utasok számára, ma már kifejezetten zavaró, esetenként fel sem szállnak egy-egy eszközre, ha úgy ítélik meg, hogy túl sokan vannak rajta (gyalogolnak, másik útvonalat választanak).</a:t>
            </a:r>
          </a:p>
        </p:txBody>
      </p:sp>
      <p:grpSp>
        <p:nvGrpSpPr>
          <p:cNvPr id="3" name="Csoportba foglalás 2">
            <a:extLst>
              <a:ext uri="{FF2B5EF4-FFF2-40B4-BE49-F238E27FC236}">
                <a16:creationId xmlns:a16="http://schemas.microsoft.com/office/drawing/2014/main" id="{9A9CC384-98D5-4C64-8E62-AB2C5ADA7A58}"/>
              </a:ext>
            </a:extLst>
          </p:cNvPr>
          <p:cNvGrpSpPr/>
          <p:nvPr/>
        </p:nvGrpSpPr>
        <p:grpSpPr>
          <a:xfrm>
            <a:off x="35496" y="1916832"/>
            <a:ext cx="8928992" cy="4680520"/>
            <a:chOff x="35496" y="836712"/>
            <a:chExt cx="8928992" cy="4680520"/>
          </a:xfrm>
        </p:grpSpPr>
        <p:sp>
          <p:nvSpPr>
            <p:cNvPr id="21" name="Beszédbuborék: négyszög 20">
              <a:extLst>
                <a:ext uri="{FF2B5EF4-FFF2-40B4-BE49-F238E27FC236}">
                  <a16:creationId xmlns:a16="http://schemas.microsoft.com/office/drawing/2014/main" id="{BD6F7770-4003-4DCF-8370-BDA0D1C1218F}"/>
                </a:ext>
              </a:extLst>
            </p:cNvPr>
            <p:cNvSpPr/>
            <p:nvPr/>
          </p:nvSpPr>
          <p:spPr>
            <a:xfrm>
              <a:off x="251520" y="3284984"/>
              <a:ext cx="2664296" cy="432048"/>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„BKV-t már csak akkor, ha nagyon kevesen vannak, borzalmas.”</a:t>
              </a:r>
            </a:p>
          </p:txBody>
        </p:sp>
        <p:sp>
          <p:nvSpPr>
            <p:cNvPr id="22" name="Beszédbuborék: négyszög 21">
              <a:extLst>
                <a:ext uri="{FF2B5EF4-FFF2-40B4-BE49-F238E27FC236}">
                  <a16:creationId xmlns:a16="http://schemas.microsoft.com/office/drawing/2014/main" id="{9B252717-B823-49C6-8E2E-7B764AADEAA5}"/>
                </a:ext>
              </a:extLst>
            </p:cNvPr>
            <p:cNvSpPr/>
            <p:nvPr/>
          </p:nvSpPr>
          <p:spPr>
            <a:xfrm>
              <a:off x="251520" y="3841352"/>
              <a:ext cx="2664296" cy="720726"/>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„Most már használom a BKV-t, de ha tömeg van a villamoson, akkor inkább várok. Ha mindegyiken sokan vannak, akkor inkább elindulok gyalog.”</a:t>
              </a:r>
            </a:p>
          </p:txBody>
        </p:sp>
        <p:sp>
          <p:nvSpPr>
            <p:cNvPr id="25" name="Beszédbuborék: négyszög 24">
              <a:extLst>
                <a:ext uri="{FF2B5EF4-FFF2-40B4-BE49-F238E27FC236}">
                  <a16:creationId xmlns:a16="http://schemas.microsoft.com/office/drawing/2014/main" id="{874AF9C3-143D-4359-9253-AB91000DAD24}"/>
                </a:ext>
              </a:extLst>
            </p:cNvPr>
            <p:cNvSpPr/>
            <p:nvPr/>
          </p:nvSpPr>
          <p:spPr>
            <a:xfrm>
              <a:off x="6300192" y="3284984"/>
              <a:ext cx="2664293" cy="91910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közeljövőben is maradok a tömegközlekedésnél, ahogy látom egyre többen újra maszkot hordanak, ha félni nem is kell, egy kicsit azért tartani mindig kell.”</a:t>
              </a:r>
            </a:p>
          </p:txBody>
        </p:sp>
        <p:sp>
          <p:nvSpPr>
            <p:cNvPr id="27" name="Beszédbuborék: négyszög 26">
              <a:extLst>
                <a:ext uri="{FF2B5EF4-FFF2-40B4-BE49-F238E27FC236}">
                  <a16:creationId xmlns:a16="http://schemas.microsoft.com/office/drawing/2014/main" id="{24B4401E-2566-4231-BF60-A8DBBCA951B6}"/>
                </a:ext>
              </a:extLst>
            </p:cNvPr>
            <p:cNvSpPr/>
            <p:nvPr/>
          </p:nvSpPr>
          <p:spPr>
            <a:xfrm>
              <a:off x="3203848" y="3284984"/>
              <a:ext cx="2664296" cy="91910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„Visszaállt minden, nagyon sokan vannak megint a BKV-n, használom, de megteszem az óvintézkedéseket, az oltást, a fertőtlenítést, nem zárkózom el a maszk használatától sem.”</a:t>
              </a:r>
            </a:p>
          </p:txBody>
        </p:sp>
        <p:sp>
          <p:nvSpPr>
            <p:cNvPr id="30" name="Beszédbuborék: négyszög 29">
              <a:extLst>
                <a:ext uri="{FF2B5EF4-FFF2-40B4-BE49-F238E27FC236}">
                  <a16:creationId xmlns:a16="http://schemas.microsoft.com/office/drawing/2014/main" id="{F5BE7FBE-8F33-4E42-8907-DF4D1B7D9236}"/>
                </a:ext>
              </a:extLst>
            </p:cNvPr>
            <p:cNvSpPr/>
            <p:nvPr/>
          </p:nvSpPr>
          <p:spPr>
            <a:xfrm>
              <a:off x="6300192" y="4385364"/>
              <a:ext cx="2664296" cy="1123476"/>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„Mostanában megint tömegközlekedek inkább, kerékpárral nem akarok annyira izzadni, hogyha hosszú távra megyek, de mondjuk egy ilyen 25 percig még kerékpárral megyek, a közelebbi célpontokra.”</a:t>
              </a:r>
            </a:p>
          </p:txBody>
        </p:sp>
        <p:sp>
          <p:nvSpPr>
            <p:cNvPr id="35" name="Beszédbuborék: négyszög 34">
              <a:extLst>
                <a:ext uri="{FF2B5EF4-FFF2-40B4-BE49-F238E27FC236}">
                  <a16:creationId xmlns:a16="http://schemas.microsoft.com/office/drawing/2014/main" id="{BDA5FC86-E883-48E0-9FC1-76FC1F691850}"/>
                </a:ext>
              </a:extLst>
            </p:cNvPr>
            <p:cNvSpPr/>
            <p:nvPr/>
          </p:nvSpPr>
          <p:spPr>
            <a:xfrm>
              <a:off x="3275856" y="4385363"/>
              <a:ext cx="2664296" cy="1131869"/>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„Visszaállt a korábbi szintre, Csepeli HÉV újra indult, és egy pillanat alatt abban voltam, amihez régen nagyon szokva voltam, de konkrétan azt éreztem, mintha harapni lehetne a levegőt és rosszul voltam konkrétan tőle.”</a:t>
              </a:r>
            </a:p>
          </p:txBody>
        </p:sp>
        <p:sp>
          <p:nvSpPr>
            <p:cNvPr id="36" name="Beszédbuborék: négyszög 35">
              <a:extLst>
                <a:ext uri="{FF2B5EF4-FFF2-40B4-BE49-F238E27FC236}">
                  <a16:creationId xmlns:a16="http://schemas.microsoft.com/office/drawing/2014/main" id="{05B01DCA-B289-4B91-9152-518CC8DAB8CC}"/>
                </a:ext>
              </a:extLst>
            </p:cNvPr>
            <p:cNvSpPr/>
            <p:nvPr/>
          </p:nvSpPr>
          <p:spPr>
            <a:xfrm>
              <a:off x="251520" y="4685638"/>
              <a:ext cx="2664296" cy="831594"/>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„Ismét BKV-zom, de az érzékenységem a tömegre változott. Sokszor inkább hosszabb útvonalat választok, ha tudom azt hogy kevesebben utaznak rajta, de 10 perccel tovább tart.”</a:t>
              </a:r>
            </a:p>
          </p:txBody>
        </p:sp>
        <p:pic>
          <p:nvPicPr>
            <p:cNvPr id="37" name="Picture 2" descr="Our chromatographic solutions for COVID-19 vaccine development |  https://www.separations.eu.tosohbioscience.com">
              <a:extLst>
                <a:ext uri="{FF2B5EF4-FFF2-40B4-BE49-F238E27FC236}">
                  <a16:creationId xmlns:a16="http://schemas.microsoft.com/office/drawing/2014/main" id="{58A9A4A6-5FEA-4E9F-A04B-C28A79FADA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836712"/>
              <a:ext cx="2381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descr="Public Transport Vector SVG Icon (2) - SVG Repo">
              <a:extLst>
                <a:ext uri="{FF2B5EF4-FFF2-40B4-BE49-F238E27FC236}">
                  <a16:creationId xmlns:a16="http://schemas.microsoft.com/office/drawing/2014/main" id="{93467982-2A92-4614-89F5-F72394FF41E7}"/>
                </a:ext>
              </a:extLst>
            </p:cNvPr>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439653" y="836712"/>
              <a:ext cx="1452827" cy="1452827"/>
            </a:xfrm>
            <a:prstGeom prst="rect">
              <a:avLst/>
            </a:prstGeom>
            <a:noFill/>
            <a:extLst>
              <a:ext uri="{909E8E84-426E-40DD-AFC4-6F175D3DCCD1}">
                <a14:hiddenFill xmlns:a14="http://schemas.microsoft.com/office/drawing/2010/main">
                  <a:solidFill>
                    <a:srgbClr val="FFFFFF"/>
                  </a:solidFill>
                </a14:hiddenFill>
              </a:ext>
            </a:extLst>
          </p:spPr>
        </p:pic>
        <p:sp>
          <p:nvSpPr>
            <p:cNvPr id="40" name="Szövegdoboz 39">
              <a:extLst>
                <a:ext uri="{FF2B5EF4-FFF2-40B4-BE49-F238E27FC236}">
                  <a16:creationId xmlns:a16="http://schemas.microsoft.com/office/drawing/2014/main" id="{6A469B10-4D0D-4F99-94ED-3E2AF53A121A}"/>
                </a:ext>
              </a:extLst>
            </p:cNvPr>
            <p:cNvSpPr txBox="1"/>
            <p:nvPr/>
          </p:nvSpPr>
          <p:spPr>
            <a:xfrm>
              <a:off x="2411760" y="1052736"/>
              <a:ext cx="2952328" cy="1524007"/>
            </a:xfrm>
            <a:prstGeom prst="rect">
              <a:avLst/>
            </a:prstGeom>
            <a:noFill/>
          </p:spPr>
          <p:txBody>
            <a:bodyPr wrap="square" rtlCol="0">
              <a:spAutoFit/>
            </a:bodyPr>
            <a:lstStyle/>
            <a:p>
              <a:pPr algn="ctr">
                <a:lnSpc>
                  <a:spcPct val="150000"/>
                </a:lnSpc>
              </a:pPr>
              <a:r>
                <a:rPr lang="hu-HU" sz="1600" b="1" dirty="0">
                  <a:solidFill>
                    <a:srgbClr val="00527C"/>
                  </a:solidFill>
                  <a:latin typeface="Arial" panose="020B0604020202020204" pitchFamily="34" charset="0"/>
                  <a:cs typeface="Arial" panose="020B0604020202020204" pitchFamily="34" charset="0"/>
                </a:rPr>
                <a:t>Többen továbbra is használják a tömegközlekedést, azonban a tömeget elutasítják</a:t>
              </a:r>
            </a:p>
          </p:txBody>
        </p:sp>
        <p:pic>
          <p:nvPicPr>
            <p:cNvPr id="5122" name="Picture 2" descr="172 BEST &amp;quot;No Crowd&amp;quot; IMAGES, STOCK PHOTOS &amp;amp; VECTORS | Adobe Stock">
              <a:extLst>
                <a:ext uri="{FF2B5EF4-FFF2-40B4-BE49-F238E27FC236}">
                  <a16:creationId xmlns:a16="http://schemas.microsoft.com/office/drawing/2014/main" id="{8CFF604C-E289-4FDB-807A-3F906E50B169}"/>
                </a:ext>
              </a:extLst>
            </p:cNvPr>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509060" y="1052736"/>
              <a:ext cx="1655228" cy="164608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29146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9" name="Rectangle 2">
            <a:extLst>
              <a:ext uri="{FF2B5EF4-FFF2-40B4-BE49-F238E27FC236}">
                <a16:creationId xmlns:a16="http://schemas.microsoft.com/office/drawing/2014/main" id="{61F3F309-FF11-43E3-8B5E-6E4F1064E790}"/>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Közlekedési szokások változása a COVID után #2</a:t>
            </a:r>
          </a:p>
        </p:txBody>
      </p:sp>
      <p:grpSp>
        <p:nvGrpSpPr>
          <p:cNvPr id="3" name="Csoportba foglalás 2">
            <a:extLst>
              <a:ext uri="{FF2B5EF4-FFF2-40B4-BE49-F238E27FC236}">
                <a16:creationId xmlns:a16="http://schemas.microsoft.com/office/drawing/2014/main" id="{9C0389B1-5D8D-4354-AAEF-D057834C0381}"/>
              </a:ext>
            </a:extLst>
          </p:cNvPr>
          <p:cNvGrpSpPr/>
          <p:nvPr/>
        </p:nvGrpSpPr>
        <p:grpSpPr>
          <a:xfrm>
            <a:off x="35496" y="1916832"/>
            <a:ext cx="8928992" cy="4680520"/>
            <a:chOff x="35496" y="836712"/>
            <a:chExt cx="8928992" cy="4680520"/>
          </a:xfrm>
        </p:grpSpPr>
        <p:sp>
          <p:nvSpPr>
            <p:cNvPr id="20" name="Beszédbuborék: négyszög 19">
              <a:extLst>
                <a:ext uri="{FF2B5EF4-FFF2-40B4-BE49-F238E27FC236}">
                  <a16:creationId xmlns:a16="http://schemas.microsoft.com/office/drawing/2014/main" id="{91F4C681-96A9-4CC0-B557-F764EB56AC1B}"/>
                </a:ext>
              </a:extLst>
            </p:cNvPr>
            <p:cNvSpPr/>
            <p:nvPr/>
          </p:nvSpPr>
          <p:spPr>
            <a:xfrm>
              <a:off x="251520" y="4526281"/>
              <a:ext cx="2664296" cy="990951"/>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 COVID előtti időszakban én nagyon sokat BKV-ztam, engem abszolút nem zavart, hogy sokszor kb. ötszázan voltunk a buszon, most sokszor az is zavar, ha csak hatan vagyunk. Inkább az autó.” </a:t>
              </a:r>
            </a:p>
          </p:txBody>
        </p:sp>
        <p:sp>
          <p:nvSpPr>
            <p:cNvPr id="23" name="Beszédbuborék: négyszög 22">
              <a:extLst>
                <a:ext uri="{FF2B5EF4-FFF2-40B4-BE49-F238E27FC236}">
                  <a16:creationId xmlns:a16="http://schemas.microsoft.com/office/drawing/2014/main" id="{DD677593-7958-42BC-BB6C-936D7A150579}"/>
                </a:ext>
              </a:extLst>
            </p:cNvPr>
            <p:cNvSpPr/>
            <p:nvPr/>
          </p:nvSpPr>
          <p:spPr>
            <a:xfrm>
              <a:off x="3275856" y="3414142"/>
              <a:ext cx="2664296" cy="99972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„Most jön vissza. megint az irodázás, autóval fogok járni, mert 50 perc körül van a BKV, az autó meg fele annyi a dugók ellenére is. És nem kell heti 5 napot bejárnunk, csak heti 2-3-at, nem éri meg bérletet venni.”</a:t>
              </a:r>
            </a:p>
          </p:txBody>
        </p:sp>
        <p:sp>
          <p:nvSpPr>
            <p:cNvPr id="24" name="Beszédbuborék: négyszög 23">
              <a:extLst>
                <a:ext uri="{FF2B5EF4-FFF2-40B4-BE49-F238E27FC236}">
                  <a16:creationId xmlns:a16="http://schemas.microsoft.com/office/drawing/2014/main" id="{70220FCB-6A4D-45A5-92DE-57F3A6A6ACD0}"/>
                </a:ext>
              </a:extLst>
            </p:cNvPr>
            <p:cNvSpPr/>
            <p:nvPr/>
          </p:nvSpPr>
          <p:spPr>
            <a:xfrm>
              <a:off x="3275856" y="4509124"/>
              <a:ext cx="2664296" cy="100810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„Az utóbbi egy évben egyre jobban idegesít a tömegközlekedés. Korábban meg sem kottyant az, hogy „hering-parti” van, állunk, szorongunk, most már egyre inkább zavar, hogy nincs intim szférád, mások nem igazán vannak tekintettel a privát szférára.”</a:t>
              </a:r>
            </a:p>
          </p:txBody>
        </p:sp>
        <p:sp>
          <p:nvSpPr>
            <p:cNvPr id="26" name="Beszédbuborék: négyszög 25">
              <a:extLst>
                <a:ext uri="{FF2B5EF4-FFF2-40B4-BE49-F238E27FC236}">
                  <a16:creationId xmlns:a16="http://schemas.microsoft.com/office/drawing/2014/main" id="{027CE8D9-46EF-42AB-B59D-6E43EEFA2543}"/>
                </a:ext>
              </a:extLst>
            </p:cNvPr>
            <p:cNvSpPr/>
            <p:nvPr/>
          </p:nvSpPr>
          <p:spPr>
            <a:xfrm>
              <a:off x="251520" y="3330246"/>
              <a:ext cx="2664296" cy="1068766"/>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„Járvány előtt a feleségem metrózott, villamosozott a gyerekekkel. Ezt én még most sem nagyon engedem. Reggel a feleségem viszi el az autót, én meg vagy rollerrel, ha rosszabb idő van vagy melegebb, akkor taxival.”</a:t>
              </a:r>
            </a:p>
          </p:txBody>
        </p:sp>
        <p:sp>
          <p:nvSpPr>
            <p:cNvPr id="32" name="Beszédbuborék: négyszög 31">
              <a:extLst>
                <a:ext uri="{FF2B5EF4-FFF2-40B4-BE49-F238E27FC236}">
                  <a16:creationId xmlns:a16="http://schemas.microsoft.com/office/drawing/2014/main" id="{F4377C1C-9094-435B-9D18-CD8B88AEC36D}"/>
                </a:ext>
              </a:extLst>
            </p:cNvPr>
            <p:cNvSpPr/>
            <p:nvPr/>
          </p:nvSpPr>
          <p:spPr>
            <a:xfrm>
              <a:off x="3275856" y="2492897"/>
              <a:ext cx="2664296" cy="811796"/>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„Nem állt vissza, mert tudtam home office-ban maradni. Semmi pénzért nem utaznék már mindennap a városba, se autóval, se repülővel, semmivel sem. Azért van az internet.”</a:t>
              </a:r>
            </a:p>
          </p:txBody>
        </p:sp>
        <p:sp>
          <p:nvSpPr>
            <p:cNvPr id="33" name="Beszédbuborék: négyszög 32">
              <a:extLst>
                <a:ext uri="{FF2B5EF4-FFF2-40B4-BE49-F238E27FC236}">
                  <a16:creationId xmlns:a16="http://schemas.microsoft.com/office/drawing/2014/main" id="{A22FF52E-8B21-4C02-B634-2A2FC345F6D8}"/>
                </a:ext>
              </a:extLst>
            </p:cNvPr>
            <p:cNvSpPr/>
            <p:nvPr/>
          </p:nvSpPr>
          <p:spPr>
            <a:xfrm>
              <a:off x="6300192" y="2492896"/>
              <a:ext cx="2664296" cy="788161"/>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„Mintha nem is lett volna vírus, nyomulunk, lökdösődünk, tele vagyunk és egyre inkább azt érzem, hogy elegem lett, nem szívesen használom már a BKV-t.”</a:t>
              </a:r>
            </a:p>
          </p:txBody>
        </p:sp>
        <p:sp>
          <p:nvSpPr>
            <p:cNvPr id="34" name="Beszédbuborék: négyszög 33">
              <a:extLst>
                <a:ext uri="{FF2B5EF4-FFF2-40B4-BE49-F238E27FC236}">
                  <a16:creationId xmlns:a16="http://schemas.microsoft.com/office/drawing/2014/main" id="{B12F7008-F2B8-46A4-9F05-26CD8B02B1B5}"/>
                </a:ext>
              </a:extLst>
            </p:cNvPr>
            <p:cNvSpPr/>
            <p:nvPr/>
          </p:nvSpPr>
          <p:spPr>
            <a:xfrm>
              <a:off x="6300192" y="3419475"/>
              <a:ext cx="2664296" cy="142111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„Ha a cégünk visszaáll bejárásra, akkor én ott fogom hagyni. A home office-ra törekszem a jövőben is. Régebben szerettem jönni-menni a városban, most már nem. Előtte heti öt napot tömegközlekedtem, volt BKV bérletem, bicikliztem, ha kellett, most meg már csak autóval megyek be heti 1-2 alkalommal. ”</a:t>
              </a:r>
            </a:p>
          </p:txBody>
        </p:sp>
        <p:sp>
          <p:nvSpPr>
            <p:cNvPr id="37" name="Beszédbuborék: négyszög 36">
              <a:extLst>
                <a:ext uri="{FF2B5EF4-FFF2-40B4-BE49-F238E27FC236}">
                  <a16:creationId xmlns:a16="http://schemas.microsoft.com/office/drawing/2014/main" id="{EEA422FF-A578-4286-8991-A06AE3E7BF0C}"/>
                </a:ext>
              </a:extLst>
            </p:cNvPr>
            <p:cNvSpPr/>
            <p:nvPr/>
          </p:nvSpPr>
          <p:spPr>
            <a:xfrm>
              <a:off x="6300192" y="4957765"/>
              <a:ext cx="2664296" cy="559467"/>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„Vírus után pedig új cégnél vagyok, itt fele-fele a home office meg a munka, tehát a BKV az visszaszorult.”</a:t>
              </a:r>
            </a:p>
          </p:txBody>
        </p:sp>
        <p:pic>
          <p:nvPicPr>
            <p:cNvPr id="38" name="Picture 2" descr="Our chromatographic solutions for COVID-19 vaccine development |  https://www.separations.eu.tosohbioscience.com">
              <a:extLst>
                <a:ext uri="{FF2B5EF4-FFF2-40B4-BE49-F238E27FC236}">
                  <a16:creationId xmlns:a16="http://schemas.microsoft.com/office/drawing/2014/main" id="{50061CBF-7597-4D3E-A2C4-871C92AB65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836712"/>
              <a:ext cx="2381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8" descr="Yes and no check marks Royalty Free Vector Image">
              <a:extLst>
                <a:ext uri="{FF2B5EF4-FFF2-40B4-BE49-F238E27FC236}">
                  <a16:creationId xmlns:a16="http://schemas.microsoft.com/office/drawing/2014/main" id="{B72CC931-685A-4424-B7DC-A98D9058B506}"/>
                </a:ext>
              </a:extLst>
            </p:cNvPr>
            <p:cNvPicPr>
              <a:picLocks noChangeAspect="1" noChangeArrowheads="1"/>
            </p:cNvPicPr>
            <p:nvPr/>
          </p:nvPicPr>
          <p:blipFill rotWithShape="1">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l="26186" t="48137" r="8043" b="15750"/>
            <a:stretch/>
          </p:blipFill>
          <p:spPr bwMode="auto">
            <a:xfrm>
              <a:off x="5392663" y="1230206"/>
              <a:ext cx="1627539" cy="965133"/>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Public Transport Vector SVG Icon (2) - SVG Repo">
              <a:extLst>
                <a:ext uri="{FF2B5EF4-FFF2-40B4-BE49-F238E27FC236}">
                  <a16:creationId xmlns:a16="http://schemas.microsoft.com/office/drawing/2014/main" id="{DDDCB2BD-CAEB-4A01-BD26-7F520FE6A819}"/>
                </a:ext>
              </a:extLst>
            </p:cNvPr>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439653" y="836712"/>
              <a:ext cx="1452827" cy="1452827"/>
            </a:xfrm>
            <a:prstGeom prst="rect">
              <a:avLst/>
            </a:prstGeom>
            <a:noFill/>
            <a:extLst>
              <a:ext uri="{909E8E84-426E-40DD-AFC4-6F175D3DCCD1}">
                <a14:hiddenFill xmlns:a14="http://schemas.microsoft.com/office/drawing/2010/main">
                  <a:solidFill>
                    <a:srgbClr val="FFFFFF"/>
                  </a:solidFill>
                </a14:hiddenFill>
              </a:ext>
            </a:extLst>
          </p:spPr>
        </p:pic>
        <p:sp>
          <p:nvSpPr>
            <p:cNvPr id="41" name="Szövegdoboz 40">
              <a:extLst>
                <a:ext uri="{FF2B5EF4-FFF2-40B4-BE49-F238E27FC236}">
                  <a16:creationId xmlns:a16="http://schemas.microsoft.com/office/drawing/2014/main" id="{8725C4E2-23B5-4083-8F13-9FA304AC0BAE}"/>
                </a:ext>
              </a:extLst>
            </p:cNvPr>
            <p:cNvSpPr txBox="1"/>
            <p:nvPr/>
          </p:nvSpPr>
          <p:spPr>
            <a:xfrm>
              <a:off x="2483768" y="836712"/>
              <a:ext cx="2808312" cy="1524007"/>
            </a:xfrm>
            <a:prstGeom prst="rect">
              <a:avLst/>
            </a:prstGeom>
            <a:noFill/>
          </p:spPr>
          <p:txBody>
            <a:bodyPr wrap="square" rtlCol="0">
              <a:spAutoFit/>
            </a:bodyPr>
            <a:lstStyle/>
            <a:p>
              <a:pPr algn="ctr">
                <a:lnSpc>
                  <a:spcPct val="150000"/>
                </a:lnSpc>
              </a:pPr>
              <a:r>
                <a:rPr lang="hu-HU" sz="1600" b="1" dirty="0">
                  <a:solidFill>
                    <a:srgbClr val="00527C"/>
                  </a:solidFill>
                  <a:latin typeface="Arial" panose="020B0604020202020204" pitchFamily="34" charset="0"/>
                  <a:cs typeface="Arial" panose="020B0604020202020204" pitchFamily="34" charset="0"/>
                </a:rPr>
                <a:t>A többség a továbbiakban nem, vagy kevésbé tervezi használni a tömegközlekedést</a:t>
              </a:r>
            </a:p>
          </p:txBody>
        </p:sp>
      </p:grpSp>
      <p:sp>
        <p:nvSpPr>
          <p:cNvPr id="42" name="Téglalap 41">
            <a:extLst>
              <a:ext uri="{FF2B5EF4-FFF2-40B4-BE49-F238E27FC236}">
                <a16:creationId xmlns:a16="http://schemas.microsoft.com/office/drawing/2014/main" id="{B91F256E-D229-422A-9276-12E26BE8855D}"/>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panose="020B0604020202020204" pitchFamily="34" charset="0"/>
                <a:cs typeface="Arial" panose="020B0604020202020204" pitchFamily="34" charset="0"/>
              </a:rPr>
              <a:t>A válaszadók többsége úgy nyilatkozott, hogy a járvány csillapodása után sem szívesen használná már a tömegközlekedést. Míg néhányan továbbra is megtartják a pandémia alatt megváltozott közlekedési szokásaikat – vagyis kevesebbet közlekednek, akkor is autóval vagy kerékpárral, így nem éri meg bérletet venni -, addig többen nyilatkoztak úgy, hogy a jövőben is törekedni fognak az otthoni munkavégzésre, emiatt nem is lesz szükségük a napi szintű utazásra.</a:t>
            </a:r>
            <a:endParaRPr kumimoji="0" lang="hu-HU" sz="12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633781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9" name="Rectangle 2">
            <a:extLst>
              <a:ext uri="{FF2B5EF4-FFF2-40B4-BE49-F238E27FC236}">
                <a16:creationId xmlns:a16="http://schemas.microsoft.com/office/drawing/2014/main" id="{61F3F309-FF11-43E3-8B5E-6E4F1064E790}"/>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A taxitársaságok reagálása a járványhelyzetre</a:t>
            </a:r>
          </a:p>
        </p:txBody>
      </p:sp>
      <p:sp>
        <p:nvSpPr>
          <p:cNvPr id="39" name="Téglalap 38">
            <a:extLst>
              <a:ext uri="{FF2B5EF4-FFF2-40B4-BE49-F238E27FC236}">
                <a16:creationId xmlns:a16="http://schemas.microsoft.com/office/drawing/2014/main" id="{532BB1C1-518E-4B79-B475-8C81E3B7155E}"/>
              </a:ext>
            </a:extLst>
          </p:cNvPr>
          <p:cNvSpPr/>
          <p:nvPr/>
        </p:nvSpPr>
        <p:spPr>
          <a:xfrm>
            <a:off x="251520" y="853873"/>
            <a:ext cx="8712965"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 taxitársaságok kifejezetten jól vizsgáztak a járványhelyzetben, szinte valamennyi válaszadó kimondottan pozitívan értékelte a meghozott intézkedéseiket (utasok maximális tájékoztatása, sofőrök maszkhasználata, plexi fal a sofőr mögött, utas hátsó ülésen történő utazása, többféle fizetési lehetőség biztosítása, autók, terminálok rendszeres fertőtlenítése). Emellett kiemelték azt is, hogy a társaságok ételkiszállítással bővítették szolgáltatásaik körét.</a:t>
            </a:r>
          </a:p>
        </p:txBody>
      </p:sp>
      <p:grpSp>
        <p:nvGrpSpPr>
          <p:cNvPr id="5" name="Csoportba foglalás 4">
            <a:extLst>
              <a:ext uri="{FF2B5EF4-FFF2-40B4-BE49-F238E27FC236}">
                <a16:creationId xmlns:a16="http://schemas.microsoft.com/office/drawing/2014/main" id="{A027EE1F-55E6-4FB8-B63E-56AF384D7792}"/>
              </a:ext>
            </a:extLst>
          </p:cNvPr>
          <p:cNvGrpSpPr/>
          <p:nvPr/>
        </p:nvGrpSpPr>
        <p:grpSpPr>
          <a:xfrm>
            <a:off x="35496" y="1772816"/>
            <a:ext cx="9001000" cy="4824537"/>
            <a:chOff x="35496" y="692696"/>
            <a:chExt cx="9001000" cy="4824537"/>
          </a:xfrm>
        </p:grpSpPr>
        <p:pic>
          <p:nvPicPr>
            <p:cNvPr id="6146" name="Picture 2" descr="Food delivery icon simple style Royalty Free Vector Image">
              <a:extLst>
                <a:ext uri="{FF2B5EF4-FFF2-40B4-BE49-F238E27FC236}">
                  <a16:creationId xmlns:a16="http://schemas.microsoft.com/office/drawing/2014/main" id="{AB44ED4F-1C9F-486E-A4E9-B32ED0F1C082}"/>
                </a:ext>
              </a:extLst>
            </p:cNvPr>
            <p:cNvPicPr>
              <a:picLocks noChangeAspect="1" noChangeArrowheads="1"/>
            </p:cNvPicPr>
            <p:nvPr/>
          </p:nvPicPr>
          <p:blipFill rotWithShape="1">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l="3507" t="17450" r="3507" b="24801"/>
            <a:stretch/>
          </p:blipFill>
          <p:spPr bwMode="auto">
            <a:xfrm>
              <a:off x="7296455" y="893747"/>
              <a:ext cx="1740041" cy="1167101"/>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Our chromatographic solutions for COVID-19 vaccine development |  https://www.separations.eu.tosohbioscience.com">
              <a:extLst>
                <a:ext uri="{FF2B5EF4-FFF2-40B4-BE49-F238E27FC236}">
                  <a16:creationId xmlns:a16="http://schemas.microsoft.com/office/drawing/2014/main" id="{00DFDA1E-AAEF-4BB5-8C62-F3BD201295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96" y="836712"/>
              <a:ext cx="2381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4" descr="Taxi Clipart Transparent Background , Free Transparent Clipart - ClipartKey">
              <a:extLst>
                <a:ext uri="{FF2B5EF4-FFF2-40B4-BE49-F238E27FC236}">
                  <a16:creationId xmlns:a16="http://schemas.microsoft.com/office/drawing/2014/main" id="{8B9951D4-7EBB-4C1E-A717-B9D58DE78CBF}"/>
                </a:ext>
              </a:extLst>
            </p:cNvPr>
            <p:cNvPicPr>
              <a:picLocks noChangeAspect="1" noChangeArrowheads="1"/>
            </p:cNvPicPr>
            <p:nvPr/>
          </p:nvPicPr>
          <p:blipFill>
            <a:blip r:embed="rId5" cstate="print">
              <a:duotone>
                <a:schemeClr val="accent6">
                  <a:shade val="45000"/>
                  <a:satMod val="135000"/>
                </a:schemeClr>
                <a:prstClr val="white"/>
              </a:duotone>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959337" y="908720"/>
              <a:ext cx="1420975" cy="116592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8" descr="Posts | Punching Snakes | Page 2">
              <a:extLst>
                <a:ext uri="{FF2B5EF4-FFF2-40B4-BE49-F238E27FC236}">
                  <a16:creationId xmlns:a16="http://schemas.microsoft.com/office/drawing/2014/main" id="{19F038EE-3A36-4766-8DA0-BAC96C651BCB}"/>
                </a:ext>
              </a:extLst>
            </p:cNvPr>
            <p:cNvPicPr>
              <a:picLocks noChangeAspect="1" noChangeArrowheads="1"/>
            </p:cNvPicPr>
            <p:nvPr/>
          </p:nvPicPr>
          <p:blipFill rotWithShape="1">
            <a:blip r:embed="rId7">
              <a:duotone>
                <a:schemeClr val="accent6">
                  <a:shade val="45000"/>
                  <a:satMod val="135000"/>
                </a:schemeClr>
                <a:prstClr val="white"/>
              </a:duotone>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rcRect l="1274" r="60336"/>
            <a:stretch/>
          </p:blipFill>
          <p:spPr bwMode="auto">
            <a:xfrm>
              <a:off x="4149477" y="908720"/>
              <a:ext cx="864621" cy="870967"/>
            </a:xfrm>
            <a:prstGeom prst="rect">
              <a:avLst/>
            </a:prstGeom>
            <a:noFill/>
            <a:extLst>
              <a:ext uri="{909E8E84-426E-40DD-AFC4-6F175D3DCCD1}">
                <a14:hiddenFill xmlns:a14="http://schemas.microsoft.com/office/drawing/2010/main">
                  <a:solidFill>
                    <a:srgbClr val="FFFFFF"/>
                  </a:solidFill>
                </a14:hiddenFill>
              </a:ext>
            </a:extLst>
          </p:spPr>
        </p:pic>
        <p:sp>
          <p:nvSpPr>
            <p:cNvPr id="41" name="Szövegdoboz 40">
              <a:extLst>
                <a:ext uri="{FF2B5EF4-FFF2-40B4-BE49-F238E27FC236}">
                  <a16:creationId xmlns:a16="http://schemas.microsoft.com/office/drawing/2014/main" id="{39A5DC6B-398B-4A80-AE21-5B27C2219E00}"/>
                </a:ext>
              </a:extLst>
            </p:cNvPr>
            <p:cNvSpPr txBox="1"/>
            <p:nvPr/>
          </p:nvSpPr>
          <p:spPr>
            <a:xfrm>
              <a:off x="3241948" y="1845168"/>
              <a:ext cx="2731318" cy="2244845"/>
            </a:xfrm>
            <a:prstGeom prst="rect">
              <a:avLst/>
            </a:prstGeom>
            <a:noFill/>
          </p:spPr>
          <p:txBody>
            <a:bodyPr wrap="square" rtlCol="0">
              <a:spAutoFit/>
            </a:bodyPr>
            <a:lstStyle/>
            <a:p>
              <a:pPr marL="285750" indent="-285750" fontAlgn="b">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Maximális tájékoztatás</a:t>
              </a:r>
            </a:p>
            <a:p>
              <a:pPr marL="285750" indent="-285750" fontAlgn="b">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Sofőrök maszkhasználata</a:t>
              </a:r>
            </a:p>
            <a:p>
              <a:pPr marL="285750" indent="-285750" fontAlgn="b">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Plexi fal a sofőr mögött, utas csak hátsó ülésen utazhatott</a:t>
              </a:r>
            </a:p>
            <a:p>
              <a:pPr marL="285750" indent="-285750" fontAlgn="b">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Többféle fizetési lehetőség minimális érintkezéssel, fertőtlenítéssel</a:t>
              </a:r>
            </a:p>
            <a:p>
              <a:pPr marL="285750" indent="-285750" fontAlgn="b">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Ózonos autófertőtlenítés</a:t>
              </a:r>
            </a:p>
            <a:p>
              <a:pPr marL="285750" indent="-285750" fontAlgn="b">
                <a:lnSpc>
                  <a:spcPts val="1900"/>
                </a:lnSpc>
                <a:buFont typeface="Wingdings" panose="05000000000000000000" pitchFamily="2" charset="2"/>
                <a:buChar char="ü"/>
                <a:defRPr/>
              </a:pPr>
              <a:r>
                <a:rPr lang="hu-HU" sz="1400" dirty="0">
                  <a:solidFill>
                    <a:srgbClr val="FFFFFF">
                      <a:lumMod val="50000"/>
                    </a:srgbClr>
                  </a:solidFill>
                  <a:latin typeface="Arial" panose="020B0604020202020204" pitchFamily="34" charset="0"/>
                  <a:cs typeface="Arial" panose="020B0604020202020204" pitchFamily="34" charset="0"/>
                </a:rPr>
                <a:t>Étel kiszállítás</a:t>
              </a:r>
            </a:p>
          </p:txBody>
        </p:sp>
        <p:sp>
          <p:nvSpPr>
            <p:cNvPr id="42" name="Beszédbuborék: négyszög 41">
              <a:extLst>
                <a:ext uri="{FF2B5EF4-FFF2-40B4-BE49-F238E27FC236}">
                  <a16:creationId xmlns:a16="http://schemas.microsoft.com/office/drawing/2014/main" id="{FBAC8332-57D8-4262-BCF8-4969B1A660EC}"/>
                </a:ext>
              </a:extLst>
            </p:cNvPr>
            <p:cNvSpPr/>
            <p:nvPr/>
          </p:nvSpPr>
          <p:spPr>
            <a:xfrm>
              <a:off x="6300192" y="2276872"/>
              <a:ext cx="2664296" cy="34925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ea typeface="+mn-ea"/>
                  <a:cs typeface="Arial" panose="020B0604020202020204" pitchFamily="34" charset="0"/>
                </a:rPr>
                <a:t>Á</a:t>
              </a:r>
              <a:r>
                <a:rPr lang="hu-HU" sz="1000" i="1" dirty="0">
                  <a:solidFill>
                    <a:schemeClr val="bg1">
                      <a:lumMod val="50000"/>
                    </a:schemeClr>
                  </a:solidFill>
                  <a:latin typeface="Arial" panose="020B0604020202020204" pitchFamily="34" charset="0"/>
                  <a:cs typeface="Arial" panose="020B0604020202020204" pitchFamily="34" charset="0"/>
                </a:rPr>
                <a:t>tálltak ételkiszállításra.”</a:t>
              </a:r>
              <a:endPar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endParaRPr>
            </a:p>
          </p:txBody>
        </p:sp>
        <p:sp>
          <p:nvSpPr>
            <p:cNvPr id="43" name="Beszédbuborék: négyszög 42">
              <a:extLst>
                <a:ext uri="{FF2B5EF4-FFF2-40B4-BE49-F238E27FC236}">
                  <a16:creationId xmlns:a16="http://schemas.microsoft.com/office/drawing/2014/main" id="{5FBD6C41-475D-4033-B6A1-9AB78EED909F}"/>
                </a:ext>
              </a:extLst>
            </p:cNvPr>
            <p:cNvSpPr/>
            <p:nvPr/>
          </p:nvSpPr>
          <p:spPr>
            <a:xfrm>
              <a:off x="3275856" y="4653136"/>
              <a:ext cx="2664296" cy="864096"/>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„Én ennek örültem, ez nem csak a sofőrt, hanem az utasokat is védte mindenképpen, az ózonos fertőtlenítést is megvalósították ezek a cégek, hogy védjék az utasokat. Én biztonságban éreztem így magam.”</a:t>
              </a:r>
            </a:p>
          </p:txBody>
        </p:sp>
        <p:sp>
          <p:nvSpPr>
            <p:cNvPr id="44" name="Beszédbuborék: négyszög 43">
              <a:extLst>
                <a:ext uri="{FF2B5EF4-FFF2-40B4-BE49-F238E27FC236}">
                  <a16:creationId xmlns:a16="http://schemas.microsoft.com/office/drawing/2014/main" id="{A72A4769-631C-4CC7-B3FF-9C59E1FEA4CA}"/>
                </a:ext>
              </a:extLst>
            </p:cNvPr>
            <p:cNvSpPr/>
            <p:nvPr/>
          </p:nvSpPr>
          <p:spPr>
            <a:xfrm>
              <a:off x="251520" y="4509121"/>
              <a:ext cx="2664296" cy="1008112"/>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fizetési eszközök használatánál is ügyeltek arra, hogy a fertőtlenítés meglegyen és a legkevesebb érintkezés legyen. Ezek szükséges intézkedések voltak és érthetőek is. Én kifejezetten örültem nekik.”</a:t>
              </a:r>
            </a:p>
          </p:txBody>
        </p:sp>
        <p:sp>
          <p:nvSpPr>
            <p:cNvPr id="45" name="Beszédbuborék: négyszög 44">
              <a:extLst>
                <a:ext uri="{FF2B5EF4-FFF2-40B4-BE49-F238E27FC236}">
                  <a16:creationId xmlns:a16="http://schemas.microsoft.com/office/drawing/2014/main" id="{E9C50B4D-B4A8-4051-9AE3-3AE5916E646A}"/>
                </a:ext>
              </a:extLst>
            </p:cNvPr>
            <p:cNvSpPr/>
            <p:nvPr/>
          </p:nvSpPr>
          <p:spPr>
            <a:xfrm>
              <a:off x="251520" y="3717032"/>
              <a:ext cx="2664296" cy="647358"/>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„Nekem volt pár olyan taxim, ahol ezt az amerikai plexi lemezt bevágták. És csak hátul lehetett belülni, azt mondta a sofőr.”</a:t>
              </a:r>
            </a:p>
          </p:txBody>
        </p:sp>
        <p:sp>
          <p:nvSpPr>
            <p:cNvPr id="46" name="Beszédbuborék: négyszög 45">
              <a:extLst>
                <a:ext uri="{FF2B5EF4-FFF2-40B4-BE49-F238E27FC236}">
                  <a16:creationId xmlns:a16="http://schemas.microsoft.com/office/drawing/2014/main" id="{02F68A0F-5996-4858-8B52-A66572355E1C}"/>
                </a:ext>
              </a:extLst>
            </p:cNvPr>
            <p:cNvSpPr/>
            <p:nvPr/>
          </p:nvSpPr>
          <p:spPr>
            <a:xfrm>
              <a:off x="3275856" y="4102019"/>
              <a:ext cx="2664296" cy="450534"/>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„T</a:t>
              </a:r>
              <a:r>
                <a:rPr lang="hu-HU" sz="1000" i="1" dirty="0">
                  <a:solidFill>
                    <a:schemeClr val="bg1">
                      <a:lumMod val="50000"/>
                    </a:schemeClr>
                  </a:solidFill>
                  <a:latin typeface="Arial" panose="020B0604020202020204" pitchFamily="34" charset="0"/>
                  <a:cs typeface="Arial" panose="020B0604020202020204" pitchFamily="34" charset="0"/>
                </a:rPr>
                <a:t>ájékoztatás szinten maximálisan ott volt, aminek ilyenkor ott kell lennie.”</a:t>
              </a:r>
              <a:endPar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endParaRPr>
            </a:p>
          </p:txBody>
        </p:sp>
        <p:sp>
          <p:nvSpPr>
            <p:cNvPr id="47" name="Beszédbuborék: négyszög 46">
              <a:extLst>
                <a:ext uri="{FF2B5EF4-FFF2-40B4-BE49-F238E27FC236}">
                  <a16:creationId xmlns:a16="http://schemas.microsoft.com/office/drawing/2014/main" id="{185166CD-AD53-4DDF-9E56-DB666F674435}"/>
                </a:ext>
              </a:extLst>
            </p:cNvPr>
            <p:cNvSpPr/>
            <p:nvPr/>
          </p:nvSpPr>
          <p:spPr>
            <a:xfrm>
              <a:off x="6300192" y="2771403"/>
              <a:ext cx="2664296" cy="603527"/>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„Netpincérnek is szállított sok taxis, hozzánk is a céghez hoztak ételt, amikor rendeltünk, akkor is taxis hozta.”</a:t>
              </a:r>
            </a:p>
          </p:txBody>
        </p:sp>
        <p:sp>
          <p:nvSpPr>
            <p:cNvPr id="48" name="Beszédbuborék: négyszög 47">
              <a:extLst>
                <a:ext uri="{FF2B5EF4-FFF2-40B4-BE49-F238E27FC236}">
                  <a16:creationId xmlns:a16="http://schemas.microsoft.com/office/drawing/2014/main" id="{A19C7A10-43A0-496A-9E25-E53D88E37456}"/>
                </a:ext>
              </a:extLst>
            </p:cNvPr>
            <p:cNvSpPr/>
            <p:nvPr/>
          </p:nvSpPr>
          <p:spPr>
            <a:xfrm>
              <a:off x="6300192" y="3516978"/>
              <a:ext cx="2664296" cy="603527"/>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„Szegények kihasználták a lehetőségeket, gondolom nem volt annyi utas.”</a:t>
              </a:r>
            </a:p>
          </p:txBody>
        </p:sp>
        <p:sp>
          <p:nvSpPr>
            <p:cNvPr id="49" name="Beszédbuborék: négyszög 48">
              <a:extLst>
                <a:ext uri="{FF2B5EF4-FFF2-40B4-BE49-F238E27FC236}">
                  <a16:creationId xmlns:a16="http://schemas.microsoft.com/office/drawing/2014/main" id="{DA68A4C7-E5C9-4529-A97F-BA04A3A4CE47}"/>
                </a:ext>
              </a:extLst>
            </p:cNvPr>
            <p:cNvSpPr/>
            <p:nvPr/>
          </p:nvSpPr>
          <p:spPr>
            <a:xfrm>
              <a:off x="6300192" y="4254219"/>
              <a:ext cx="2664296" cy="52888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„Abszolút tolerálható. Legalább volt munkájuk.”</a:t>
              </a:r>
            </a:p>
          </p:txBody>
        </p:sp>
        <p:sp>
          <p:nvSpPr>
            <p:cNvPr id="50" name="Beszédbuborék: négyszög 49">
              <a:extLst>
                <a:ext uri="{FF2B5EF4-FFF2-40B4-BE49-F238E27FC236}">
                  <a16:creationId xmlns:a16="http://schemas.microsoft.com/office/drawing/2014/main" id="{890D6416-F414-49D3-BA15-3273A46201E5}"/>
                </a:ext>
              </a:extLst>
            </p:cNvPr>
            <p:cNvSpPr/>
            <p:nvPr/>
          </p:nvSpPr>
          <p:spPr>
            <a:xfrm>
              <a:off x="6300192" y="4900843"/>
              <a:ext cx="2664296" cy="616389"/>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„Nem oszt nem szoroz, hogy taxis hozza, akár hullaházas is hozhatná, a kaja a lényeg.”</a:t>
              </a:r>
            </a:p>
          </p:txBody>
        </p:sp>
        <p:pic>
          <p:nvPicPr>
            <p:cNvPr id="51" name="Picture 2" descr="zöld pipa - Majoros Melinda - Önismeret Nőknek">
              <a:extLst>
                <a:ext uri="{FF2B5EF4-FFF2-40B4-BE49-F238E27FC236}">
                  <a16:creationId xmlns:a16="http://schemas.microsoft.com/office/drawing/2014/main" id="{104B513C-D42C-47DD-BAF3-846B44F7021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120605" y="692696"/>
              <a:ext cx="1179587" cy="117388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9450258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0" y="1700808"/>
            <a:ext cx="9144000" cy="2964992"/>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8" name="Rectangle 2"/>
          <p:cNvSpPr>
            <a:spLocks noChangeArrowheads="1"/>
          </p:cNvSpPr>
          <p:nvPr/>
        </p:nvSpPr>
        <p:spPr bwMode="auto">
          <a:xfrm>
            <a:off x="612057" y="2420888"/>
            <a:ext cx="7704856" cy="1818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342" rtl="0" eaLnBrk="0" fontAlgn="base" latinLnBrk="0" hangingPunct="0">
              <a:lnSpc>
                <a:spcPct val="100000"/>
              </a:lnSpc>
              <a:spcBef>
                <a:spcPct val="0"/>
              </a:spcBef>
              <a:spcAft>
                <a:spcPts val="1200"/>
              </a:spcAft>
              <a:buClrTx/>
              <a:buSzTx/>
              <a:buFontTx/>
              <a:buNone/>
              <a:tabLst/>
              <a:defRPr/>
            </a:pPr>
            <a:r>
              <a:rPr kumimoji="0" lang="hu-HU" sz="2600" b="0" i="1" u="none" strike="noStrike" kern="1200" cap="none" spc="0" normalizeH="0" baseline="0" noProof="0" dirty="0">
                <a:ln>
                  <a:noFill/>
                </a:ln>
                <a:solidFill>
                  <a:srgbClr val="FFFFFF"/>
                </a:solidFill>
                <a:effectLst/>
                <a:uLnTx/>
                <a:uFillTx/>
                <a:latin typeface="Arial"/>
                <a:ea typeface="+mn-ea"/>
                <a:cs typeface="Arial" charset="0"/>
              </a:rPr>
              <a:t>Részletes eredmények</a:t>
            </a:r>
          </a:p>
          <a:p>
            <a:pPr marL="914400" lvl="2" indent="0" defTabSz="914342" fontAlgn="base">
              <a:spcBef>
                <a:spcPct val="0"/>
              </a:spcBef>
              <a:spcAft>
                <a:spcPct val="0"/>
              </a:spcAft>
              <a:defRPr/>
            </a:pPr>
            <a:r>
              <a:rPr lang="hu-HU" sz="3200" b="1" i="1" dirty="0">
                <a:solidFill>
                  <a:srgbClr val="FFFFFF"/>
                </a:solidFill>
                <a:latin typeface="Arial"/>
              </a:rPr>
              <a:t>Taxis utazási szokások feltárása</a:t>
            </a:r>
          </a:p>
        </p:txBody>
      </p:sp>
    </p:spTree>
    <p:extLst>
      <p:ext uri="{BB962C8B-B14F-4D97-AF65-F5344CB8AC3E}">
        <p14:creationId xmlns:p14="http://schemas.microsoft.com/office/powerpoint/2010/main" val="31009136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fontAlgn="base">
              <a:spcBef>
                <a:spcPct val="0"/>
              </a:spcBef>
              <a:spcAft>
                <a:spcPct val="0"/>
              </a:spcAft>
              <a:defRPr/>
            </a:pPr>
            <a:r>
              <a:rPr lang="hu-HU" b="1" dirty="0">
                <a:solidFill>
                  <a:srgbClr val="7F7F7F"/>
                </a:solidFill>
                <a:latin typeface="Arial"/>
              </a:rPr>
              <a:t>Spontán asszociációk</a:t>
            </a:r>
          </a:p>
        </p:txBody>
      </p:sp>
      <p:sp>
        <p:nvSpPr>
          <p:cNvPr id="11" name="Téglalap 10">
            <a:extLst>
              <a:ext uri="{FF2B5EF4-FFF2-40B4-BE49-F238E27FC236}">
                <a16:creationId xmlns:a16="http://schemas.microsoft.com/office/drawing/2014/main" id="{62BEBDB5-D5D8-438A-BE81-610976CB88FA}"/>
              </a:ext>
            </a:extLst>
          </p:cNvPr>
          <p:cNvSpPr/>
          <p:nvPr/>
        </p:nvSpPr>
        <p:spPr>
          <a:xfrm>
            <a:off x="251520" y="836712"/>
            <a:ext cx="8712968" cy="990951"/>
          </a:xfrm>
          <a:prstGeom prst="rect">
            <a:avLst/>
          </a:prstGeom>
          <a:solidFill>
            <a:srgbClr val="00527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u-HU" sz="1200" dirty="0">
                <a:solidFill>
                  <a:schemeClr val="bg1"/>
                </a:solidFill>
                <a:latin typeface="Arial"/>
              </a:rPr>
              <a:t>Az alkalmi taxizók elsősorban a fesztiválozásra, bulizásra, éjszakai életre asszociáltak a taxi kifejezés hallatán. Emellett elhangzott a repülőtér, luxus, horror árak, buszsáv kifejezés is. A rendszeres taxizóknak ugyanakkor a kényelem, a megbízhatóság, a tisztaság, a modernebb autók, a sárga szín, a beszélgető sofőrök jutottak spontán eszükbe. Utóbbi csoportban egy válaszadó örömmel üdvözölte, hogy már babaüléssel is lehet kérni autót.</a:t>
            </a:r>
            <a:endParaRPr lang="hu-HU" sz="1200" dirty="0"/>
          </a:p>
        </p:txBody>
      </p:sp>
      <p:grpSp>
        <p:nvGrpSpPr>
          <p:cNvPr id="3" name="Csoportba foglalás 2">
            <a:extLst>
              <a:ext uri="{FF2B5EF4-FFF2-40B4-BE49-F238E27FC236}">
                <a16:creationId xmlns:a16="http://schemas.microsoft.com/office/drawing/2014/main" id="{86351553-BB7F-4BE6-8BD4-4D478D5FE9C1}"/>
              </a:ext>
            </a:extLst>
          </p:cNvPr>
          <p:cNvGrpSpPr/>
          <p:nvPr/>
        </p:nvGrpSpPr>
        <p:grpSpPr>
          <a:xfrm>
            <a:off x="15832" y="1916832"/>
            <a:ext cx="9109152" cy="4628178"/>
            <a:chOff x="15832" y="846543"/>
            <a:chExt cx="9109152" cy="4628178"/>
          </a:xfrm>
        </p:grpSpPr>
        <p:sp>
          <p:nvSpPr>
            <p:cNvPr id="14" name="Nyíl: balra mutató 13">
              <a:extLst>
                <a:ext uri="{FF2B5EF4-FFF2-40B4-BE49-F238E27FC236}">
                  <a16:creationId xmlns:a16="http://schemas.microsoft.com/office/drawing/2014/main" id="{6B065E9A-DCE9-456B-8B23-BFE1AF876EB7}"/>
                </a:ext>
              </a:extLst>
            </p:cNvPr>
            <p:cNvSpPr/>
            <p:nvPr/>
          </p:nvSpPr>
          <p:spPr>
            <a:xfrm>
              <a:off x="6372200" y="1370264"/>
              <a:ext cx="2592288" cy="1296144"/>
            </a:xfrm>
            <a:prstGeom prst="leftArrow">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400" b="1" dirty="0">
                  <a:solidFill>
                    <a:srgbClr val="00527C"/>
                  </a:solidFill>
                  <a:latin typeface="Arial" panose="020B0604020202020204" pitchFamily="34" charset="0"/>
                  <a:cs typeface="Arial" panose="020B0604020202020204" pitchFamily="34" charset="0"/>
                </a:rPr>
                <a:t>Alkalmi taxizók asszociációi</a:t>
              </a:r>
            </a:p>
          </p:txBody>
        </p:sp>
        <p:sp>
          <p:nvSpPr>
            <p:cNvPr id="15" name="Nyíl: jobbra mutató 14">
              <a:extLst>
                <a:ext uri="{FF2B5EF4-FFF2-40B4-BE49-F238E27FC236}">
                  <a16:creationId xmlns:a16="http://schemas.microsoft.com/office/drawing/2014/main" id="{B59625FA-1403-4793-9E24-7EC0C83C7009}"/>
                </a:ext>
              </a:extLst>
            </p:cNvPr>
            <p:cNvSpPr/>
            <p:nvPr/>
          </p:nvSpPr>
          <p:spPr>
            <a:xfrm>
              <a:off x="251520" y="3602512"/>
              <a:ext cx="2592288" cy="1296144"/>
            </a:xfrm>
            <a:prstGeom prst="rightArrow">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400" b="1" dirty="0">
                  <a:solidFill>
                    <a:srgbClr val="00527C"/>
                  </a:solidFill>
                  <a:latin typeface="Arial" panose="020B0604020202020204" pitchFamily="34" charset="0"/>
                  <a:cs typeface="Arial" panose="020B0604020202020204" pitchFamily="34" charset="0"/>
                </a:rPr>
                <a:t>Gyakori taxizók asszociációi</a:t>
              </a:r>
            </a:p>
          </p:txBody>
        </p:sp>
        <p:pic>
          <p:nvPicPr>
            <p:cNvPr id="8" name="Kép 7">
              <a:extLst>
                <a:ext uri="{FF2B5EF4-FFF2-40B4-BE49-F238E27FC236}">
                  <a16:creationId xmlns:a16="http://schemas.microsoft.com/office/drawing/2014/main" id="{560DA7A2-5CE9-425E-BB44-DD13B0596937}"/>
                </a:ext>
              </a:extLst>
            </p:cNvPr>
            <p:cNvPicPr>
              <a:picLocks noChangeAspect="1"/>
            </p:cNvPicPr>
            <p:nvPr/>
          </p:nvPicPr>
          <p:blipFill>
            <a:blip r:embed="rId3"/>
            <a:stretch>
              <a:fillRect/>
            </a:stretch>
          </p:blipFill>
          <p:spPr>
            <a:xfrm>
              <a:off x="15832" y="846543"/>
              <a:ext cx="4844200" cy="2434247"/>
            </a:xfrm>
            <a:prstGeom prst="rect">
              <a:avLst/>
            </a:prstGeom>
          </p:spPr>
        </p:pic>
        <p:pic>
          <p:nvPicPr>
            <p:cNvPr id="16" name="Kép 15">
              <a:extLst>
                <a:ext uri="{FF2B5EF4-FFF2-40B4-BE49-F238E27FC236}">
                  <a16:creationId xmlns:a16="http://schemas.microsoft.com/office/drawing/2014/main" id="{D67C84F0-1039-4963-82D1-0B6C5276C5E6}"/>
                </a:ext>
              </a:extLst>
            </p:cNvPr>
            <p:cNvPicPr>
              <a:picLocks noChangeAspect="1"/>
            </p:cNvPicPr>
            <p:nvPr/>
          </p:nvPicPr>
          <p:blipFill>
            <a:blip r:embed="rId4"/>
            <a:stretch>
              <a:fillRect/>
            </a:stretch>
          </p:blipFill>
          <p:spPr>
            <a:xfrm>
              <a:off x="3923928" y="2861151"/>
              <a:ext cx="5201056" cy="2613570"/>
            </a:xfrm>
            <a:prstGeom prst="rect">
              <a:avLst/>
            </a:prstGeom>
          </p:spPr>
        </p:pic>
        <p:sp>
          <p:nvSpPr>
            <p:cNvPr id="12" name="Beszédbuborék: négyszög 11">
              <a:extLst>
                <a:ext uri="{FF2B5EF4-FFF2-40B4-BE49-F238E27FC236}">
                  <a16:creationId xmlns:a16="http://schemas.microsoft.com/office/drawing/2014/main" id="{C402FFBB-502A-41E0-B2C3-8188A11792A3}"/>
                </a:ext>
              </a:extLst>
            </p:cNvPr>
            <p:cNvSpPr/>
            <p:nvPr/>
          </p:nvSpPr>
          <p:spPr>
            <a:xfrm>
              <a:off x="261044" y="4990799"/>
              <a:ext cx="3878907" cy="391942"/>
            </a:xfrm>
            <a:prstGeom prst="wedgeRectCallout">
              <a:avLst>
                <a:gd name="adj1" fmla="val 53528"/>
                <a:gd name="adj2" fmla="val -3505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„Van olyan applikáció, ahol ki lehet választani, hogy milyen elektromos autó jöjjön és azt is, hogy milyen márka és típus.”</a:t>
              </a:r>
            </a:p>
          </p:txBody>
        </p:sp>
        <p:sp>
          <p:nvSpPr>
            <p:cNvPr id="13" name="Beszédbuborék: négyszög 12">
              <a:extLst>
                <a:ext uri="{FF2B5EF4-FFF2-40B4-BE49-F238E27FC236}">
                  <a16:creationId xmlns:a16="http://schemas.microsoft.com/office/drawing/2014/main" id="{1D2485B5-002C-4DA5-87F3-954FEE658800}"/>
                </a:ext>
              </a:extLst>
            </p:cNvPr>
            <p:cNvSpPr/>
            <p:nvPr/>
          </p:nvSpPr>
          <p:spPr>
            <a:xfrm>
              <a:off x="4572000" y="903307"/>
              <a:ext cx="4392488" cy="416609"/>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lehetőség, hogyha bármi baj történik, akkor nem maradok ott az utcán az éjszaka közepén, hanem haza tudok jutni.” </a:t>
              </a:r>
              <a:endParaRPr lang="hu-HU" sz="1000" b="1" i="1" dirty="0">
                <a:solidFill>
                  <a:schemeClr val="bg1">
                    <a:lumMod val="50000"/>
                  </a:schemeClr>
                </a:solidFill>
                <a:latin typeface="Arial" panose="020B0604020202020204" pitchFamily="34" charset="0"/>
                <a:cs typeface="Arial" panose="020B0604020202020204" pitchFamily="34" charset="0"/>
              </a:endParaRPr>
            </a:p>
          </p:txBody>
        </p:sp>
        <p:sp>
          <p:nvSpPr>
            <p:cNvPr id="17" name="Beszédbuborék: négyszög 16">
              <a:extLst>
                <a:ext uri="{FF2B5EF4-FFF2-40B4-BE49-F238E27FC236}">
                  <a16:creationId xmlns:a16="http://schemas.microsoft.com/office/drawing/2014/main" id="{60CB3637-3694-46C9-A6C3-90EEB33FDAE8}"/>
                </a:ext>
              </a:extLst>
            </p:cNvPr>
            <p:cNvSpPr/>
            <p:nvPr/>
          </p:nvSpPr>
          <p:spPr>
            <a:xfrm>
              <a:off x="2926967" y="3734516"/>
              <a:ext cx="1080119" cy="1024081"/>
            </a:xfrm>
            <a:prstGeom prst="wedgeRectCallout">
              <a:avLst>
                <a:gd name="adj1" fmla="val 53528"/>
                <a:gd name="adj2" fmla="val -3505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„Olyat is lehet, hogy babaüléssel kérni. Nekem ez is nagyon tetszik.”</a:t>
              </a:r>
            </a:p>
          </p:txBody>
        </p:sp>
        <p:sp>
          <p:nvSpPr>
            <p:cNvPr id="18" name="Beszédbuborék: négyszög 17">
              <a:extLst>
                <a:ext uri="{FF2B5EF4-FFF2-40B4-BE49-F238E27FC236}">
                  <a16:creationId xmlns:a16="http://schemas.microsoft.com/office/drawing/2014/main" id="{07AA00D5-9BA6-4400-B240-D07A8C0E8946}"/>
                </a:ext>
              </a:extLst>
            </p:cNvPr>
            <p:cNvSpPr/>
            <p:nvPr/>
          </p:nvSpPr>
          <p:spPr>
            <a:xfrm>
              <a:off x="4951091" y="1484784"/>
              <a:ext cx="1205085" cy="1024081"/>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 fesztiválok, nekem is volt nem egyszer életmentő egy-egy taxizás.” </a:t>
              </a:r>
              <a:endParaRPr lang="hu-HU" sz="1000" b="1" i="1" dirty="0">
                <a:solidFill>
                  <a:schemeClr val="bg1">
                    <a:lumMod val="50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756296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Élethelyzetek, melyekben taxi igénybevétele szükséges </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11" name="Téglalap 10">
            <a:extLst>
              <a:ext uri="{FF2B5EF4-FFF2-40B4-BE49-F238E27FC236}">
                <a16:creationId xmlns:a16="http://schemas.microsoft.com/office/drawing/2014/main" id="{62BEBDB5-D5D8-438A-BE81-610976CB88FA}"/>
              </a:ext>
            </a:extLst>
          </p:cNvPr>
          <p:cNvSpPr/>
          <p:nvPr/>
        </p:nvSpPr>
        <p:spPr>
          <a:xfrm>
            <a:off x="251520" y="836712"/>
            <a:ext cx="8712968" cy="990951"/>
          </a:xfrm>
          <a:prstGeom prst="rect">
            <a:avLst/>
          </a:prstGeom>
          <a:solidFill>
            <a:srgbClr val="00527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A válaszadók életében számos olyan - akár tervezett, akár váratlan - helyzet adódik, amikor taxira van szükségük. Természetesen szórakozás, alkoholfogyasztás esetén kézenfekvő számukra a taxival történő hazajutás. Ugyanígy nagyobb csomag szállítása, repülőtérre utazás, azonnali orvosi ellátás igénye, kórházba, szállodába érkezés, onnan távozás esetén is a taxi a leginkább megfelelő megoldás számukra. Megemlítették továbbá, hogy a taxi a belvárosban gyorsabb akár a tömegközlekedés, akár az autó, tekintettel arra, hogy a buszsávban is haladhat.</a:t>
            </a:r>
            <a:endParaRPr kumimoji="0" lang="hu-HU" sz="1200" b="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4" name="Csoportba foglalás 3">
            <a:extLst>
              <a:ext uri="{FF2B5EF4-FFF2-40B4-BE49-F238E27FC236}">
                <a16:creationId xmlns:a16="http://schemas.microsoft.com/office/drawing/2014/main" id="{BEE9D361-B68A-4267-A796-41C8195E81D9}"/>
              </a:ext>
            </a:extLst>
          </p:cNvPr>
          <p:cNvGrpSpPr/>
          <p:nvPr/>
        </p:nvGrpSpPr>
        <p:grpSpPr>
          <a:xfrm>
            <a:off x="241995" y="1934842"/>
            <a:ext cx="8712969" cy="4590502"/>
            <a:chOff x="251520" y="966928"/>
            <a:chExt cx="8712969" cy="4590502"/>
          </a:xfrm>
        </p:grpSpPr>
        <p:sp>
          <p:nvSpPr>
            <p:cNvPr id="3" name="Szövegdoboz 2">
              <a:extLst>
                <a:ext uri="{FF2B5EF4-FFF2-40B4-BE49-F238E27FC236}">
                  <a16:creationId xmlns:a16="http://schemas.microsoft.com/office/drawing/2014/main" id="{CC86B7D9-0622-4CB7-B5D1-06836587EC9D}"/>
                </a:ext>
              </a:extLst>
            </p:cNvPr>
            <p:cNvSpPr txBox="1"/>
            <p:nvPr/>
          </p:nvSpPr>
          <p:spPr>
            <a:xfrm>
              <a:off x="2824758" y="980728"/>
              <a:ext cx="3403426" cy="4576702"/>
            </a:xfrm>
            <a:prstGeom prst="rect">
              <a:avLst/>
            </a:prstGeom>
            <a:noFill/>
          </p:spPr>
          <p:txBody>
            <a:bodyPr wrap="square" rtlCol="0">
              <a:spAutoFit/>
            </a:bodyPr>
            <a:lstStyle/>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Esti/éjszakai szórakozás után (biztonságosabb, mint a tömegközlekedés)</a:t>
              </a:r>
            </a:p>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Alkoholfogyasztás esetén</a:t>
              </a:r>
            </a:p>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Nagyobb csomag szállítása</a:t>
              </a:r>
            </a:p>
            <a:p>
              <a:pPr indent="266700">
                <a:lnSpc>
                  <a:spcPts val="2200"/>
                </a:lnSpc>
              </a:pPr>
              <a:r>
                <a:rPr lang="hu-HU" sz="1400" dirty="0">
                  <a:solidFill>
                    <a:schemeClr val="bg1">
                      <a:lumMod val="50000"/>
                    </a:schemeClr>
                  </a:solidFill>
                  <a:latin typeface="Arial" panose="020B0604020202020204" pitchFamily="34" charset="0"/>
                  <a:cs typeface="Arial" panose="020B0604020202020204" pitchFamily="34" charset="0"/>
                </a:rPr>
                <a:t>esetén</a:t>
              </a:r>
            </a:p>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Repülőtérre utazás</a:t>
              </a:r>
            </a:p>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Azonnali orvosi ellátás szükségessége</a:t>
              </a:r>
            </a:p>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Késés esetén</a:t>
              </a:r>
            </a:p>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Belvárosi közlekedés    (taxi a buszsávban is haladhat)</a:t>
              </a:r>
            </a:p>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Egészségügyi intézménybe érkezés/onnan távozás</a:t>
              </a:r>
            </a:p>
            <a:p>
              <a:pPr marL="285750" indent="-285750">
                <a:lnSpc>
                  <a:spcPts val="22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Szállodába érkezés, </a:t>
              </a:r>
            </a:p>
            <a:p>
              <a:pPr indent="266700">
                <a:lnSpc>
                  <a:spcPts val="2200"/>
                </a:lnSpc>
              </a:pPr>
              <a:r>
                <a:rPr lang="hu-HU" sz="1400" dirty="0">
                  <a:solidFill>
                    <a:schemeClr val="bg1">
                      <a:lumMod val="50000"/>
                    </a:schemeClr>
                  </a:solidFill>
                  <a:latin typeface="Arial" panose="020B0604020202020204" pitchFamily="34" charset="0"/>
                  <a:cs typeface="Arial" panose="020B0604020202020204" pitchFamily="34" charset="0"/>
                </a:rPr>
                <a:t>onnan távozás</a:t>
              </a:r>
            </a:p>
          </p:txBody>
        </p:sp>
        <p:pic>
          <p:nvPicPr>
            <p:cNvPr id="19" name="Picture 4" descr="Taxi Clipart Transparent Background , Free Transparent Clipart - ClipartKey">
              <a:extLst>
                <a:ext uri="{FF2B5EF4-FFF2-40B4-BE49-F238E27FC236}">
                  <a16:creationId xmlns:a16="http://schemas.microsoft.com/office/drawing/2014/main" id="{BF023128-5F82-482B-9E67-C55CACAE47BE}"/>
                </a:ext>
              </a:extLst>
            </p:cNvPr>
            <p:cNvPicPr>
              <a:picLocks noChangeAspect="1" noChangeArrowheads="1"/>
            </p:cNvPicPr>
            <p:nvPr/>
          </p:nvPicPr>
          <p:blipFill>
            <a:blip r:embed="rId3" cstate="print">
              <a:duotone>
                <a:schemeClr val="accent6">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01173" y="966928"/>
              <a:ext cx="1420975" cy="1165928"/>
            </a:xfrm>
            <a:prstGeom prst="rect">
              <a:avLst/>
            </a:prstGeom>
            <a:noFill/>
            <a:extLst>
              <a:ext uri="{909E8E84-426E-40DD-AFC4-6F175D3DCCD1}">
                <a14:hiddenFill xmlns:a14="http://schemas.microsoft.com/office/drawing/2010/main">
                  <a:solidFill>
                    <a:srgbClr val="FFFFFF"/>
                  </a:solidFill>
                </a14:hiddenFill>
              </a:ext>
            </a:extLst>
          </p:spPr>
        </p:pic>
        <p:sp>
          <p:nvSpPr>
            <p:cNvPr id="20" name="Beszédbuborék: négyszög 19">
              <a:extLst>
                <a:ext uri="{FF2B5EF4-FFF2-40B4-BE49-F238E27FC236}">
                  <a16:creationId xmlns:a16="http://schemas.microsoft.com/office/drawing/2014/main" id="{1C7DEEB0-9136-4F17-8C3E-E3BC9C3BB664}"/>
                </a:ext>
              </a:extLst>
            </p:cNvPr>
            <p:cNvSpPr/>
            <p:nvPr/>
          </p:nvSpPr>
          <p:spPr>
            <a:xfrm>
              <a:off x="5868144" y="1052736"/>
              <a:ext cx="3096344" cy="720724"/>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„Rengeteg ilyen helyzet van, hát hogyha bármi baj történik, hogyha fontos helyről elkésnél, hogyha nincsen más lehetőséged hazajutni, cuccot vinni, nagyon sok.”</a:t>
              </a:r>
              <a:endParaRPr lang="hu-HU" sz="1000" b="1" i="1" dirty="0">
                <a:solidFill>
                  <a:schemeClr val="bg1">
                    <a:lumMod val="50000"/>
                  </a:schemeClr>
                </a:solidFill>
                <a:latin typeface="Arial" panose="020B0604020202020204" pitchFamily="34" charset="0"/>
                <a:cs typeface="Arial" panose="020B0604020202020204" pitchFamily="34" charset="0"/>
              </a:endParaRPr>
            </a:p>
          </p:txBody>
        </p:sp>
        <p:sp>
          <p:nvSpPr>
            <p:cNvPr id="21" name="Beszédbuborék: négyszög 20">
              <a:extLst>
                <a:ext uri="{FF2B5EF4-FFF2-40B4-BE49-F238E27FC236}">
                  <a16:creationId xmlns:a16="http://schemas.microsoft.com/office/drawing/2014/main" id="{02EB7E62-6D33-4191-8A1A-9899E7CF0A39}"/>
                </a:ext>
              </a:extLst>
            </p:cNvPr>
            <p:cNvSpPr/>
            <p:nvPr/>
          </p:nvSpPr>
          <p:spPr>
            <a:xfrm>
              <a:off x="5868142" y="2370235"/>
              <a:ext cx="3096345" cy="47797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„Amikor a lányom kicsi volt és beteg volt és nagyon lázas és ügyeletre kellett szaladni.” </a:t>
              </a:r>
              <a:endParaRPr lang="hu-HU" sz="1000" b="1" i="1" dirty="0">
                <a:solidFill>
                  <a:schemeClr val="bg1">
                    <a:lumMod val="50000"/>
                  </a:schemeClr>
                </a:solidFill>
                <a:latin typeface="Arial" panose="020B0604020202020204" pitchFamily="34" charset="0"/>
                <a:cs typeface="Arial" panose="020B0604020202020204" pitchFamily="34" charset="0"/>
              </a:endParaRPr>
            </a:p>
          </p:txBody>
        </p:sp>
        <p:sp>
          <p:nvSpPr>
            <p:cNvPr id="22" name="Beszédbuborék: négyszög 21">
              <a:extLst>
                <a:ext uri="{FF2B5EF4-FFF2-40B4-BE49-F238E27FC236}">
                  <a16:creationId xmlns:a16="http://schemas.microsoft.com/office/drawing/2014/main" id="{56A432E8-F001-436E-82DE-FA4FDF2E59DE}"/>
                </a:ext>
              </a:extLst>
            </p:cNvPr>
            <p:cNvSpPr/>
            <p:nvPr/>
          </p:nvSpPr>
          <p:spPr>
            <a:xfrm>
              <a:off x="5868142" y="3572007"/>
              <a:ext cx="3096345" cy="1274851"/>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„Belvárosi keringés buszokkal, négy-öt helyszín között, az mondjuk taxi. Azért, mert ő megy a buszsávban. Beszaladok megvár, beviszem a cuccot, megyünk tovább és amúgy meglepően olcsó, 50 percig ülök a taxiban, elmegyek 6 helyre és mondjuk 8-9 ezer forint adott esetben. Az felülírja a BKV-t, hogy sokkal gyorsabb és egyszerűbb.”</a:t>
              </a:r>
              <a:endParaRPr lang="hu-HU" sz="1000" b="1" i="1" dirty="0">
                <a:solidFill>
                  <a:schemeClr val="bg1">
                    <a:lumMod val="50000"/>
                  </a:schemeClr>
                </a:solidFill>
                <a:latin typeface="Arial" panose="020B0604020202020204" pitchFamily="34" charset="0"/>
                <a:cs typeface="Arial" panose="020B0604020202020204" pitchFamily="34" charset="0"/>
              </a:endParaRPr>
            </a:p>
          </p:txBody>
        </p:sp>
        <p:sp>
          <p:nvSpPr>
            <p:cNvPr id="23" name="Beszédbuborék: négyszög 22">
              <a:extLst>
                <a:ext uri="{FF2B5EF4-FFF2-40B4-BE49-F238E27FC236}">
                  <a16:creationId xmlns:a16="http://schemas.microsoft.com/office/drawing/2014/main" id="{98C800E5-522F-4F26-B418-1ED6F45D2C09}"/>
                </a:ext>
              </a:extLst>
            </p:cNvPr>
            <p:cNvSpPr/>
            <p:nvPr/>
          </p:nvSpPr>
          <p:spPr>
            <a:xfrm>
              <a:off x="5868143" y="1877330"/>
              <a:ext cx="3096345" cy="39289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„Hogyha alkoholt fogyasztottál, én a sofőrszolgálatot annyira nem szeretem.” </a:t>
              </a:r>
              <a:endParaRPr lang="hu-HU" sz="1000" b="1" i="1" dirty="0">
                <a:solidFill>
                  <a:schemeClr val="bg1">
                    <a:lumMod val="50000"/>
                  </a:schemeClr>
                </a:solidFill>
                <a:latin typeface="Arial" panose="020B0604020202020204" pitchFamily="34" charset="0"/>
                <a:cs typeface="Arial" panose="020B0604020202020204" pitchFamily="34" charset="0"/>
              </a:endParaRPr>
            </a:p>
          </p:txBody>
        </p:sp>
        <p:sp>
          <p:nvSpPr>
            <p:cNvPr id="24" name="Beszédbuborék: négyszög 23">
              <a:extLst>
                <a:ext uri="{FF2B5EF4-FFF2-40B4-BE49-F238E27FC236}">
                  <a16:creationId xmlns:a16="http://schemas.microsoft.com/office/drawing/2014/main" id="{5AD61690-1E31-4BCE-973A-A9B609229FAE}"/>
                </a:ext>
              </a:extLst>
            </p:cNvPr>
            <p:cNvSpPr/>
            <p:nvPr/>
          </p:nvSpPr>
          <p:spPr>
            <a:xfrm>
              <a:off x="251521" y="2492896"/>
              <a:ext cx="2520280" cy="504056"/>
            </a:xfrm>
            <a:prstGeom prst="wedgeRectCallout">
              <a:avLst>
                <a:gd name="adj1" fmla="val 53528"/>
                <a:gd name="adj2" fmla="val -3505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„Amikor iszik az ember, akkor nem is kérdés, hogy taxival megyünk-jövünk.”</a:t>
              </a:r>
            </a:p>
          </p:txBody>
        </p:sp>
        <p:sp>
          <p:nvSpPr>
            <p:cNvPr id="25" name="Beszédbuborék: négyszög 24">
              <a:extLst>
                <a:ext uri="{FF2B5EF4-FFF2-40B4-BE49-F238E27FC236}">
                  <a16:creationId xmlns:a16="http://schemas.microsoft.com/office/drawing/2014/main" id="{6CAC983A-574C-4165-B26C-4721E32C8D33}"/>
                </a:ext>
              </a:extLst>
            </p:cNvPr>
            <p:cNvSpPr/>
            <p:nvPr/>
          </p:nvSpPr>
          <p:spPr>
            <a:xfrm>
              <a:off x="251520" y="3140968"/>
              <a:ext cx="2520281" cy="648070"/>
            </a:xfrm>
            <a:prstGeom prst="wedgeRectCallout">
              <a:avLst>
                <a:gd name="adj1" fmla="val 53528"/>
                <a:gd name="adj2" fmla="val -3505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„Volt, hogy műtöttek, hazaengedtek, de nem tudott senki értem jönni, taxival kellett hazamennem.”</a:t>
              </a:r>
            </a:p>
          </p:txBody>
        </p:sp>
        <p:sp>
          <p:nvSpPr>
            <p:cNvPr id="26" name="Beszédbuborék: négyszög 25">
              <a:extLst>
                <a:ext uri="{FF2B5EF4-FFF2-40B4-BE49-F238E27FC236}">
                  <a16:creationId xmlns:a16="http://schemas.microsoft.com/office/drawing/2014/main" id="{E3D8610C-573A-4C05-A5EB-5D1C9B24972C}"/>
                </a:ext>
              </a:extLst>
            </p:cNvPr>
            <p:cNvSpPr/>
            <p:nvPr/>
          </p:nvSpPr>
          <p:spPr>
            <a:xfrm>
              <a:off x="251520" y="3933056"/>
              <a:ext cx="2520281" cy="770795"/>
            </a:xfrm>
            <a:prstGeom prst="wedgeRectCallout">
              <a:avLst>
                <a:gd name="adj1" fmla="val 53528"/>
                <a:gd name="adj2" fmla="val -3505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„Volt olyan, mikor mentünk szórakozni és inkább BKV-val mentünk, több marad a szórakozásra és csak hazafelé taxiztunk.”</a:t>
              </a:r>
            </a:p>
          </p:txBody>
        </p:sp>
        <p:sp>
          <p:nvSpPr>
            <p:cNvPr id="27" name="Beszédbuborék: négyszög 26">
              <a:extLst>
                <a:ext uri="{FF2B5EF4-FFF2-40B4-BE49-F238E27FC236}">
                  <a16:creationId xmlns:a16="http://schemas.microsoft.com/office/drawing/2014/main" id="{597C29CE-563B-4F36-A284-0B409845E12C}"/>
                </a:ext>
              </a:extLst>
            </p:cNvPr>
            <p:cNvSpPr/>
            <p:nvPr/>
          </p:nvSpPr>
          <p:spPr>
            <a:xfrm>
              <a:off x="5868144" y="4941168"/>
              <a:ext cx="3096345" cy="39289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„Van olyan járat, amire nem szívesen ülsz föl..” </a:t>
              </a:r>
              <a:endParaRPr lang="hu-HU" sz="1000" b="1" i="1" dirty="0">
                <a:solidFill>
                  <a:schemeClr val="bg1">
                    <a:lumMod val="50000"/>
                  </a:schemeClr>
                </a:solidFill>
                <a:latin typeface="Arial" panose="020B0604020202020204" pitchFamily="34" charset="0"/>
                <a:cs typeface="Arial" panose="020B0604020202020204" pitchFamily="34" charset="0"/>
              </a:endParaRPr>
            </a:p>
          </p:txBody>
        </p:sp>
        <p:sp>
          <p:nvSpPr>
            <p:cNvPr id="28" name="Beszédbuborék: négyszög 27">
              <a:extLst>
                <a:ext uri="{FF2B5EF4-FFF2-40B4-BE49-F238E27FC236}">
                  <a16:creationId xmlns:a16="http://schemas.microsoft.com/office/drawing/2014/main" id="{89A3857A-1EBA-41B4-9D5A-90C5BC50B1A2}"/>
                </a:ext>
              </a:extLst>
            </p:cNvPr>
            <p:cNvSpPr/>
            <p:nvPr/>
          </p:nvSpPr>
          <p:spPr>
            <a:xfrm>
              <a:off x="5868144" y="2942520"/>
              <a:ext cx="3096345" cy="547337"/>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„Este van, éjszakai járat legyen vagy taxi? A nőknél szerintem ez egy szempont, nem lustaság, hanem biztonság.” </a:t>
              </a:r>
              <a:endParaRPr lang="hu-HU" sz="1000" b="1" i="1" dirty="0">
                <a:solidFill>
                  <a:schemeClr val="bg1">
                    <a:lumMod val="50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9511125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Taxi vs. </a:t>
            </a:r>
            <a:r>
              <a:rPr lang="hu-HU" b="1" dirty="0">
                <a:solidFill>
                  <a:srgbClr val="7F7F7F"/>
                </a:solidFill>
                <a:latin typeface="Arial"/>
              </a:rPr>
              <a:t>a</a:t>
            </a:r>
            <a:r>
              <a:rPr kumimoji="0" lang="hu-HU" sz="1800" b="1" i="0" u="none" strike="noStrike" kern="1200" cap="none" spc="0" normalizeH="0" baseline="0" noProof="0" dirty="0">
                <a:ln>
                  <a:noFill/>
                </a:ln>
                <a:solidFill>
                  <a:srgbClr val="7F7F7F"/>
                </a:solidFill>
                <a:effectLst/>
                <a:uLnTx/>
                <a:uFillTx/>
                <a:latin typeface="Arial"/>
                <a:ea typeface="+mn-ea"/>
                <a:cs typeface="Arial" charset="0"/>
              </a:rPr>
              <a:t>utómegosztó szolgáltatás</a:t>
            </a:r>
          </a:p>
        </p:txBody>
      </p:sp>
      <p:sp>
        <p:nvSpPr>
          <p:cNvPr id="11" name="Téglalap 10">
            <a:extLst>
              <a:ext uri="{FF2B5EF4-FFF2-40B4-BE49-F238E27FC236}">
                <a16:creationId xmlns:a16="http://schemas.microsoft.com/office/drawing/2014/main" id="{62BEBDB5-D5D8-438A-BE81-610976CB88FA}"/>
              </a:ext>
            </a:extLst>
          </p:cNvPr>
          <p:cNvSpPr/>
          <p:nvPr/>
        </p:nvSpPr>
        <p:spPr>
          <a:xfrm>
            <a:off x="251520" y="836712"/>
            <a:ext cx="8712968" cy="1183997"/>
          </a:xfrm>
          <a:prstGeom prst="rect">
            <a:avLst/>
          </a:prstGeom>
          <a:solidFill>
            <a:srgbClr val="00527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A taxis utazás számos előnyét sorakoztatták fel a válaszadók az autóbérléssel szemben: nem szükséges hozzá jogosítvány, nem magunknak kell a vezetéssel, parkolással bajlódnunk, gyors – mivel a buszsávban is haladhat -, kényelmes, mást is el lehet intézni út közben, lehet alkoholt fogyasztani, egyszerűen – akár telefonon, akár applikáción – igénybe vehető. Az ár tekintetében azonban megosztottság volt tapasztalható. Az általános vélekedés szerint a taxi drága, a bérlés olcsóbb, ugyanakkor a lassúbb haladás és a parkolási nehézségek miatt a bérlés ára összességében elérheti a kényelmesebb taxizás költségét.</a:t>
            </a:r>
            <a:endParaRPr kumimoji="0" lang="hu-HU" sz="120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4" name="Csoportba foglalás 3">
            <a:extLst>
              <a:ext uri="{FF2B5EF4-FFF2-40B4-BE49-F238E27FC236}">
                <a16:creationId xmlns:a16="http://schemas.microsoft.com/office/drawing/2014/main" id="{F18BD0BD-1821-463D-AFE6-61E49C3229BD}"/>
              </a:ext>
            </a:extLst>
          </p:cNvPr>
          <p:cNvGrpSpPr/>
          <p:nvPr/>
        </p:nvGrpSpPr>
        <p:grpSpPr>
          <a:xfrm>
            <a:off x="179509" y="2017415"/>
            <a:ext cx="8784982" cy="4623364"/>
            <a:chOff x="179509" y="821860"/>
            <a:chExt cx="8784982" cy="4623364"/>
          </a:xfrm>
        </p:grpSpPr>
        <p:pic>
          <p:nvPicPr>
            <p:cNvPr id="16" name="Picture 2" descr="Ride Share Icon HD Stock Images | Shutterstock">
              <a:extLst>
                <a:ext uri="{FF2B5EF4-FFF2-40B4-BE49-F238E27FC236}">
                  <a16:creationId xmlns:a16="http://schemas.microsoft.com/office/drawing/2014/main" id="{75515F7A-64FA-4E1F-9D51-4AF888493D47}"/>
                </a:ext>
              </a:extLst>
            </p:cNvPr>
            <p:cNvPicPr>
              <a:picLocks noChangeAspect="1" noChangeArrowheads="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sharpenSoften amount="50000"/>
                      </a14:imgEffect>
                      <a14:imgEffect>
                        <a14:saturation sat="0"/>
                      </a14:imgEffect>
                    </a14:imgLayer>
                  </a14:imgProps>
                </a:ext>
                <a:ext uri="{28A0092B-C50C-407E-A947-70E740481C1C}">
                  <a14:useLocalDpi xmlns:a14="http://schemas.microsoft.com/office/drawing/2010/main" val="0"/>
                </a:ext>
              </a:extLst>
            </a:blip>
            <a:srcRect l="17446" t="6087" r="18586" b="33958"/>
            <a:stretch/>
          </p:blipFill>
          <p:spPr bwMode="auto">
            <a:xfrm>
              <a:off x="6550123" y="821860"/>
              <a:ext cx="1489411" cy="1503375"/>
            </a:xfrm>
            <a:prstGeom prst="rect">
              <a:avLst/>
            </a:prstGeom>
            <a:noFill/>
            <a:extLst>
              <a:ext uri="{909E8E84-426E-40DD-AFC4-6F175D3DCCD1}">
                <a14:hiddenFill xmlns:a14="http://schemas.microsoft.com/office/drawing/2010/main">
                  <a:solidFill>
                    <a:srgbClr val="FFFFFF"/>
                  </a:solidFill>
                </a14:hiddenFill>
              </a:ext>
            </a:extLst>
          </p:spPr>
        </p:pic>
        <p:sp>
          <p:nvSpPr>
            <p:cNvPr id="3" name="Szövegdoboz 2">
              <a:extLst>
                <a:ext uri="{FF2B5EF4-FFF2-40B4-BE49-F238E27FC236}">
                  <a16:creationId xmlns:a16="http://schemas.microsoft.com/office/drawing/2014/main" id="{CC86B7D9-0622-4CB7-B5D1-06836587EC9D}"/>
                </a:ext>
              </a:extLst>
            </p:cNvPr>
            <p:cNvSpPr txBox="1"/>
            <p:nvPr/>
          </p:nvSpPr>
          <p:spPr>
            <a:xfrm>
              <a:off x="179509" y="2171411"/>
              <a:ext cx="3312371" cy="2120902"/>
            </a:xfrm>
            <a:prstGeom prst="rect">
              <a:avLst/>
            </a:prstGeom>
            <a:noFill/>
          </p:spPr>
          <p:txBody>
            <a:bodyPr wrap="square" rtlCol="0">
              <a:spAutoFit/>
            </a:bodyPr>
            <a:lstStyle/>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Nem szükséges jogosítvány</a:t>
              </a:r>
            </a:p>
            <a:p>
              <a:pPr marL="285750" indent="-285750">
                <a:lnSpc>
                  <a:spcPts val="2000"/>
                </a:lnSpc>
                <a:buFont typeface="Wingdings" panose="05000000000000000000" pitchFamily="2" charset="2"/>
                <a:buChar char="Ø"/>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Nem magunknak kell </a:t>
              </a:r>
              <a:r>
                <a:rPr lang="hu-HU" sz="1400" dirty="0">
                  <a:solidFill>
                    <a:srgbClr val="FFFFFF">
                      <a:lumMod val="50000"/>
                    </a:srgbClr>
                  </a:solidFill>
                  <a:latin typeface="Arial" panose="020B0604020202020204" pitchFamily="34" charset="0"/>
                  <a:cs typeface="Arial" panose="020B0604020202020204" pitchFamily="34" charset="0"/>
                </a:rPr>
                <a:t>vezetni   (mást is el lehet intézni út közben)</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Nem kell a parkolással bajlódni</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Lehet alkoholt fogyasztani</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Egyszerűen igénybe vehető</a:t>
              </a: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Gyorsabb, haladhat a buszsávban</a:t>
              </a: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Drágább (?)</a:t>
              </a:r>
            </a:p>
          </p:txBody>
        </p:sp>
        <p:pic>
          <p:nvPicPr>
            <p:cNvPr id="19" name="Picture 4" descr="Taxi Clipart Transparent Background , Free Transparent Clipart - ClipartKey">
              <a:extLst>
                <a:ext uri="{FF2B5EF4-FFF2-40B4-BE49-F238E27FC236}">
                  <a16:creationId xmlns:a16="http://schemas.microsoft.com/office/drawing/2014/main" id="{BF023128-5F82-482B-9E67-C55CACAE47BE}"/>
                </a:ext>
              </a:extLst>
            </p:cNvPr>
            <p:cNvPicPr>
              <a:picLocks noChangeAspect="1" noChangeArrowheads="1"/>
            </p:cNvPicPr>
            <p:nvPr/>
          </p:nvPicPr>
          <p:blipFill>
            <a:blip r:embed="rId5" cstate="print">
              <a:duotone>
                <a:schemeClr val="accent6">
                  <a:shade val="45000"/>
                  <a:satMod val="135000"/>
                </a:schemeClr>
                <a:prstClr val="white"/>
              </a:duotone>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971600" y="966928"/>
              <a:ext cx="1420975" cy="1165928"/>
            </a:xfrm>
            <a:prstGeom prst="rect">
              <a:avLst/>
            </a:prstGeom>
            <a:noFill/>
            <a:extLst>
              <a:ext uri="{909E8E84-426E-40DD-AFC4-6F175D3DCCD1}">
                <a14:hiddenFill xmlns:a14="http://schemas.microsoft.com/office/drawing/2010/main">
                  <a:solidFill>
                    <a:srgbClr val="FFFFFF"/>
                  </a:solidFill>
                </a14:hiddenFill>
              </a:ext>
            </a:extLst>
          </p:spPr>
        </p:pic>
        <p:sp>
          <p:nvSpPr>
            <p:cNvPr id="23" name="Beszédbuborék: négyszög 22">
              <a:extLst>
                <a:ext uri="{FF2B5EF4-FFF2-40B4-BE49-F238E27FC236}">
                  <a16:creationId xmlns:a16="http://schemas.microsoft.com/office/drawing/2014/main" id="{98C800E5-522F-4F26-B418-1ED6F45D2C09}"/>
                </a:ext>
              </a:extLst>
            </p:cNvPr>
            <p:cNvSpPr/>
            <p:nvPr/>
          </p:nvSpPr>
          <p:spPr>
            <a:xfrm>
              <a:off x="3372965" y="1988840"/>
              <a:ext cx="2445473" cy="39289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rgbClr val="7F7F7F"/>
                  </a:solidFill>
                  <a:latin typeface="Arial" panose="020B0604020202020204" pitchFamily="34" charset="0"/>
                  <a:ea typeface="Calibri" panose="020F0502020204030204" pitchFamily="34" charset="0"/>
                </a:rPr>
                <a:t>„Ittasság, buszsáv, van-e kedved vezetni…</a:t>
              </a:r>
              <a:r>
                <a:rPr lang="hu-HU" sz="1000" i="1" dirty="0">
                  <a:solidFill>
                    <a:srgbClr val="FFFFFF">
                      <a:lumMod val="50000"/>
                    </a:srgbClr>
                  </a:solidFill>
                  <a:latin typeface="Arial" panose="020B0604020202020204" pitchFamily="34" charset="0"/>
                  <a:cs typeface="Arial" panose="020B0604020202020204" pitchFamily="34" charset="0"/>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a:t>
              </a:r>
              <a:endParaRPr kumimoji="0" lang="hu-HU" sz="1000" b="1"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p:txBody>
        </p:sp>
        <p:sp>
          <p:nvSpPr>
            <p:cNvPr id="24" name="Beszédbuborék: négyszög 23">
              <a:extLst>
                <a:ext uri="{FF2B5EF4-FFF2-40B4-BE49-F238E27FC236}">
                  <a16:creationId xmlns:a16="http://schemas.microsoft.com/office/drawing/2014/main" id="{5AD61690-1E31-4BCE-973A-A9B609229FAE}"/>
                </a:ext>
              </a:extLst>
            </p:cNvPr>
            <p:cNvSpPr/>
            <p:nvPr/>
          </p:nvSpPr>
          <p:spPr>
            <a:xfrm>
              <a:off x="3372965" y="2470594"/>
              <a:ext cx="2445473" cy="955721"/>
            </a:xfrm>
            <a:prstGeom prst="wedgeRectCallout">
              <a:avLst>
                <a:gd name="adj1" fmla="val -54875"/>
                <a:gd name="adj2" fmla="val -42801"/>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A taxi az sokkal egyszerűbb, applikáción keresztül kiválasztom, hogy hova mit akarok. A Limo az meg tök bonyolult ott elindítani, meg bármit elkezdeni, megszülök, mielőtt elindulnék.</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7" name="Szövegdoboz 26">
              <a:extLst>
                <a:ext uri="{FF2B5EF4-FFF2-40B4-BE49-F238E27FC236}">
                  <a16:creationId xmlns:a16="http://schemas.microsoft.com/office/drawing/2014/main" id="{03C556C9-2AC1-4A7E-A9FC-0418222F9E66}"/>
                </a:ext>
              </a:extLst>
            </p:cNvPr>
            <p:cNvSpPr txBox="1"/>
            <p:nvPr/>
          </p:nvSpPr>
          <p:spPr>
            <a:xfrm>
              <a:off x="5940152" y="2171411"/>
              <a:ext cx="3024339" cy="1864421"/>
            </a:xfrm>
            <a:prstGeom prst="rect">
              <a:avLst/>
            </a:prstGeom>
            <a:noFill/>
          </p:spPr>
          <p:txBody>
            <a:bodyPr wrap="square" rtlCol="0">
              <a:spAutoFit/>
            </a:bodyPr>
            <a:lstStyle/>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Szükséges jogosítvány</a:t>
              </a: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Magunknak kell vezetni</a:t>
              </a: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Parkolási </a:t>
              </a:r>
              <a:r>
                <a:rPr lang="hu-HU" sz="1400" dirty="0">
                  <a:solidFill>
                    <a:srgbClr val="FFFFFF">
                      <a:lumMod val="50000"/>
                    </a:srgbClr>
                  </a:solidFill>
                  <a:latin typeface="Arial" panose="020B0604020202020204" pitchFamily="34" charset="0"/>
                  <a:cs typeface="Arial" panose="020B0604020202020204" pitchFamily="34" charset="0"/>
                </a:rPr>
                <a:t>nehézségek</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A vezetésre kell koncentrálni</a:t>
              </a: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Nem lehet alkoholt fogyasztani</a:t>
              </a: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Bonyolultabb igénybevétel</a:t>
              </a:r>
            </a:p>
            <a:p>
              <a:pPr marL="285750" marR="0" lvl="0" indent="-285750" algn="l" defTabSz="914400" rtl="0" eaLnBrk="1" fontAlgn="auto" latinLnBrk="0" hangingPunct="1">
                <a:lnSpc>
                  <a:spcPts val="2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Olcsóbb (?)</a:t>
              </a:r>
            </a:p>
          </p:txBody>
        </p:sp>
        <p:sp>
          <p:nvSpPr>
            <p:cNvPr id="28" name="Beszédbuborék: négyszög 27">
              <a:extLst>
                <a:ext uri="{FF2B5EF4-FFF2-40B4-BE49-F238E27FC236}">
                  <a16:creationId xmlns:a16="http://schemas.microsoft.com/office/drawing/2014/main" id="{D8D44403-2755-4AE3-B081-4387658E3D26}"/>
                </a:ext>
              </a:extLst>
            </p:cNvPr>
            <p:cNvSpPr/>
            <p:nvPr/>
          </p:nvSpPr>
          <p:spPr>
            <a:xfrm>
              <a:off x="3372964" y="3517261"/>
              <a:ext cx="2445474" cy="376680"/>
            </a:xfrm>
            <a:prstGeom prst="wedgeRectCallout">
              <a:avLst>
                <a:gd name="adj1" fmla="val -53547"/>
                <a:gd name="adj2" fmla="val -39483"/>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Bármit el tudsz intézni a taxiból közben. Telefonon.</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9" name="Beszédbuborék: négyszög 28">
              <a:extLst>
                <a:ext uri="{FF2B5EF4-FFF2-40B4-BE49-F238E27FC236}">
                  <a16:creationId xmlns:a16="http://schemas.microsoft.com/office/drawing/2014/main" id="{F9B39E0B-1981-442E-A98B-FFAA305CC17B}"/>
                </a:ext>
              </a:extLst>
            </p:cNvPr>
            <p:cNvSpPr/>
            <p:nvPr/>
          </p:nvSpPr>
          <p:spPr>
            <a:xfrm>
              <a:off x="251520" y="4293096"/>
              <a:ext cx="2952328" cy="504056"/>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P</a:t>
              </a:r>
              <a:r>
                <a:rPr lang="hu-HU" sz="1000" i="1" dirty="0">
                  <a:solidFill>
                    <a:srgbClr val="7F7F7F"/>
                  </a:solidFill>
                  <a:latin typeface="Arial" panose="020B0604020202020204" pitchFamily="34" charset="0"/>
                  <a:ea typeface="Calibri" panose="020F0502020204030204" pitchFamily="34" charset="0"/>
                </a:rPr>
                <a:t>ont a lényege a taxinak, hogy mellette kvázi ihat az ember valamit, a Limo esetében pedig erre vigyázni kell.</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8" name="Nyíl: balra mutató 7">
              <a:extLst>
                <a:ext uri="{FF2B5EF4-FFF2-40B4-BE49-F238E27FC236}">
                  <a16:creationId xmlns:a16="http://schemas.microsoft.com/office/drawing/2014/main" id="{404F5AD7-6FFE-46AB-9F93-FEFC95BF120D}"/>
                </a:ext>
              </a:extLst>
            </p:cNvPr>
            <p:cNvSpPr/>
            <p:nvPr/>
          </p:nvSpPr>
          <p:spPr>
            <a:xfrm>
              <a:off x="2627784" y="908720"/>
              <a:ext cx="1728192" cy="1105569"/>
            </a:xfrm>
            <a:prstGeom prst="leftArrow">
              <a:avLst>
                <a:gd name="adj1" fmla="val 62568"/>
                <a:gd name="adj2" fmla="val 41954"/>
              </a:avLst>
            </a:prstGeom>
            <a:no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400" dirty="0">
                  <a:solidFill>
                    <a:srgbClr val="00527C"/>
                  </a:solidFill>
                  <a:latin typeface="Arial" panose="020B0604020202020204" pitchFamily="34" charset="0"/>
                  <a:cs typeface="Arial" panose="020B0604020202020204" pitchFamily="34" charset="0"/>
                </a:rPr>
                <a:t>Drágább (?), de gyorsabb, kényelmesebb</a:t>
              </a:r>
            </a:p>
          </p:txBody>
        </p:sp>
        <p:sp>
          <p:nvSpPr>
            <p:cNvPr id="14" name="Nyíl: jobbra mutató 13">
              <a:extLst>
                <a:ext uri="{FF2B5EF4-FFF2-40B4-BE49-F238E27FC236}">
                  <a16:creationId xmlns:a16="http://schemas.microsoft.com/office/drawing/2014/main" id="{6063757B-FFE4-45BD-9CD3-68F066C05ACD}"/>
                </a:ext>
              </a:extLst>
            </p:cNvPr>
            <p:cNvSpPr/>
            <p:nvPr/>
          </p:nvSpPr>
          <p:spPr>
            <a:xfrm>
              <a:off x="4788024" y="894436"/>
              <a:ext cx="1728192" cy="1115092"/>
            </a:xfrm>
            <a:prstGeom prst="rightArrow">
              <a:avLst>
                <a:gd name="adj1" fmla="val 61749"/>
                <a:gd name="adj2" fmla="val 42474"/>
              </a:avLst>
            </a:prstGeom>
            <a:no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hu-HU" sz="1400" dirty="0">
                  <a:solidFill>
                    <a:srgbClr val="00527C"/>
                  </a:solidFill>
                  <a:latin typeface="Arial" panose="020B0604020202020204" pitchFamily="34" charset="0"/>
                  <a:cs typeface="Arial" panose="020B0604020202020204" pitchFamily="34" charset="0"/>
                </a:rPr>
                <a:t>Olcsóbb (?), de kevésbé gyors, kényelmes</a:t>
              </a:r>
            </a:p>
          </p:txBody>
        </p:sp>
        <p:sp>
          <p:nvSpPr>
            <p:cNvPr id="32" name="Beszédbuborék: négyszög 31">
              <a:extLst>
                <a:ext uri="{FF2B5EF4-FFF2-40B4-BE49-F238E27FC236}">
                  <a16:creationId xmlns:a16="http://schemas.microsoft.com/office/drawing/2014/main" id="{99299E03-6FB1-454C-A24A-80505CDB37C4}"/>
                </a:ext>
              </a:extLst>
            </p:cNvPr>
            <p:cNvSpPr/>
            <p:nvPr/>
          </p:nvSpPr>
          <p:spPr>
            <a:xfrm>
              <a:off x="5940149" y="4077072"/>
              <a:ext cx="2952331" cy="711904"/>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7F7F7F"/>
                  </a:solidFill>
                  <a:latin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67 Ft/perc mondjuk egy 10 km-es utat nézünk, akkor átlagban taxival 5000 Ft, a megosztott autóval meg az időszaktól függ, de lehet azt mondjuk teljesíteni 1500-2000 forintból is.”</a:t>
              </a:r>
              <a:endParaRPr lang="hu-HU" sz="1000" i="1" dirty="0">
                <a:solidFill>
                  <a:srgbClr val="7F7F7F"/>
                </a:solidFill>
                <a:latin typeface="Arial" panose="020B0604020202020204" pitchFamily="34" charset="0"/>
              </a:endParaRPr>
            </a:p>
          </p:txBody>
        </p:sp>
        <p:sp>
          <p:nvSpPr>
            <p:cNvPr id="33" name="Beszédbuborék: négyszög 32">
              <a:extLst>
                <a:ext uri="{FF2B5EF4-FFF2-40B4-BE49-F238E27FC236}">
                  <a16:creationId xmlns:a16="http://schemas.microsoft.com/office/drawing/2014/main" id="{3DD59794-61E6-426F-9FFF-7BE3F4F98EB7}"/>
                </a:ext>
              </a:extLst>
            </p:cNvPr>
            <p:cNvSpPr/>
            <p:nvPr/>
          </p:nvSpPr>
          <p:spPr>
            <a:xfrm>
              <a:off x="3372964" y="3993914"/>
              <a:ext cx="2445474" cy="795062"/>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7F7F7F"/>
                  </a:solidFill>
                  <a:latin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Zuglóból mentem GreenGo-val a Kálvin térig és valami 3500 Ft volt és még nem is tudtuk hova lerakni a kocsit, ugye még le is kellett parkolni vele. Úgyhogy én azt például tök drágálltam.”</a:t>
              </a:r>
              <a:endParaRPr lang="hu-HU" sz="1000" i="1" dirty="0">
                <a:solidFill>
                  <a:srgbClr val="7F7F7F"/>
                </a:solidFill>
                <a:latin typeface="Arial" panose="020B0604020202020204" pitchFamily="34" charset="0"/>
              </a:endParaRPr>
            </a:p>
          </p:txBody>
        </p:sp>
        <p:sp>
          <p:nvSpPr>
            <p:cNvPr id="34" name="Beszédbuborék: négyszög 33">
              <a:extLst>
                <a:ext uri="{FF2B5EF4-FFF2-40B4-BE49-F238E27FC236}">
                  <a16:creationId xmlns:a16="http://schemas.microsoft.com/office/drawing/2014/main" id="{2E1ED910-6FD0-4B4B-9C1E-5DD456E963A2}"/>
                </a:ext>
              </a:extLst>
            </p:cNvPr>
            <p:cNvSpPr/>
            <p:nvPr/>
          </p:nvSpPr>
          <p:spPr>
            <a:xfrm>
              <a:off x="251520" y="4869046"/>
              <a:ext cx="2952328" cy="565969"/>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A taxi talán szerintem egy kicsit jobb tud lenni. Bár az a legjobb, ha az ember benne van egy Uber csoportban.</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35" name="Beszédbuborék: négyszög 34">
              <a:extLst>
                <a:ext uri="{FF2B5EF4-FFF2-40B4-BE49-F238E27FC236}">
                  <a16:creationId xmlns:a16="http://schemas.microsoft.com/office/drawing/2014/main" id="{3236425B-4B6C-468F-81EF-C1A7606F2D51}"/>
                </a:ext>
              </a:extLst>
            </p:cNvPr>
            <p:cNvSpPr/>
            <p:nvPr/>
          </p:nvSpPr>
          <p:spPr>
            <a:xfrm>
              <a:off x="5940152" y="4869046"/>
              <a:ext cx="2952331" cy="576178"/>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7F7F7F"/>
                  </a:solidFill>
                  <a:latin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Szerintem ugyanannyi és nem kell bénáznod, ugye buszsávban halad, a GreenGo lassan haladt a dugóban, meg amíg leparkoltatod.”</a:t>
              </a:r>
              <a:endParaRPr lang="hu-HU" sz="1000" i="1" dirty="0">
                <a:solidFill>
                  <a:srgbClr val="7F7F7F"/>
                </a:solidFill>
                <a:latin typeface="Arial" panose="020B0604020202020204" pitchFamily="34" charset="0"/>
              </a:endParaRPr>
            </a:p>
          </p:txBody>
        </p:sp>
        <p:sp>
          <p:nvSpPr>
            <p:cNvPr id="36" name="Beszédbuborék: négyszög 35">
              <a:extLst>
                <a:ext uri="{FF2B5EF4-FFF2-40B4-BE49-F238E27FC236}">
                  <a16:creationId xmlns:a16="http://schemas.microsoft.com/office/drawing/2014/main" id="{5BC788A7-4D53-4971-A136-21F686C1DA0A}"/>
                </a:ext>
              </a:extLst>
            </p:cNvPr>
            <p:cNvSpPr/>
            <p:nvPr/>
          </p:nvSpPr>
          <p:spPr>
            <a:xfrm>
              <a:off x="3372965" y="4871162"/>
              <a:ext cx="2445473" cy="574062"/>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rgbClr val="7F7F7F"/>
                  </a:solidFill>
                  <a:latin typeface="Arial" panose="020B0604020202020204" pitchFamily="34" charset="0"/>
                  <a:ea typeface="Calibri" panose="020F0502020204030204" pitchFamily="34" charset="0"/>
                </a:rPr>
                <a:t>„Egyszer kiszámoltam és 1000 Ft különbség volt a megosztott autó meg a taxi között.</a:t>
              </a:r>
              <a:r>
                <a:rPr lang="hu-HU" sz="1000" i="1" dirty="0">
                  <a:solidFill>
                    <a:srgbClr val="FFFFFF">
                      <a:lumMod val="50000"/>
                    </a:srgbClr>
                  </a:solidFill>
                  <a:latin typeface="Arial" panose="020B0604020202020204" pitchFamily="34" charset="0"/>
                  <a:cs typeface="Arial" panose="020B0604020202020204" pitchFamily="34" charset="0"/>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 </a:t>
              </a:r>
              <a:endParaRPr kumimoji="0" lang="hu-HU" sz="1000" b="1"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17332875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Taxi vs. </a:t>
            </a:r>
            <a:r>
              <a:rPr lang="hu-HU" b="1" dirty="0">
                <a:solidFill>
                  <a:srgbClr val="7F7F7F"/>
                </a:solidFill>
                <a:latin typeface="Arial"/>
              </a:rPr>
              <a:t>sofőrszolgálat</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grpSp>
        <p:nvGrpSpPr>
          <p:cNvPr id="4" name="Csoportba foglalás 3">
            <a:extLst>
              <a:ext uri="{FF2B5EF4-FFF2-40B4-BE49-F238E27FC236}">
                <a16:creationId xmlns:a16="http://schemas.microsoft.com/office/drawing/2014/main" id="{C0F06960-E769-4D3F-A78F-5408BE69C4CA}"/>
              </a:ext>
            </a:extLst>
          </p:cNvPr>
          <p:cNvGrpSpPr/>
          <p:nvPr/>
        </p:nvGrpSpPr>
        <p:grpSpPr>
          <a:xfrm>
            <a:off x="1331640" y="1988840"/>
            <a:ext cx="6840763" cy="3931865"/>
            <a:chOff x="1331640" y="1988840"/>
            <a:chExt cx="6840763" cy="3931865"/>
          </a:xfrm>
        </p:grpSpPr>
        <p:pic>
          <p:nvPicPr>
            <p:cNvPr id="19" name="Picture 4" descr="Taxi Clipart Transparent Background , Free Transparent Clipart - ClipartKey">
              <a:extLst>
                <a:ext uri="{FF2B5EF4-FFF2-40B4-BE49-F238E27FC236}">
                  <a16:creationId xmlns:a16="http://schemas.microsoft.com/office/drawing/2014/main" id="{BF023128-5F82-482B-9E67-C55CACAE47BE}"/>
                </a:ext>
              </a:extLst>
            </p:cNvPr>
            <p:cNvPicPr>
              <a:picLocks noChangeAspect="1" noChangeArrowheads="1"/>
            </p:cNvPicPr>
            <p:nvPr/>
          </p:nvPicPr>
          <p:blipFill>
            <a:blip r:embed="rId3" cstate="print">
              <a:duotone>
                <a:schemeClr val="accent6">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142913" y="2173480"/>
              <a:ext cx="1420975" cy="1165928"/>
            </a:xfrm>
            <a:prstGeom prst="rect">
              <a:avLst/>
            </a:prstGeom>
            <a:noFill/>
            <a:extLst>
              <a:ext uri="{909E8E84-426E-40DD-AFC4-6F175D3DCCD1}">
                <a14:hiddenFill xmlns:a14="http://schemas.microsoft.com/office/drawing/2010/main">
                  <a:solidFill>
                    <a:srgbClr val="FFFFFF"/>
                  </a:solidFill>
                </a14:hiddenFill>
              </a:ext>
            </a:extLst>
          </p:spPr>
        </p:pic>
        <p:sp>
          <p:nvSpPr>
            <p:cNvPr id="29" name="Beszédbuborék: négyszög 28">
              <a:extLst>
                <a:ext uri="{FF2B5EF4-FFF2-40B4-BE49-F238E27FC236}">
                  <a16:creationId xmlns:a16="http://schemas.microsoft.com/office/drawing/2014/main" id="{F9B39E0B-1981-442E-A98B-FFAA305CC17B}"/>
                </a:ext>
              </a:extLst>
            </p:cNvPr>
            <p:cNvSpPr/>
            <p:nvPr/>
          </p:nvSpPr>
          <p:spPr>
            <a:xfrm>
              <a:off x="1331640" y="3645024"/>
              <a:ext cx="2952328" cy="1094980"/>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Nyilván a sofőrszolgálatot akkor vettük igénybe, amikor kocsival mentünk és valami, váratlan szituáció vetődött fel és akkor amiatt úgymond nem vonja meg magától az ember a dolgokat és akkor a sofőrszolgálat hazavitte az autót és minket is.</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32" name="Beszédbuborék: négyszög 31">
              <a:extLst>
                <a:ext uri="{FF2B5EF4-FFF2-40B4-BE49-F238E27FC236}">
                  <a16:creationId xmlns:a16="http://schemas.microsoft.com/office/drawing/2014/main" id="{99299E03-6FB1-454C-A24A-80505CDB37C4}"/>
                </a:ext>
              </a:extLst>
            </p:cNvPr>
            <p:cNvSpPr/>
            <p:nvPr/>
          </p:nvSpPr>
          <p:spPr>
            <a:xfrm>
              <a:off x="5220072" y="4985977"/>
              <a:ext cx="2952331" cy="934728"/>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rPr>
                <a:t>„Inkább taxi. </a:t>
              </a:r>
              <a:r>
                <a:rPr lang="hu-HU" sz="1000" i="1" dirty="0">
                  <a:solidFill>
                    <a:srgbClr val="7F7F7F"/>
                  </a:solidFill>
                  <a:latin typeface="Arial" panose="020B0604020202020204" pitchFamily="34" charset="0"/>
                  <a:cs typeface="Arial"/>
                </a:rPr>
                <a:t>N</a:t>
              </a:r>
              <a:r>
                <a:rPr lang="hu-HU" sz="1000" i="1" dirty="0">
                  <a:solidFill>
                    <a:srgbClr val="7F7F7F"/>
                  </a:solidFill>
                  <a:latin typeface="Arial" panose="020B0604020202020204" pitchFamily="34" charset="0"/>
                  <a:ea typeface="Calibri" panose="020F0502020204030204" pitchFamily="34" charset="0"/>
                </a:rPr>
                <a:t>ekünk két autónk van, olyankor hazajutunk taxival és másnap az egyik kocsival visszaszerezzük a másikat, ott ahol hagytuk</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endPar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endParaRPr>
            </a:p>
          </p:txBody>
        </p:sp>
        <p:sp>
          <p:nvSpPr>
            <p:cNvPr id="33" name="Beszédbuborék: négyszög 32">
              <a:extLst>
                <a:ext uri="{FF2B5EF4-FFF2-40B4-BE49-F238E27FC236}">
                  <a16:creationId xmlns:a16="http://schemas.microsoft.com/office/drawing/2014/main" id="{3DD59794-61E6-426F-9FFF-7BE3F4F98EB7}"/>
                </a:ext>
              </a:extLst>
            </p:cNvPr>
            <p:cNvSpPr/>
            <p:nvPr/>
          </p:nvSpPr>
          <p:spPr>
            <a:xfrm>
              <a:off x="5220069" y="3653563"/>
              <a:ext cx="2952331" cy="1094981"/>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rPr>
                <a:t>„</a:t>
              </a:r>
              <a:r>
                <a:rPr lang="hu-HU" sz="1000" i="1" dirty="0">
                  <a:solidFill>
                    <a:srgbClr val="7F7F7F"/>
                  </a:solidFill>
                  <a:latin typeface="Arial" panose="020B0604020202020204" pitchFamily="34" charset="0"/>
                  <a:ea typeface="Calibri" panose="020F0502020204030204" pitchFamily="34" charset="0"/>
                </a:rPr>
                <a:t>Nekem 10-15%-ban van sofőrszolgálat, amikor autóval elindultunk és nem terveztük, hogy egy buli lesz vagy egy baráti sörözgetés, belecsúszunk egy éjszakába akkor szokott lenni sofőrszolgálat, 10-ből egyszer-kétszer, nekünk jó tapasztalataim vannak velük</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endPar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endParaRPr>
            </a:p>
          </p:txBody>
        </p:sp>
        <p:sp>
          <p:nvSpPr>
            <p:cNvPr id="34" name="Beszédbuborék: négyszög 33">
              <a:extLst>
                <a:ext uri="{FF2B5EF4-FFF2-40B4-BE49-F238E27FC236}">
                  <a16:creationId xmlns:a16="http://schemas.microsoft.com/office/drawing/2014/main" id="{2E1ED910-6FD0-4B4B-9C1E-5DD456E963A2}"/>
                </a:ext>
              </a:extLst>
            </p:cNvPr>
            <p:cNvSpPr/>
            <p:nvPr/>
          </p:nvSpPr>
          <p:spPr>
            <a:xfrm>
              <a:off x="1331640" y="4985977"/>
              <a:ext cx="2952328" cy="934728"/>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E</a:t>
              </a:r>
              <a:r>
                <a:rPr lang="hu-HU" sz="1000" i="1" dirty="0">
                  <a:solidFill>
                    <a:srgbClr val="7F7F7F"/>
                  </a:solidFill>
                  <a:latin typeface="Arial" panose="020B0604020202020204" pitchFamily="34" charset="0"/>
                  <a:ea typeface="Calibri" panose="020F0502020204030204" pitchFamily="34" charset="0"/>
                </a:rPr>
                <a:t>sküvőre mentünk, többen mentünk oda és volt, aki ott aludt és mi pedig hazajöttük a sofőrszolgálattal. Ilyen szituációban, amikor kocsival megy az ember és haza kell vinni az autót.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pic>
          <p:nvPicPr>
            <p:cNvPr id="1032" name="Picture 8" descr="Taxi Driver Icons - Download Free Vector Icons | Noun Project">
              <a:extLst>
                <a:ext uri="{FF2B5EF4-FFF2-40B4-BE49-F238E27FC236}">
                  <a16:creationId xmlns:a16="http://schemas.microsoft.com/office/drawing/2014/main" id="{3DAFE1D4-2DF0-47B0-AE89-323F3304BB32}"/>
                </a:ext>
              </a:extLst>
            </p:cNvPr>
            <p:cNvPicPr>
              <a:picLocks noChangeAspect="1" noChangeArrowheads="1"/>
            </p:cNvPicPr>
            <p:nvPr/>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96136" y="1988840"/>
              <a:ext cx="1475534" cy="1475534"/>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Téglalap 13">
            <a:extLst>
              <a:ext uri="{FF2B5EF4-FFF2-40B4-BE49-F238E27FC236}">
                <a16:creationId xmlns:a16="http://schemas.microsoft.com/office/drawing/2014/main" id="{D06CDEB7-08BA-4498-A27C-AA461EA5DBD4}"/>
              </a:ext>
            </a:extLst>
          </p:cNvPr>
          <p:cNvSpPr/>
          <p:nvPr/>
        </p:nvSpPr>
        <p:spPr>
          <a:xfrm>
            <a:off x="251520" y="836712"/>
            <a:ext cx="8712968" cy="990951"/>
          </a:xfrm>
          <a:prstGeom prst="rect">
            <a:avLst/>
          </a:prstGeom>
          <a:solidFill>
            <a:srgbClr val="00527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hu-HU" sz="1200" dirty="0">
                <a:solidFill>
                  <a:srgbClr val="FFFFFF"/>
                </a:solidFill>
                <a:latin typeface="Arial"/>
                <a:cs typeface="Arial"/>
              </a:rPr>
              <a:t>A csoportok résztvevői közül csupán hárman vettek igénybe korábban sofőrszolgálatot. Mivel ezen alkalmakkor autóval érkeztek a helyszínre, és szerették volna, ha velük együtt az autó is hazakerül, így a taxi nem volt opció számukra. Ugyanakkor egy válaszadó még ilyen esetben is inkább a taxit választotta, majd a későbbiekben egy másik autójuk használatával mentek vissza az otthagyott autóért.</a:t>
            </a:r>
          </a:p>
        </p:txBody>
      </p:sp>
    </p:spTree>
    <p:extLst>
      <p:ext uri="{BB962C8B-B14F-4D97-AF65-F5344CB8AC3E}">
        <p14:creationId xmlns:p14="http://schemas.microsoft.com/office/powerpoint/2010/main" val="29680149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A taxis utazás előnyei-hátrányai</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15" name="Téglalap 14">
            <a:extLst>
              <a:ext uri="{FF2B5EF4-FFF2-40B4-BE49-F238E27FC236}">
                <a16:creationId xmlns:a16="http://schemas.microsoft.com/office/drawing/2014/main" id="{67255DF9-8E84-4311-9483-E5BC7DB93A63}"/>
              </a:ext>
            </a:extLst>
          </p:cNvPr>
          <p:cNvSpPr/>
          <p:nvPr/>
        </p:nvSpPr>
        <p:spPr>
          <a:xfrm>
            <a:off x="251520" y="836712"/>
            <a:ext cx="8712968" cy="990951"/>
          </a:xfrm>
          <a:prstGeom prst="rect">
            <a:avLst/>
          </a:prstGeom>
          <a:solidFill>
            <a:srgbClr val="00527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A taxival történő utazás több előnyét is fel tudták sorolni a válaszadók (egyszerűen hívható, alkoholfogyasztás esetén is lehet használni, biztonságos utazási mód), ugyanakkor hátrányaként értékelik, hogy egyes sofőrök vezetési stílusa nem megfelelő, majdnem olyan környezetszennyező mint az autóhasználat, hiszen egy sofőr csak egy utast szállít, esetenként sokat kell várni az autóra, valamint drágának tartják. Egy válaszadó felhívta a figyelmet a hatósági árszabás bevezetése előtti időszakra, amikor a „lehúzós taxis” sztereotípia nagyon erősen élt az utasok fejében.</a:t>
            </a:r>
            <a:endParaRPr kumimoji="0" lang="hu-HU" sz="1200" b="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4" name="Csoportba foglalás 3">
            <a:extLst>
              <a:ext uri="{FF2B5EF4-FFF2-40B4-BE49-F238E27FC236}">
                <a16:creationId xmlns:a16="http://schemas.microsoft.com/office/drawing/2014/main" id="{8ED79E9D-31B5-4D76-AC42-504954E816C2}"/>
              </a:ext>
            </a:extLst>
          </p:cNvPr>
          <p:cNvGrpSpPr/>
          <p:nvPr/>
        </p:nvGrpSpPr>
        <p:grpSpPr>
          <a:xfrm>
            <a:off x="179512" y="1868806"/>
            <a:ext cx="8928992" cy="4584530"/>
            <a:chOff x="179512" y="788686"/>
            <a:chExt cx="8928992" cy="4584530"/>
          </a:xfrm>
        </p:grpSpPr>
        <p:pic>
          <p:nvPicPr>
            <p:cNvPr id="19" name="Picture 4" descr="Taxi Clipart Transparent Background , Free Transparent Clipart - ClipartKey">
              <a:extLst>
                <a:ext uri="{FF2B5EF4-FFF2-40B4-BE49-F238E27FC236}">
                  <a16:creationId xmlns:a16="http://schemas.microsoft.com/office/drawing/2014/main" id="{BF023128-5F82-482B-9E67-C55CACAE47BE}"/>
                </a:ext>
              </a:extLst>
            </p:cNvPr>
            <p:cNvPicPr>
              <a:picLocks noChangeAspect="1" noChangeArrowheads="1"/>
            </p:cNvPicPr>
            <p:nvPr/>
          </p:nvPicPr>
          <p:blipFill>
            <a:blip r:embed="rId3" cstate="print">
              <a:duotone>
                <a:schemeClr val="accent6">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88792" y="788686"/>
              <a:ext cx="943248" cy="773947"/>
            </a:xfrm>
            <a:prstGeom prst="rect">
              <a:avLst/>
            </a:prstGeom>
            <a:noFill/>
            <a:extLst>
              <a:ext uri="{909E8E84-426E-40DD-AFC4-6F175D3DCCD1}">
                <a14:hiddenFill xmlns:a14="http://schemas.microsoft.com/office/drawing/2010/main">
                  <a:solidFill>
                    <a:srgbClr val="FFFFFF"/>
                  </a:solidFill>
                </a14:hiddenFill>
              </a:ext>
            </a:extLst>
          </p:spPr>
        </p:pic>
        <p:sp>
          <p:nvSpPr>
            <p:cNvPr id="37" name="Szövegdoboz 36">
              <a:extLst>
                <a:ext uri="{FF2B5EF4-FFF2-40B4-BE49-F238E27FC236}">
                  <a16:creationId xmlns:a16="http://schemas.microsoft.com/office/drawing/2014/main" id="{F79D7E6A-5528-421A-A1AD-A8158DA12397}"/>
                </a:ext>
              </a:extLst>
            </p:cNvPr>
            <p:cNvSpPr txBox="1"/>
            <p:nvPr/>
          </p:nvSpPr>
          <p:spPr>
            <a:xfrm>
              <a:off x="179512" y="926014"/>
              <a:ext cx="3528392" cy="1714380"/>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hu-HU" sz="1600" b="1" i="0" u="none" strike="noStrike" kern="1200" cap="none" spc="0" normalizeH="0" baseline="0" noProof="0" dirty="0">
                  <a:ln>
                    <a:noFill/>
                  </a:ln>
                  <a:solidFill>
                    <a:srgbClr val="00527C"/>
                  </a:solidFill>
                  <a:effectLst/>
                  <a:uLnTx/>
                  <a:uFillTx/>
                  <a:latin typeface="Arial"/>
                  <a:ea typeface="+mn-ea"/>
                  <a:cs typeface="Arial" charset="0"/>
                </a:rPr>
                <a:t>Előnyök: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Egyszerűen hívható</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hu-HU" sz="1400" dirty="0">
                  <a:solidFill>
                    <a:srgbClr val="FFFFFF">
                      <a:lumMod val="50000"/>
                    </a:srgbClr>
                  </a:solidFill>
                  <a:latin typeface="Arial" panose="020B0604020202020204" pitchFamily="34" charset="0"/>
                  <a:cs typeface="Arial" panose="020B0604020202020204" pitchFamily="34" charset="0"/>
                </a:rPr>
                <a:t>Alkoholfogyasztás után is lehet használni</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Biztonságos</a:t>
              </a:r>
            </a:p>
          </p:txBody>
        </p:sp>
        <p:sp>
          <p:nvSpPr>
            <p:cNvPr id="38" name="Szövegdoboz 37">
              <a:extLst>
                <a:ext uri="{FF2B5EF4-FFF2-40B4-BE49-F238E27FC236}">
                  <a16:creationId xmlns:a16="http://schemas.microsoft.com/office/drawing/2014/main" id="{F3A4182F-3C34-4F70-9A46-5CA7F4AA3893}"/>
                </a:ext>
              </a:extLst>
            </p:cNvPr>
            <p:cNvSpPr txBox="1"/>
            <p:nvPr/>
          </p:nvSpPr>
          <p:spPr>
            <a:xfrm>
              <a:off x="5580112" y="927770"/>
              <a:ext cx="3528392" cy="202363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hu-HU" sz="1600" b="1" dirty="0">
                  <a:solidFill>
                    <a:srgbClr val="00527C"/>
                  </a:solidFill>
                  <a:latin typeface="Arial"/>
                  <a:cs typeface="Arial" charset="0"/>
                </a:rPr>
                <a:t>Hátrányok</a:t>
              </a:r>
              <a:r>
                <a:rPr kumimoji="0" lang="hu-HU" sz="1600" b="1" i="0" u="none" strike="noStrike" kern="1200" cap="none" spc="0" normalizeH="0" baseline="0" noProof="0" dirty="0">
                  <a:ln>
                    <a:noFill/>
                  </a:ln>
                  <a:solidFill>
                    <a:srgbClr val="00527C"/>
                  </a:solidFill>
                  <a:effectLst/>
                  <a:uLnTx/>
                  <a:uFillTx/>
                  <a:latin typeface="Arial"/>
                  <a:ea typeface="+mn-ea"/>
                  <a:cs typeface="Arial" charset="0"/>
                </a:rPr>
                <a:t>:</a:t>
              </a:r>
              <a:endParaRPr lang="hu-HU" sz="1400" dirty="0">
                <a:solidFill>
                  <a:schemeClr val="bg1">
                    <a:lumMod val="50000"/>
                  </a:schemeClr>
                </a:solidFill>
                <a:latin typeface="Arial" panose="020B0604020202020204" pitchFamily="34" charset="0"/>
                <a:cs typeface="Arial" panose="020B0604020202020204" pitchFamily="34" charset="0"/>
              </a:endParaRP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Egyes sofőrök vezetési stílusa megkérdőjelezhető</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Környezetszennyező (a sofőrön kívül egy ember az autóban)</a:t>
              </a:r>
            </a:p>
            <a:p>
              <a:pPr marL="171450" indent="-171450" fontAlgn="b">
                <a:spcBef>
                  <a:spcPts val="300"/>
                </a:spcBef>
                <a:spcAft>
                  <a:spcPts val="300"/>
                </a:spcAft>
                <a:buFont typeface="Wingdings" panose="05000000000000000000" pitchFamily="2" charset="2"/>
                <a:buChar char="G"/>
                <a:defRPr/>
              </a:pPr>
              <a:r>
                <a:rPr lang="hu-HU" sz="1400" dirty="0">
                  <a:solidFill>
                    <a:schemeClr val="bg1">
                      <a:lumMod val="50000"/>
                    </a:schemeClr>
                  </a:solidFill>
                  <a:latin typeface="Arial" panose="020B0604020202020204" pitchFamily="34" charset="0"/>
                  <a:cs typeface="Arial" panose="020B0604020202020204" pitchFamily="34" charset="0"/>
                </a:rPr>
                <a:t>Esetenként sokára jön</a:t>
              </a:r>
            </a:p>
            <a:p>
              <a:pPr marL="171450" indent="-171450" fontAlgn="b">
                <a:spcBef>
                  <a:spcPts val="300"/>
                </a:spcBef>
                <a:spcAft>
                  <a:spcPts val="300"/>
                </a:spcAft>
                <a:buFont typeface="Wingdings" panose="05000000000000000000" pitchFamily="2" charset="2"/>
                <a:buChar char="G"/>
                <a:defRPr/>
              </a:pPr>
              <a:r>
                <a:rPr lang="hu-HU" sz="1400" b="1" dirty="0">
                  <a:solidFill>
                    <a:schemeClr val="bg1">
                      <a:lumMod val="50000"/>
                    </a:schemeClr>
                  </a:solidFill>
                  <a:latin typeface="Arial" panose="020B0604020202020204" pitchFamily="34" charset="0"/>
                  <a:cs typeface="Arial" panose="020B0604020202020204" pitchFamily="34" charset="0"/>
                </a:rPr>
                <a:t>Drága</a:t>
              </a:r>
            </a:p>
          </p:txBody>
        </p:sp>
        <p:sp>
          <p:nvSpPr>
            <p:cNvPr id="39" name="Beszédbuborék: négyszög 38">
              <a:extLst>
                <a:ext uri="{FF2B5EF4-FFF2-40B4-BE49-F238E27FC236}">
                  <a16:creationId xmlns:a16="http://schemas.microsoft.com/office/drawing/2014/main" id="{98BAE4A6-1004-48E5-ACFC-4A00B58F88EE}"/>
                </a:ext>
              </a:extLst>
            </p:cNvPr>
            <p:cNvSpPr/>
            <p:nvPr/>
          </p:nvSpPr>
          <p:spPr>
            <a:xfrm>
              <a:off x="395537" y="2672262"/>
              <a:ext cx="2808311" cy="279139"/>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Telefonálok és jön</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45" name="Beszédbuborék: négyszög 44">
              <a:extLst>
                <a:ext uri="{FF2B5EF4-FFF2-40B4-BE49-F238E27FC236}">
                  <a16:creationId xmlns:a16="http://schemas.microsoft.com/office/drawing/2014/main" id="{C3950176-9BEC-4DF7-8850-00479A778DA0}"/>
                </a:ext>
              </a:extLst>
            </p:cNvPr>
            <p:cNvSpPr/>
            <p:nvPr/>
          </p:nvSpPr>
          <p:spPr>
            <a:xfrm>
              <a:off x="5724128" y="3063627"/>
              <a:ext cx="3240359" cy="39669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cs typeface="Arial" panose="020B0604020202020204" pitchFamily="34" charset="0"/>
                </a:rPr>
                <a:t>A</a:t>
              </a:r>
              <a:r>
                <a:rPr lang="hu-HU" sz="1000" i="1" dirty="0">
                  <a:solidFill>
                    <a:srgbClr val="7F7F7F"/>
                  </a:solidFill>
                  <a:latin typeface="Arial" panose="020B0604020202020204" pitchFamily="34" charset="0"/>
                  <a:ea typeface="Calibri" panose="020F0502020204030204" pitchFamily="34" charset="0"/>
                </a:rPr>
                <a:t> taxisok egy csomószor úgy mennek, mint az állat, főleg a reptéri úton, ott állandóan ütköznek</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46" name="Beszédbuborék: négyszög 45">
              <a:extLst>
                <a:ext uri="{FF2B5EF4-FFF2-40B4-BE49-F238E27FC236}">
                  <a16:creationId xmlns:a16="http://schemas.microsoft.com/office/drawing/2014/main" id="{40C3696B-EF10-4874-BCE3-566E7C816360}"/>
                </a:ext>
              </a:extLst>
            </p:cNvPr>
            <p:cNvSpPr/>
            <p:nvPr/>
          </p:nvSpPr>
          <p:spPr>
            <a:xfrm>
              <a:off x="395536" y="3068960"/>
              <a:ext cx="2808311" cy="73913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cs typeface="Arial" panose="020B0604020202020204" pitchFamily="34" charset="0"/>
                </a:rPr>
                <a:t>N</a:t>
              </a:r>
              <a:r>
                <a:rPr lang="hu-HU" sz="1000" i="1" dirty="0">
                  <a:solidFill>
                    <a:srgbClr val="7F7F7F"/>
                  </a:solidFill>
                  <a:latin typeface="Arial" panose="020B0604020202020204" pitchFamily="34" charset="0"/>
                  <a:ea typeface="Calibri" panose="020F0502020204030204" pitchFamily="34" charset="0"/>
                </a:rPr>
                <a:t>em mi vagyunk veszélyben, hanem sajnos inkább a sofőrök vannak veszélyben, ha olyan utasa van, szóval a mi szempontunkból ez a legbiztonságosabb alternatíva</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47" name="Beszédbuborék: négyszög 46">
              <a:extLst>
                <a:ext uri="{FF2B5EF4-FFF2-40B4-BE49-F238E27FC236}">
                  <a16:creationId xmlns:a16="http://schemas.microsoft.com/office/drawing/2014/main" id="{377B658A-3C68-43ED-9E71-8DF8F66C2F96}"/>
                </a:ext>
              </a:extLst>
            </p:cNvPr>
            <p:cNvSpPr/>
            <p:nvPr/>
          </p:nvSpPr>
          <p:spPr>
            <a:xfrm>
              <a:off x="5724128" y="3555408"/>
              <a:ext cx="3240358" cy="39669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cs typeface="Arial" panose="020B0604020202020204" pitchFamily="34" charset="0"/>
                </a:rPr>
                <a:t>K</a:t>
              </a:r>
              <a:r>
                <a:rPr lang="hu-HU" sz="1000" i="1" dirty="0">
                  <a:solidFill>
                    <a:srgbClr val="7F7F7F"/>
                  </a:solidFill>
                  <a:latin typeface="Arial" panose="020B0604020202020204" pitchFamily="34" charset="0"/>
                  <a:ea typeface="Calibri" panose="020F0502020204030204" pitchFamily="34" charset="0"/>
                </a:rPr>
                <a:t>egyetlenül vezetnek, bringásként is, de autósként nézve is</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48" name="Beszédbuborék: négyszög 47">
              <a:extLst>
                <a:ext uri="{FF2B5EF4-FFF2-40B4-BE49-F238E27FC236}">
                  <a16:creationId xmlns:a16="http://schemas.microsoft.com/office/drawing/2014/main" id="{03294F01-5E62-4771-99BB-E928859FE944}"/>
                </a:ext>
              </a:extLst>
            </p:cNvPr>
            <p:cNvSpPr/>
            <p:nvPr/>
          </p:nvSpPr>
          <p:spPr>
            <a:xfrm>
              <a:off x="3419872" y="3835774"/>
              <a:ext cx="2016224" cy="60133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Hajtják a lóvét, agresszív stílus, centiznek állandóan centiznek pofátlan módon</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49" name="Beszédbuborék: négyszög 48">
              <a:extLst>
                <a:ext uri="{FF2B5EF4-FFF2-40B4-BE49-F238E27FC236}">
                  <a16:creationId xmlns:a16="http://schemas.microsoft.com/office/drawing/2014/main" id="{A8CA978D-9B24-4BA5-8892-C2A867E5DF7E}"/>
                </a:ext>
              </a:extLst>
            </p:cNvPr>
            <p:cNvSpPr/>
            <p:nvPr/>
          </p:nvSpPr>
          <p:spPr>
            <a:xfrm>
              <a:off x="5724128" y="4853872"/>
              <a:ext cx="3240359" cy="519344"/>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Nekem nem túlzottan szimpatikus, hogy használják a buszsávot. Miért? Akkor egy fuvarozó miért nem? Vagy a GreenGo-s zöld autó miért nem használhatja?</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50" name="Beszédbuborék: négyszög 49">
              <a:extLst>
                <a:ext uri="{FF2B5EF4-FFF2-40B4-BE49-F238E27FC236}">
                  <a16:creationId xmlns:a16="http://schemas.microsoft.com/office/drawing/2014/main" id="{82DF2E0D-2A83-477B-BB1D-12AF1FB9F3A4}"/>
                </a:ext>
              </a:extLst>
            </p:cNvPr>
            <p:cNvSpPr/>
            <p:nvPr/>
          </p:nvSpPr>
          <p:spPr>
            <a:xfrm>
              <a:off x="5724129" y="4026098"/>
              <a:ext cx="3240359" cy="756739"/>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cs typeface="Arial" panose="020B0604020202020204" pitchFamily="34" charset="0"/>
                </a:rPr>
                <a:t>Többször jártam úgy,</a:t>
              </a:r>
              <a:r>
                <a:rPr lang="hu-HU" sz="1000" i="1" dirty="0">
                  <a:solidFill>
                    <a:srgbClr val="7F7F7F"/>
                  </a:solidFill>
                  <a:latin typeface="Arial" panose="020B0604020202020204" pitchFamily="34" charset="0"/>
                  <a:ea typeface="Calibri" panose="020F0502020204030204" pitchFamily="34" charset="0"/>
                </a:rPr>
                <a:t> hogy nézem az árakat a neten, megrendelem a taxit, jó oké kiállási díj, megnézem a Google-n kb. 10 km, ez kb. 4000 forint és akárhogy, ez mindig 7000 lesz.</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51" name="Beszédbuborék: négyszög 50">
              <a:extLst>
                <a:ext uri="{FF2B5EF4-FFF2-40B4-BE49-F238E27FC236}">
                  <a16:creationId xmlns:a16="http://schemas.microsoft.com/office/drawing/2014/main" id="{6CF8A07C-0479-4BD9-89B7-6CD62F20406A}"/>
                </a:ext>
              </a:extLst>
            </p:cNvPr>
            <p:cNvSpPr/>
            <p:nvPr/>
          </p:nvSpPr>
          <p:spPr>
            <a:xfrm>
              <a:off x="3419872" y="4509120"/>
              <a:ext cx="2016224" cy="864096"/>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„Egyszer </a:t>
              </a:r>
              <a:r>
                <a:rPr lang="hu-HU" sz="1000" i="1" dirty="0">
                  <a:solidFill>
                    <a:srgbClr val="7F7F7F"/>
                  </a:solidFill>
                  <a:latin typeface="Arial" panose="020B0604020202020204" pitchFamily="34" charset="0"/>
                  <a:cs typeface="Arial" panose="020B0604020202020204" pitchFamily="34" charset="0"/>
                </a:rPr>
                <a:t>t</a:t>
              </a:r>
              <a:r>
                <a:rPr lang="hu-HU" sz="1000" i="1" dirty="0">
                  <a:solidFill>
                    <a:srgbClr val="7F7F7F"/>
                  </a:solidFill>
                  <a:latin typeface="Arial" panose="020B0604020202020204" pitchFamily="34" charset="0"/>
                  <a:ea typeface="Calibri" panose="020F0502020204030204" pitchFamily="34" charset="0"/>
                </a:rPr>
                <a:t>axit kellett hívnom, mert negyed óra alatt valahova oda kellett érjek, végül busszal hamarabb odaértem, mint hogy megvártam volna a taxit</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52" name="Beszédbuborék: négyszög 51">
              <a:extLst>
                <a:ext uri="{FF2B5EF4-FFF2-40B4-BE49-F238E27FC236}">
                  <a16:creationId xmlns:a16="http://schemas.microsoft.com/office/drawing/2014/main" id="{F72E2364-0955-4815-8F4D-1F960DECF31E}"/>
                </a:ext>
              </a:extLst>
            </p:cNvPr>
            <p:cNvSpPr/>
            <p:nvPr/>
          </p:nvSpPr>
          <p:spPr>
            <a:xfrm>
              <a:off x="395536" y="4853872"/>
              <a:ext cx="2808312" cy="519344"/>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chemeClr val="bg1">
                      <a:lumMod val="50000"/>
                    </a:scheme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Környezetszennyező, ebben is inkább egy ember ül, a sofőrön kívül</a:t>
              </a:r>
              <a:r>
                <a:rPr lang="hu-HU" sz="1000" i="1" dirty="0">
                  <a:solidFill>
                    <a:schemeClr val="bg1">
                      <a:lumMod val="50000"/>
                    </a:schemeClr>
                  </a:solidFill>
                  <a:latin typeface="Arial" panose="020B0604020202020204" pitchFamily="34" charset="0"/>
                  <a:cs typeface="Arial" panose="020B0604020202020204" pitchFamily="34" charset="0"/>
                </a:rPr>
                <a:t>.”</a:t>
              </a:r>
            </a:p>
          </p:txBody>
        </p:sp>
        <p:sp>
          <p:nvSpPr>
            <p:cNvPr id="53" name="Beszédbuborék: négyszög 52">
              <a:extLst>
                <a:ext uri="{FF2B5EF4-FFF2-40B4-BE49-F238E27FC236}">
                  <a16:creationId xmlns:a16="http://schemas.microsoft.com/office/drawing/2014/main" id="{11772BD8-51BD-4713-9EAB-1976A95F260A}"/>
                </a:ext>
              </a:extLst>
            </p:cNvPr>
            <p:cNvSpPr/>
            <p:nvPr/>
          </p:nvSpPr>
          <p:spPr>
            <a:xfrm>
              <a:off x="3419872" y="1556792"/>
              <a:ext cx="2016224" cy="2205255"/>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rgbClr val="7F7F7F"/>
                  </a:solidFill>
                  <a:latin typeface="Arial" panose="020B0604020202020204" pitchFamily="34" charset="0"/>
                  <a:ea typeface="Calibri" panose="020F0502020204030204" pitchFamily="34" charset="0"/>
                </a:rPr>
                <a:t>„A taxizásnak borzasztó rossz híre volt az elmúlt 15-20 évben. Ültek az emberek a taxiban, figyelte mindig mindenki a taxiórát, hogy nem-e akar átvágni, mi hova van bekötve, hogyan ráznak át? És a végén mondott egy olyan árat, aminek semmi köze nem volt a taxiórához. Főként a külföldieket vették le, én hallottam egy beszélgetést a taxisok között, hogy a duplázót nyomtad meg vagy a triplázót neki?</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grpSp>
    </p:spTree>
    <p:extLst>
      <p:ext uri="{BB962C8B-B14F-4D97-AF65-F5344CB8AC3E}">
        <p14:creationId xmlns:p14="http://schemas.microsoft.com/office/powerpoint/2010/main" val="11919708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Milyen szempontok alapján választják adott társaságot?</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15" name="Téglalap 14">
            <a:extLst>
              <a:ext uri="{FF2B5EF4-FFF2-40B4-BE49-F238E27FC236}">
                <a16:creationId xmlns:a16="http://schemas.microsoft.com/office/drawing/2014/main" id="{67255DF9-8E84-4311-9483-E5BC7DB93A63}"/>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A megszokás, a bizalom bizonyult az egyik legerősebb motivációnak a válaszadók részéről, azonban ennek kialakulásához szükséges az, hogy az adott társaságnak legyen jó diszpécser szolgálata, az autó gyorsan és pontosan a megadott címre érkezzen, tiszta legyen, ápolt, kulturált sofőrrel. A jó applikáció, az előre kalkulálható ár, pontos elszámolás szintén rendkívül fontos, aminek betartásához az is hozzátartozik, hogy a sofőr a legrövidebb úton haladjon, „ne verjen át”.</a:t>
            </a:r>
            <a:endParaRPr kumimoji="0" lang="hu-HU" sz="1200" b="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3" name="Csoportba foglalás 2">
            <a:extLst>
              <a:ext uri="{FF2B5EF4-FFF2-40B4-BE49-F238E27FC236}">
                <a16:creationId xmlns:a16="http://schemas.microsoft.com/office/drawing/2014/main" id="{72693DAA-5F3D-4652-9391-A487AA62175D}"/>
              </a:ext>
            </a:extLst>
          </p:cNvPr>
          <p:cNvGrpSpPr/>
          <p:nvPr/>
        </p:nvGrpSpPr>
        <p:grpSpPr>
          <a:xfrm>
            <a:off x="86577" y="1945407"/>
            <a:ext cx="8877911" cy="4672882"/>
            <a:chOff x="86577" y="819512"/>
            <a:chExt cx="8877911" cy="4672882"/>
          </a:xfrm>
        </p:grpSpPr>
        <p:pic>
          <p:nvPicPr>
            <p:cNvPr id="19" name="Picture 4" descr="Taxi Clipart Transparent Background , Free Transparent Clipart - ClipartKey">
              <a:extLst>
                <a:ext uri="{FF2B5EF4-FFF2-40B4-BE49-F238E27FC236}">
                  <a16:creationId xmlns:a16="http://schemas.microsoft.com/office/drawing/2014/main" id="{BF023128-5F82-482B-9E67-C55CACAE47BE}"/>
                </a:ext>
              </a:extLst>
            </p:cNvPr>
            <p:cNvPicPr>
              <a:picLocks noChangeAspect="1" noChangeArrowheads="1"/>
            </p:cNvPicPr>
            <p:nvPr/>
          </p:nvPicPr>
          <p:blipFill>
            <a:blip r:embed="rId3" cstate="print">
              <a:duotone>
                <a:schemeClr val="accent6">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139987" y="935047"/>
              <a:ext cx="1559805" cy="1279840"/>
            </a:xfrm>
            <a:prstGeom prst="rect">
              <a:avLst/>
            </a:prstGeom>
            <a:noFill/>
            <a:extLst>
              <a:ext uri="{909E8E84-426E-40DD-AFC4-6F175D3DCCD1}">
                <a14:hiddenFill xmlns:a14="http://schemas.microsoft.com/office/drawing/2010/main">
                  <a:solidFill>
                    <a:srgbClr val="FFFFFF"/>
                  </a:solidFill>
                </a14:hiddenFill>
              </a:ext>
            </a:extLst>
          </p:spPr>
        </p:pic>
        <p:sp>
          <p:nvSpPr>
            <p:cNvPr id="37" name="Szövegdoboz 36">
              <a:extLst>
                <a:ext uri="{FF2B5EF4-FFF2-40B4-BE49-F238E27FC236}">
                  <a16:creationId xmlns:a16="http://schemas.microsoft.com/office/drawing/2014/main" id="{F79D7E6A-5528-421A-A1AD-A8158DA12397}"/>
                </a:ext>
              </a:extLst>
            </p:cNvPr>
            <p:cNvSpPr txBox="1"/>
            <p:nvPr/>
          </p:nvSpPr>
          <p:spPr>
            <a:xfrm>
              <a:off x="2821506" y="819512"/>
              <a:ext cx="3982742" cy="4672882"/>
            </a:xfrm>
            <a:prstGeom prst="rect">
              <a:avLst/>
            </a:prstGeom>
            <a:noFill/>
          </p:spPr>
          <p:txBody>
            <a:bodyPr wrap="square" rtlCol="0">
              <a:spAutoFit/>
            </a:bodyPr>
            <a:lstStyle/>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lang="hu-HU" dirty="0">
                  <a:solidFill>
                    <a:srgbClr val="FFFFFF">
                      <a:lumMod val="50000"/>
                    </a:srgbClr>
                  </a:solidFill>
                  <a:latin typeface="Arial" panose="020B0604020202020204" pitchFamily="34" charset="0"/>
                  <a:cs typeface="Arial" panose="020B0604020202020204" pitchFamily="34" charset="0"/>
                </a:rPr>
                <a:t>Megszokás</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lang="hu-HU" sz="1600" dirty="0">
                  <a:solidFill>
                    <a:srgbClr val="FFFFFF">
                      <a:lumMod val="50000"/>
                    </a:srgbClr>
                  </a:solidFill>
                  <a:latin typeface="Arial" panose="020B0604020202020204" pitchFamily="34" charset="0"/>
                  <a:cs typeface="Arial" panose="020B0604020202020204" pitchFamily="34" charset="0"/>
                </a:rPr>
                <a:t>Hivatalos társaság legyen</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lang="hu-HU" sz="1600" dirty="0">
                  <a:solidFill>
                    <a:srgbClr val="FFFFFF">
                      <a:lumMod val="50000"/>
                    </a:srgbClr>
                  </a:solidFill>
                  <a:latin typeface="Arial" panose="020B0604020202020204" pitchFamily="34" charset="0"/>
                  <a:cs typeface="Arial" panose="020B0604020202020204" pitchFamily="34" charset="0"/>
                </a:rPr>
                <a:t>Legyen applikációja</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Jó diszpécser szolgálat, kedves, segítőkész diszpécserek</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Gyorsan érkezzen</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Pontosan a megadott címre érkezzen</a:t>
              </a:r>
              <a:endParaRPr lang="hu-HU" sz="1400" dirty="0">
                <a:solidFill>
                  <a:srgbClr val="FFFFFF">
                    <a:lumMod val="50000"/>
                  </a:srgbClr>
                </a:solidFill>
                <a:latin typeface="Arial" panose="020B0604020202020204" pitchFamily="34" charset="0"/>
                <a:cs typeface="Arial" panose="020B0604020202020204" pitchFamily="34" charset="0"/>
              </a:endParaRP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Tiszta, kulturált autók</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Kulturált modorú, ápolt megjelenésű sofőrök</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Megbízható legyen, a legrövidebb úton haladjon</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Előre kalkulálható legyen az ár</a:t>
              </a:r>
              <a:endPar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Gyakori utazás esetén személyes kapcsolat a sofőrrel</a:t>
              </a:r>
            </a:p>
            <a:p>
              <a:pPr marL="285750" marR="0" lvl="0" indent="-285750" algn="l" defTabSz="914400" rtl="0" eaLnBrk="1" fontAlgn="auto" latinLnBrk="0" hangingPunct="1">
                <a:lnSpc>
                  <a:spcPts val="24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Pontosan számlázzon, „ne verjen át”</a:t>
              </a:r>
            </a:p>
          </p:txBody>
        </p:sp>
        <p:sp>
          <p:nvSpPr>
            <p:cNvPr id="49" name="Beszédbuborék: négyszög 48">
              <a:extLst>
                <a:ext uri="{FF2B5EF4-FFF2-40B4-BE49-F238E27FC236}">
                  <a16:creationId xmlns:a16="http://schemas.microsoft.com/office/drawing/2014/main" id="{A8CA978D-9B24-4BA5-8892-C2A867E5DF7E}"/>
                </a:ext>
              </a:extLst>
            </p:cNvPr>
            <p:cNvSpPr/>
            <p:nvPr/>
          </p:nvSpPr>
          <p:spPr>
            <a:xfrm>
              <a:off x="6732240" y="1052736"/>
              <a:ext cx="2232248" cy="72072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Ne verjen át, ismerősömet tök részegen hazavitte 20 ezrest adott neki, a sofőr kilökte a kocsiból és elhajtott.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52" name="Beszédbuborék: négyszög 51">
              <a:extLst>
                <a:ext uri="{FF2B5EF4-FFF2-40B4-BE49-F238E27FC236}">
                  <a16:creationId xmlns:a16="http://schemas.microsoft.com/office/drawing/2014/main" id="{F72E2364-0955-4815-8F4D-1F960DECF31E}"/>
                </a:ext>
              </a:extLst>
            </p:cNvPr>
            <p:cNvSpPr/>
            <p:nvPr/>
          </p:nvSpPr>
          <p:spPr>
            <a:xfrm>
              <a:off x="6732240" y="4554689"/>
              <a:ext cx="2232248" cy="879384"/>
            </a:xfrm>
            <a:prstGeom prst="wedgeRectCallout">
              <a:avLst>
                <a:gd name="adj1" fmla="val -52727"/>
                <a:gd name="adj2" fmla="val -22748"/>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R</a:t>
              </a:r>
              <a:r>
                <a:rPr lang="hu-HU" sz="1000" i="1" dirty="0">
                  <a:solidFill>
                    <a:srgbClr val="7F7F7F"/>
                  </a:solidFill>
                  <a:latin typeface="Arial" panose="020B0604020202020204" pitchFamily="34" charset="0"/>
                  <a:ea typeface="Calibri" panose="020F0502020204030204" pitchFamily="34" charset="0"/>
                </a:rPr>
                <a:t>endkívül fontos az, hogyha az ember beül, akkor ne egy lelakott autóban érezze magát, hanem alapvetően egy szolgáltatást vesz igénybe</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0" name="Beszédbuborék: négyszög 19">
              <a:extLst>
                <a:ext uri="{FF2B5EF4-FFF2-40B4-BE49-F238E27FC236}">
                  <a16:creationId xmlns:a16="http://schemas.microsoft.com/office/drawing/2014/main" id="{62CEEAEE-61C8-4424-9BB6-7FAB0FC70B1E}"/>
                </a:ext>
              </a:extLst>
            </p:cNvPr>
            <p:cNvSpPr/>
            <p:nvPr/>
          </p:nvSpPr>
          <p:spPr>
            <a:xfrm>
              <a:off x="6732240" y="1916832"/>
              <a:ext cx="2232248" cy="868886"/>
            </a:xfrm>
            <a:prstGeom prst="wedgeRectCallout">
              <a:avLst>
                <a:gd name="adj1" fmla="val -55511"/>
                <a:gd name="adj2" fmla="val -35750"/>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V</a:t>
              </a:r>
              <a:r>
                <a:rPr lang="hu-HU" sz="1000" i="1" dirty="0">
                  <a:solidFill>
                    <a:srgbClr val="7F7F7F"/>
                  </a:solidFill>
                  <a:latin typeface="Arial" panose="020B0604020202020204" pitchFamily="34" charset="0"/>
                  <a:ea typeface="Calibri" panose="020F0502020204030204" pitchFamily="34" charset="0"/>
                </a:rPr>
                <a:t>oltam egy kiegészítő gépkocsivezető képzésen, nagyon sok taxis volt ott jelen, hát hogy mondjam, ilyen börtön feelingem volt.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1" name="Beszédbuborék: négyszög 20">
              <a:extLst>
                <a:ext uri="{FF2B5EF4-FFF2-40B4-BE49-F238E27FC236}">
                  <a16:creationId xmlns:a16="http://schemas.microsoft.com/office/drawing/2014/main" id="{8D6EFB3F-F848-4A72-957D-355F42ED3F83}"/>
                </a:ext>
              </a:extLst>
            </p:cNvPr>
            <p:cNvSpPr/>
            <p:nvPr/>
          </p:nvSpPr>
          <p:spPr>
            <a:xfrm>
              <a:off x="229218" y="2348880"/>
              <a:ext cx="2592288" cy="70367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Ha</a:t>
              </a:r>
              <a:r>
                <a:rPr lang="hu-HU" sz="1000" i="1" dirty="0">
                  <a:solidFill>
                    <a:srgbClr val="7F7F7F"/>
                  </a:solidFill>
                  <a:latin typeface="Arial" panose="020B0604020202020204" pitchFamily="34" charset="0"/>
                  <a:ea typeface="Calibri" panose="020F0502020204030204" pitchFamily="34" charset="0"/>
                </a:rPr>
                <a:t> hívjuk, akkor az egész leinformálható, eszembe nem jutna a Keletinél bepattanni egy taxiba, mert…basszus kiszedik a vesémet.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2" name="Beszédbuborék: négyszög 21">
              <a:extLst>
                <a:ext uri="{FF2B5EF4-FFF2-40B4-BE49-F238E27FC236}">
                  <a16:creationId xmlns:a16="http://schemas.microsoft.com/office/drawing/2014/main" id="{A06B413C-D7B7-4659-9276-6B2B661BEF45}"/>
                </a:ext>
              </a:extLst>
            </p:cNvPr>
            <p:cNvSpPr/>
            <p:nvPr/>
          </p:nvSpPr>
          <p:spPr>
            <a:xfrm>
              <a:off x="6732240" y="2967964"/>
              <a:ext cx="2232248" cy="472187"/>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H</a:t>
              </a:r>
              <a:r>
                <a:rPr lang="hu-HU" sz="1000" i="1" dirty="0">
                  <a:solidFill>
                    <a:srgbClr val="7F7F7F"/>
                  </a:solidFill>
                  <a:latin typeface="Arial" panose="020B0604020202020204" pitchFamily="34" charset="0"/>
                  <a:ea typeface="Calibri" panose="020F0502020204030204" pitchFamily="34" charset="0"/>
                </a:rPr>
                <a:t>a applikációval hívod, akkor visszakövethető, biztonságos.</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3" name="Beszédbuborék: négyszög 22">
              <a:extLst>
                <a:ext uri="{FF2B5EF4-FFF2-40B4-BE49-F238E27FC236}">
                  <a16:creationId xmlns:a16="http://schemas.microsoft.com/office/drawing/2014/main" id="{170B7D8E-D90E-4C12-BD33-ADCBF35D3529}"/>
                </a:ext>
              </a:extLst>
            </p:cNvPr>
            <p:cNvSpPr/>
            <p:nvPr/>
          </p:nvSpPr>
          <p:spPr>
            <a:xfrm>
              <a:off x="6732240" y="3661424"/>
              <a:ext cx="2232248" cy="703680"/>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E</a:t>
              </a:r>
              <a:r>
                <a:rPr lang="hu-HU" sz="1000" i="1" dirty="0">
                  <a:solidFill>
                    <a:srgbClr val="7F7F7F"/>
                  </a:solidFill>
                  <a:latin typeface="Arial" panose="020B0604020202020204" pitchFamily="34" charset="0"/>
                  <a:ea typeface="Calibri" panose="020F0502020204030204" pitchFamily="34" charset="0"/>
                </a:rPr>
                <a:t>gy jó diszpécser szolgálat nagyon sokat nyom a latba, hogy végül melyik társaság mellet rakjuk le a voksunkat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4" name="Beszédbuborék: négyszög 23">
              <a:extLst>
                <a:ext uri="{FF2B5EF4-FFF2-40B4-BE49-F238E27FC236}">
                  <a16:creationId xmlns:a16="http://schemas.microsoft.com/office/drawing/2014/main" id="{1D2CC358-8358-47FA-A0EA-AF39BEED88FA}"/>
                </a:ext>
              </a:extLst>
            </p:cNvPr>
            <p:cNvSpPr/>
            <p:nvPr/>
          </p:nvSpPr>
          <p:spPr>
            <a:xfrm>
              <a:off x="229218" y="3445402"/>
              <a:ext cx="2592288" cy="703678"/>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M</a:t>
              </a:r>
              <a:r>
                <a:rPr lang="hu-HU" sz="1000" i="1" dirty="0">
                  <a:solidFill>
                    <a:srgbClr val="7F7F7F"/>
                  </a:solidFill>
                  <a:latin typeface="Arial" panose="020B0604020202020204" pitchFamily="34" charset="0"/>
                  <a:ea typeface="Calibri" panose="020F0502020204030204" pitchFamily="34" charset="0"/>
                </a:rPr>
                <a:t>egbízható, gyors, tudom, hogy nem vágnak át, a legrövidebb úton megy, sőt előre megmondják mennyibe fog kerülni a taxi.</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6" name="Beszédbuborék: négyszög 25">
              <a:extLst>
                <a:ext uri="{FF2B5EF4-FFF2-40B4-BE49-F238E27FC236}">
                  <a16:creationId xmlns:a16="http://schemas.microsoft.com/office/drawing/2014/main" id="{A1A0F18A-26B7-4851-AE23-5728E7CB9F03}"/>
                </a:ext>
              </a:extLst>
            </p:cNvPr>
            <p:cNvSpPr/>
            <p:nvPr/>
          </p:nvSpPr>
          <p:spPr>
            <a:xfrm>
              <a:off x="251520" y="4724500"/>
              <a:ext cx="2592288" cy="710516"/>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Nekem az is tetszik, hogy a diszpécser a nevemen szólít, hogy jó reggelt Klaudia, a gépben a telefonszámom benne van és üdvözölnek.</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pic>
          <p:nvPicPr>
            <p:cNvPr id="27" name="Picture 8" descr="Yes and no check marks Royalty Free Vector Image">
              <a:extLst>
                <a:ext uri="{FF2B5EF4-FFF2-40B4-BE49-F238E27FC236}">
                  <a16:creationId xmlns:a16="http://schemas.microsoft.com/office/drawing/2014/main" id="{96EA3DDE-C785-497E-9AF8-DC5145B361B1}"/>
                </a:ext>
              </a:extLst>
            </p:cNvPr>
            <p:cNvPicPr>
              <a:picLocks noChangeAspect="1" noChangeArrowheads="1"/>
            </p:cNvPicPr>
            <p:nvPr/>
          </p:nvPicPr>
          <p:blipFill rotWithShape="1">
            <a:blip r:embed="rId5" cstate="print">
              <a:duotone>
                <a:schemeClr val="accent2">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l="8370" t="6950" r="24740" b="50698"/>
            <a:stretch/>
          </p:blipFill>
          <p:spPr bwMode="auto">
            <a:xfrm>
              <a:off x="86577" y="881353"/>
              <a:ext cx="1053410" cy="72033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887686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A taxisofőrök elvárt megjelenése</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15" name="Téglalap 14">
            <a:extLst>
              <a:ext uri="{FF2B5EF4-FFF2-40B4-BE49-F238E27FC236}">
                <a16:creationId xmlns:a16="http://schemas.microsoft.com/office/drawing/2014/main" id="{67255DF9-8E84-4311-9483-E5BC7DB93A63}"/>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Elvárás ugyan az utasok részéről, hogy a sofőrök ápoltak, jó megjelenésűek legyenek, ahhoz azonban nem ragaszkodnak, hogy öltönyt-nyakkendőt viseljenek, hiszen úgy vélik, ebben az öltözetben bizonyára kényelmetlen lehet egész nap vezetni. A megfelelő megjelenéshez elegendőnek tartanak egy galléros pólót, vászonnadrággal, hozzá illó cipővel.</a:t>
            </a:r>
            <a:endParaRPr kumimoji="0" lang="hu-HU" sz="120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3" name="Csoportba foglalás 2">
            <a:extLst>
              <a:ext uri="{FF2B5EF4-FFF2-40B4-BE49-F238E27FC236}">
                <a16:creationId xmlns:a16="http://schemas.microsoft.com/office/drawing/2014/main" id="{3686323D-A637-4467-B35E-1A959801AD89}"/>
              </a:ext>
            </a:extLst>
          </p:cNvPr>
          <p:cNvGrpSpPr/>
          <p:nvPr/>
        </p:nvGrpSpPr>
        <p:grpSpPr>
          <a:xfrm>
            <a:off x="241995" y="1916832"/>
            <a:ext cx="8712968" cy="4620290"/>
            <a:chOff x="251520" y="824934"/>
            <a:chExt cx="8712968" cy="4620290"/>
          </a:xfrm>
        </p:grpSpPr>
        <p:sp>
          <p:nvSpPr>
            <p:cNvPr id="52" name="Beszédbuborék: négyszög 51">
              <a:extLst>
                <a:ext uri="{FF2B5EF4-FFF2-40B4-BE49-F238E27FC236}">
                  <a16:creationId xmlns:a16="http://schemas.microsoft.com/office/drawing/2014/main" id="{F72E2364-0955-4815-8F4D-1F960DECF31E}"/>
                </a:ext>
              </a:extLst>
            </p:cNvPr>
            <p:cNvSpPr/>
            <p:nvPr/>
          </p:nvSpPr>
          <p:spPr>
            <a:xfrm>
              <a:off x="251520" y="3053672"/>
              <a:ext cx="2592288" cy="879384"/>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„Kényelmetlen nekik egész nap nyakkendőben vezessenek, vannak ezek a galléros pólók, szerintem azok is elegánsak egy normális kis nadrággal.”</a:t>
              </a:r>
            </a:p>
          </p:txBody>
        </p:sp>
        <p:sp>
          <p:nvSpPr>
            <p:cNvPr id="23" name="Beszédbuborék: négyszög 22">
              <a:extLst>
                <a:ext uri="{FF2B5EF4-FFF2-40B4-BE49-F238E27FC236}">
                  <a16:creationId xmlns:a16="http://schemas.microsoft.com/office/drawing/2014/main" id="{170B7D8E-D90E-4C12-BD33-ADCBF35D3529}"/>
                </a:ext>
              </a:extLst>
            </p:cNvPr>
            <p:cNvSpPr/>
            <p:nvPr/>
          </p:nvSpPr>
          <p:spPr>
            <a:xfrm>
              <a:off x="6372200" y="3053671"/>
              <a:ext cx="2592288" cy="879377"/>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„Normális hosszú nadrág, normális cipő, galléros póló.”</a:t>
              </a:r>
            </a:p>
          </p:txBody>
        </p:sp>
        <p:sp>
          <p:nvSpPr>
            <p:cNvPr id="24" name="Beszédbuborék: négyszög 23">
              <a:extLst>
                <a:ext uri="{FF2B5EF4-FFF2-40B4-BE49-F238E27FC236}">
                  <a16:creationId xmlns:a16="http://schemas.microsoft.com/office/drawing/2014/main" id="{1D2CC358-8358-47FA-A0EA-AF39BEED88FA}"/>
                </a:ext>
              </a:extLst>
            </p:cNvPr>
            <p:cNvSpPr/>
            <p:nvPr/>
          </p:nvSpPr>
          <p:spPr>
            <a:xfrm>
              <a:off x="6372200" y="4204036"/>
              <a:ext cx="2592288" cy="879384"/>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Á</a:t>
              </a:r>
              <a:r>
                <a:rPr lang="hu-HU" sz="1000" i="1" dirty="0">
                  <a:solidFill>
                    <a:srgbClr val="7F7F7F"/>
                  </a:solidFill>
                  <a:latin typeface="Arial" panose="020B0604020202020204" pitchFamily="34" charset="0"/>
                  <a:ea typeface="Calibri" panose="020F0502020204030204" pitchFamily="34" charset="0"/>
                </a:rPr>
                <a:t>poltak legyenek</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6" name="Beszédbuborék: négyszög 25">
              <a:extLst>
                <a:ext uri="{FF2B5EF4-FFF2-40B4-BE49-F238E27FC236}">
                  <a16:creationId xmlns:a16="http://schemas.microsoft.com/office/drawing/2014/main" id="{A1A0F18A-26B7-4851-AE23-5728E7CB9F03}"/>
                </a:ext>
              </a:extLst>
            </p:cNvPr>
            <p:cNvSpPr/>
            <p:nvPr/>
          </p:nvSpPr>
          <p:spPr>
            <a:xfrm>
              <a:off x="251520" y="4204043"/>
              <a:ext cx="2592288" cy="879377"/>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rgbClr val="FFFFFF">
                      <a:lumMod val="50000"/>
                    </a:srgbClr>
                  </a:solidFill>
                  <a:latin typeface="Arial" panose="020B0604020202020204" pitchFamily="34" charset="0"/>
                  <a:cs typeface="Arial" panose="020B0604020202020204" pitchFamily="34" charset="0"/>
                </a:rPr>
                <a:t>„S</a:t>
              </a:r>
              <a:r>
                <a:rPr lang="hu-HU" sz="1000" i="1" dirty="0">
                  <a:solidFill>
                    <a:srgbClr val="7F7F7F"/>
                  </a:solidFill>
                  <a:latin typeface="Arial" panose="020B0604020202020204" pitchFamily="34" charset="0"/>
                  <a:ea typeface="Calibri" panose="020F0502020204030204" pitchFamily="34" charset="0"/>
                </a:rPr>
                <a:t>zámít az öltözködés, én arra gondoltam, hogy szép tiszta pólóban van vagy ingben</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pic>
          <p:nvPicPr>
            <p:cNvPr id="8196" name="Picture 4" descr="navy blue polo shirt mens Shop Clothing &amp;amp; Shoes Online">
              <a:extLst>
                <a:ext uri="{FF2B5EF4-FFF2-40B4-BE49-F238E27FC236}">
                  <a16:creationId xmlns:a16="http://schemas.microsoft.com/office/drawing/2014/main" id="{5E420E01-6E94-4B4A-8326-FB6D5010CF4F}"/>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3006874" y="824934"/>
              <a:ext cx="3141797" cy="462029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8" descr="Yes and no check marks Royalty Free Vector Image">
              <a:extLst>
                <a:ext uri="{FF2B5EF4-FFF2-40B4-BE49-F238E27FC236}">
                  <a16:creationId xmlns:a16="http://schemas.microsoft.com/office/drawing/2014/main" id="{96EA3DDE-C785-497E-9AF8-DC5145B361B1}"/>
                </a:ext>
              </a:extLst>
            </p:cNvPr>
            <p:cNvPicPr>
              <a:picLocks noChangeAspect="1" noChangeArrowheads="1"/>
            </p:cNvPicPr>
            <p:nvPr/>
          </p:nvPicPr>
          <p:blipFill rotWithShape="1">
            <a:blip r:embed="rId5" cstate="print">
              <a:duotone>
                <a:schemeClr val="accent2">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l="8370" t="6950" r="24740" b="50698"/>
            <a:stretch/>
          </p:blipFill>
          <p:spPr bwMode="auto">
            <a:xfrm>
              <a:off x="1187624" y="1068411"/>
              <a:ext cx="2037151" cy="139303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526758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Milyen tényezők idegenítik el adott társaságtól?</a:t>
            </a:r>
          </a:p>
        </p:txBody>
      </p:sp>
      <p:sp>
        <p:nvSpPr>
          <p:cNvPr id="15" name="Téglalap 14">
            <a:extLst>
              <a:ext uri="{FF2B5EF4-FFF2-40B4-BE49-F238E27FC236}">
                <a16:creationId xmlns:a16="http://schemas.microsoft.com/office/drawing/2014/main" id="{67255DF9-8E84-4311-9483-E5BC7DB93A63}"/>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Az utasok leginkább akkor fordulnak el egy társaságtól, ha sokat kell várni az autóra, esetleg nem is jön, ha a sofőr nem megfelelően, kifogásolható módon viselkedik és vezet,</a:t>
            </a:r>
            <a:r>
              <a:rPr kumimoji="0" lang="hu-HU" sz="1200" b="0" i="0" u="none" strike="noStrike" kern="1200" cap="none" spc="0" normalizeH="0" baseline="0" noProof="0" dirty="0">
                <a:ln>
                  <a:noFill/>
                </a:ln>
                <a:solidFill>
                  <a:srgbClr val="FFFFFF"/>
                </a:solidFill>
                <a:effectLst/>
                <a:uLnTx/>
                <a:uFillTx/>
                <a:latin typeface="Arial"/>
                <a:ea typeface="+mn-ea"/>
                <a:cs typeface="Arial"/>
              </a:rPr>
              <a:t> valamint ha az autó nem makulátlan (piszkos, lelakott, dohány-, esetleg állatszagú). És természetesen a pontos elszámolás be nem tartása, vagyis a „lehúzás” érzete szintén az adott társaság elhagyásához vezet.</a:t>
            </a:r>
            <a:endParaRPr kumimoji="0" lang="hu-HU" sz="1200" b="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4" name="Csoportba foglalás 3">
            <a:extLst>
              <a:ext uri="{FF2B5EF4-FFF2-40B4-BE49-F238E27FC236}">
                <a16:creationId xmlns:a16="http://schemas.microsoft.com/office/drawing/2014/main" id="{777946B0-CFC8-4F94-8A03-A78B49420031}"/>
              </a:ext>
            </a:extLst>
          </p:cNvPr>
          <p:cNvGrpSpPr/>
          <p:nvPr/>
        </p:nvGrpSpPr>
        <p:grpSpPr>
          <a:xfrm>
            <a:off x="251520" y="1873399"/>
            <a:ext cx="8712968" cy="4494793"/>
            <a:chOff x="251520" y="762982"/>
            <a:chExt cx="8712968" cy="4494793"/>
          </a:xfrm>
        </p:grpSpPr>
        <p:sp>
          <p:nvSpPr>
            <p:cNvPr id="37" name="Szövegdoboz 36">
              <a:extLst>
                <a:ext uri="{FF2B5EF4-FFF2-40B4-BE49-F238E27FC236}">
                  <a16:creationId xmlns:a16="http://schemas.microsoft.com/office/drawing/2014/main" id="{F79D7E6A-5528-421A-A1AD-A8158DA12397}"/>
                </a:ext>
              </a:extLst>
            </p:cNvPr>
            <p:cNvSpPr txBox="1"/>
            <p:nvPr/>
          </p:nvSpPr>
          <p:spPr>
            <a:xfrm>
              <a:off x="2627784" y="762982"/>
              <a:ext cx="4032448" cy="2308965"/>
            </a:xfrm>
            <a:prstGeom prst="rect">
              <a:avLst/>
            </a:prstGeom>
            <a:noFill/>
          </p:spPr>
          <p:txBody>
            <a:bodyPr wrap="square" rtlCol="0">
              <a:spAutoFit/>
            </a:bodyPr>
            <a:lstStyle/>
            <a:p>
              <a:pPr marL="285750" marR="0" lvl="0" indent="-285750" algn="l" defTabSz="914400" rtl="0" eaLnBrk="1" fontAlgn="auto" latinLnBrk="0" hangingPunct="1">
                <a:lnSpc>
                  <a:spcPts val="2500"/>
                </a:lnSpc>
                <a:spcBef>
                  <a:spcPts val="0"/>
                </a:spcBef>
                <a:spcAft>
                  <a:spcPts val="0"/>
                </a:spcAft>
                <a:buClrTx/>
                <a:buSzTx/>
                <a:buFont typeface="Wingdings" panose="05000000000000000000" pitchFamily="2" charset="2"/>
                <a:buChar char="Ø"/>
                <a:tabLst/>
                <a:defRPr/>
              </a:pPr>
              <a:r>
                <a:rPr kumimoji="0" lang="hu-HU"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Ha sokat kell várni az autóra</a:t>
              </a:r>
            </a:p>
            <a:p>
              <a:pPr marL="285750" indent="-285750">
                <a:lnSpc>
                  <a:spcPts val="2500"/>
                </a:lnSpc>
                <a:buFont typeface="Wingdings" panose="05000000000000000000" pitchFamily="2" charset="2"/>
                <a:buChar char="Ø"/>
                <a:defRPr/>
              </a:pPr>
              <a:r>
                <a:rPr lang="hu-HU" dirty="0">
                  <a:solidFill>
                    <a:srgbClr val="FFFFFF">
                      <a:lumMod val="50000"/>
                    </a:srgbClr>
                  </a:solidFill>
                  <a:latin typeface="Arial" panose="020B0604020202020204" pitchFamily="34" charset="0"/>
                  <a:cs typeface="Arial" panose="020B0604020202020204" pitchFamily="34" charset="0"/>
                </a:rPr>
                <a:t>Flegma, szabálytalankodó, kulturálatlan, esetleg káromkodó sofőr</a:t>
              </a:r>
              <a:endParaRPr kumimoji="0" lang="hu-HU"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ts val="2500"/>
                </a:lnSpc>
                <a:spcBef>
                  <a:spcPts val="0"/>
                </a:spcBef>
                <a:spcAft>
                  <a:spcPts val="0"/>
                </a:spcAft>
                <a:buClrTx/>
                <a:buSzTx/>
                <a:buFont typeface="Wingdings" panose="05000000000000000000" pitchFamily="2" charset="2"/>
                <a:buChar char="Ø"/>
                <a:tabLst/>
                <a:defRPr/>
              </a:pPr>
              <a:r>
                <a:rPr lang="hu-HU" dirty="0">
                  <a:solidFill>
                    <a:srgbClr val="FFFFFF">
                      <a:lumMod val="50000"/>
                    </a:srgbClr>
                  </a:solidFill>
                  <a:latin typeface="Arial" panose="020B0604020202020204" pitchFamily="34" charset="0"/>
                  <a:cs typeface="Arial" panose="020B0604020202020204" pitchFamily="34" charset="0"/>
                </a:rPr>
                <a:t>Nem tiszta, nem higiénikus autó, dohány-, állatszagú autó</a:t>
              </a:r>
            </a:p>
            <a:p>
              <a:pPr marL="285750" marR="0" lvl="0" indent="-285750" algn="l" defTabSz="914400" rtl="0" eaLnBrk="1" fontAlgn="auto" latinLnBrk="0" hangingPunct="1">
                <a:lnSpc>
                  <a:spcPts val="2500"/>
                </a:lnSpc>
                <a:spcBef>
                  <a:spcPts val="0"/>
                </a:spcBef>
                <a:spcAft>
                  <a:spcPts val="0"/>
                </a:spcAft>
                <a:buClrTx/>
                <a:buSzTx/>
                <a:buFont typeface="Wingdings" panose="05000000000000000000" pitchFamily="2" charset="2"/>
                <a:buChar char="Ø"/>
                <a:tabLst/>
                <a:defRPr/>
              </a:pPr>
              <a:r>
                <a:rPr lang="hu-HU" dirty="0">
                  <a:solidFill>
                    <a:srgbClr val="FFFFFF">
                      <a:lumMod val="50000"/>
                    </a:srgbClr>
                  </a:solidFill>
                  <a:latin typeface="Arial" panose="020B0604020202020204" pitchFamily="34" charset="0"/>
                  <a:cs typeface="Arial" panose="020B0604020202020204" pitchFamily="34" charset="0"/>
                </a:rPr>
                <a:t>„Lehúzás”</a:t>
              </a:r>
            </a:p>
          </p:txBody>
        </p:sp>
        <p:sp>
          <p:nvSpPr>
            <p:cNvPr id="49" name="Beszédbuborék: négyszög 48">
              <a:extLst>
                <a:ext uri="{FF2B5EF4-FFF2-40B4-BE49-F238E27FC236}">
                  <a16:creationId xmlns:a16="http://schemas.microsoft.com/office/drawing/2014/main" id="{A8CA978D-9B24-4BA5-8892-C2A867E5DF7E}"/>
                </a:ext>
              </a:extLst>
            </p:cNvPr>
            <p:cNvSpPr/>
            <p:nvPr/>
          </p:nvSpPr>
          <p:spPr>
            <a:xfrm>
              <a:off x="6372200" y="4537050"/>
              <a:ext cx="2592288" cy="72072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H</a:t>
              </a:r>
              <a:r>
                <a:rPr lang="hu-HU" sz="1000" i="1" dirty="0">
                  <a:solidFill>
                    <a:srgbClr val="7F7F7F"/>
                  </a:solidFill>
                  <a:latin typeface="Arial" panose="020B0604020202020204" pitchFamily="34" charset="0"/>
                  <a:ea typeface="Calibri" panose="020F0502020204030204" pitchFamily="34" charset="0"/>
                </a:rPr>
                <a:t>a nem jön a megrendelt taxi, vagy volt már olyan, hogy fél órával később jött vagy ha átvernek pénzzel</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52" name="Beszédbuborék: négyszög 51">
              <a:extLst>
                <a:ext uri="{FF2B5EF4-FFF2-40B4-BE49-F238E27FC236}">
                  <a16:creationId xmlns:a16="http://schemas.microsoft.com/office/drawing/2014/main" id="{F72E2364-0955-4815-8F4D-1F960DECF31E}"/>
                </a:ext>
              </a:extLst>
            </p:cNvPr>
            <p:cNvSpPr/>
            <p:nvPr/>
          </p:nvSpPr>
          <p:spPr>
            <a:xfrm>
              <a:off x="6372200" y="4010593"/>
              <a:ext cx="2592288" cy="354512"/>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„Ha sokat késik.”</a:t>
              </a:r>
            </a:p>
          </p:txBody>
        </p:sp>
        <p:sp>
          <p:nvSpPr>
            <p:cNvPr id="20" name="Beszédbuborék: négyszög 19">
              <a:extLst>
                <a:ext uri="{FF2B5EF4-FFF2-40B4-BE49-F238E27FC236}">
                  <a16:creationId xmlns:a16="http://schemas.microsoft.com/office/drawing/2014/main" id="{62CEEAEE-61C8-4424-9BB6-7FAB0FC70B1E}"/>
                </a:ext>
              </a:extLst>
            </p:cNvPr>
            <p:cNvSpPr/>
            <p:nvPr/>
          </p:nvSpPr>
          <p:spPr>
            <a:xfrm>
              <a:off x="6372200" y="2348880"/>
              <a:ext cx="2592288" cy="56781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H</a:t>
              </a:r>
              <a:r>
                <a:rPr lang="hu-HU" sz="1000" i="1" dirty="0">
                  <a:solidFill>
                    <a:srgbClr val="7F7F7F"/>
                  </a:solidFill>
                  <a:latin typeface="Arial" panose="020B0604020202020204" pitchFamily="34" charset="0"/>
                  <a:ea typeface="Calibri" panose="020F0502020204030204" pitchFamily="34" charset="0"/>
                </a:rPr>
                <a:t>a dohányszag vagy kellemetlen állatszag van az autóban</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2" name="Beszédbuborék: négyszög 21">
              <a:extLst>
                <a:ext uri="{FF2B5EF4-FFF2-40B4-BE49-F238E27FC236}">
                  <a16:creationId xmlns:a16="http://schemas.microsoft.com/office/drawing/2014/main" id="{A06B413C-D7B7-4659-9276-6B2B661BEF45}"/>
                </a:ext>
              </a:extLst>
            </p:cNvPr>
            <p:cNvSpPr/>
            <p:nvPr/>
          </p:nvSpPr>
          <p:spPr>
            <a:xfrm>
              <a:off x="3347864" y="3140968"/>
              <a:ext cx="2592288" cy="103246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Ha valaki flegma, bunkó, akkor utána nem…mert jöhet legközelebb is ő, és nem akarok vele utazni, nyilván, ha egy szolgáltatásért fizetek, ez egy fontos szempont.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3" name="Beszédbuborék: négyszög 22">
              <a:extLst>
                <a:ext uri="{FF2B5EF4-FFF2-40B4-BE49-F238E27FC236}">
                  <a16:creationId xmlns:a16="http://schemas.microsoft.com/office/drawing/2014/main" id="{170B7D8E-D90E-4C12-BD33-ADCBF35D3529}"/>
                </a:ext>
              </a:extLst>
            </p:cNvPr>
            <p:cNvSpPr/>
            <p:nvPr/>
          </p:nvSpPr>
          <p:spPr>
            <a:xfrm>
              <a:off x="6372200" y="3140968"/>
              <a:ext cx="2592288" cy="642037"/>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„Ha kifogok egy nagyon bunkó sofőrt, akkor biztos, hogy nem utazom többet azzal a céggel.”</a:t>
              </a:r>
            </a:p>
          </p:txBody>
        </p:sp>
        <p:sp>
          <p:nvSpPr>
            <p:cNvPr id="18" name="Beszédbuborék: négyszög 17">
              <a:extLst>
                <a:ext uri="{FF2B5EF4-FFF2-40B4-BE49-F238E27FC236}">
                  <a16:creationId xmlns:a16="http://schemas.microsoft.com/office/drawing/2014/main" id="{ACC63A47-C3B3-47F3-ADD5-97376B1071BD}"/>
                </a:ext>
              </a:extLst>
            </p:cNvPr>
            <p:cNvSpPr/>
            <p:nvPr/>
          </p:nvSpPr>
          <p:spPr>
            <a:xfrm>
              <a:off x="251520" y="4365104"/>
              <a:ext cx="2592288" cy="88845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„Volt olyan, hogy életveszélyesen vezetett a sofőr, rémálom volt, káromkodott, mindenkit elküldött melegebb éghajlatra.”</a:t>
              </a:r>
            </a:p>
          </p:txBody>
        </p:sp>
        <p:sp>
          <p:nvSpPr>
            <p:cNvPr id="27" name="Beszédbuborék: négyszög 26">
              <a:extLst>
                <a:ext uri="{FF2B5EF4-FFF2-40B4-BE49-F238E27FC236}">
                  <a16:creationId xmlns:a16="http://schemas.microsoft.com/office/drawing/2014/main" id="{0F3D5A65-3417-4056-818C-1016300FA32E}"/>
                </a:ext>
              </a:extLst>
            </p:cNvPr>
            <p:cNvSpPr/>
            <p:nvPr/>
          </p:nvSpPr>
          <p:spPr>
            <a:xfrm>
              <a:off x="251520" y="3140968"/>
              <a:ext cx="2592288" cy="1032466"/>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„Volt, hogy ott kellett várni 20 percet pluszban a megbeszélt időn kívül, akkor kicsit ideges voltam, a taxis az összes szitokszót felhasználta a környezetében lévő autósokra, akkor szégyenérzetem volt.”</a:t>
              </a:r>
            </a:p>
          </p:txBody>
        </p:sp>
        <p:pic>
          <p:nvPicPr>
            <p:cNvPr id="28" name="Picture 8" descr="Yes and no check marks Royalty Free Vector Image">
              <a:extLst>
                <a:ext uri="{FF2B5EF4-FFF2-40B4-BE49-F238E27FC236}">
                  <a16:creationId xmlns:a16="http://schemas.microsoft.com/office/drawing/2014/main" id="{E8A52D51-8710-49B1-8E15-293B258F271C}"/>
                </a:ext>
              </a:extLst>
            </p:cNvPr>
            <p:cNvPicPr>
              <a:picLocks noChangeAspect="1" noChangeArrowheads="1"/>
            </p:cNvPicPr>
            <p:nvPr/>
          </p:nvPicPr>
          <p:blipFill rotWithShape="1">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l="26186" t="48137" r="8043" b="15750"/>
            <a:stretch/>
          </p:blipFill>
          <p:spPr bwMode="auto">
            <a:xfrm>
              <a:off x="6948264" y="1119551"/>
              <a:ext cx="1656184" cy="98211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4" descr="Taxi Clipart Transparent Background , Free Transparent Clipart - ClipartKey">
              <a:extLst>
                <a:ext uri="{FF2B5EF4-FFF2-40B4-BE49-F238E27FC236}">
                  <a16:creationId xmlns:a16="http://schemas.microsoft.com/office/drawing/2014/main" id="{700420B8-DBA4-498A-8618-2E57E40760D0}"/>
                </a:ext>
              </a:extLst>
            </p:cNvPr>
            <p:cNvPicPr>
              <a:picLocks noChangeAspect="1" noChangeArrowheads="1"/>
            </p:cNvPicPr>
            <p:nvPr/>
          </p:nvPicPr>
          <p:blipFill>
            <a:blip r:embed="rId4" cstate="print">
              <a:duotone>
                <a:schemeClr val="accent6">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83568" y="1079063"/>
              <a:ext cx="1723109" cy="1413833"/>
            </a:xfrm>
            <a:prstGeom prst="rect">
              <a:avLst/>
            </a:prstGeom>
            <a:noFill/>
            <a:extLst>
              <a:ext uri="{909E8E84-426E-40DD-AFC4-6F175D3DCCD1}">
                <a14:hiddenFill xmlns:a14="http://schemas.microsoft.com/office/drawing/2010/main">
                  <a:solidFill>
                    <a:srgbClr val="FFFFFF"/>
                  </a:solidFill>
                </a14:hiddenFill>
              </a:ext>
            </a:extLst>
          </p:spPr>
        </p:pic>
        <p:sp>
          <p:nvSpPr>
            <p:cNvPr id="31" name="Beszédbuborék: négyszög 30">
              <a:extLst>
                <a:ext uri="{FF2B5EF4-FFF2-40B4-BE49-F238E27FC236}">
                  <a16:creationId xmlns:a16="http://schemas.microsoft.com/office/drawing/2014/main" id="{82B6A89F-DD93-4217-AC7A-89B1715C9481}"/>
                </a:ext>
              </a:extLst>
            </p:cNvPr>
            <p:cNvSpPr/>
            <p:nvPr/>
          </p:nvSpPr>
          <p:spPr>
            <a:xfrm>
              <a:off x="3347864" y="4365104"/>
              <a:ext cx="2592288" cy="892671"/>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Ha </a:t>
              </a:r>
              <a:r>
                <a:rPr lang="hu-HU" sz="1000" i="1" dirty="0">
                  <a:solidFill>
                    <a:srgbClr val="7F7F7F"/>
                  </a:solidFill>
                  <a:latin typeface="Arial" panose="020B0604020202020204" pitchFamily="34" charset="0"/>
                  <a:ea typeface="Calibri" panose="020F0502020204030204" pitchFamily="34" charset="0"/>
                </a:rPr>
                <a:t>bunkó a sofőr. A Taxi 2000-nél volt, hogy olyan bunkót küldtek, még két foga sem volt, meg büdös is volt a kocsiban.</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grpSp>
    </p:spTree>
    <p:extLst>
      <p:ext uri="{BB962C8B-B14F-4D97-AF65-F5344CB8AC3E}">
        <p14:creationId xmlns:p14="http://schemas.microsoft.com/office/powerpoint/2010/main" val="5111647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0" name="Rectangle 2">
            <a:extLst>
              <a:ext uri="{FF2B5EF4-FFF2-40B4-BE49-F238E27FC236}">
                <a16:creationId xmlns:a16="http://schemas.microsoft.com/office/drawing/2014/main" id="{81DEDB45-9205-4436-82BA-5990728B9EEB}"/>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Milyen tényezők esetén próbálnának ki egy új társaságot?</a:t>
            </a:r>
          </a:p>
        </p:txBody>
      </p:sp>
      <p:sp>
        <p:nvSpPr>
          <p:cNvPr id="15" name="Téglalap 14">
            <a:extLst>
              <a:ext uri="{FF2B5EF4-FFF2-40B4-BE49-F238E27FC236}">
                <a16:creationId xmlns:a16="http://schemas.microsoft.com/office/drawing/2014/main" id="{67255DF9-8E84-4311-9483-E5BC7DB93A63}"/>
              </a:ext>
            </a:extLst>
          </p:cNvPr>
          <p:cNvSpPr/>
          <p:nvPr/>
        </p:nvSpPr>
        <p:spPr>
          <a:xfrm>
            <a:off x="251520" y="853081"/>
            <a:ext cx="8712968" cy="1260725"/>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i="0" u="none" strike="noStrike" kern="1200" cap="none" spc="0" normalizeH="0" baseline="0" noProof="0" dirty="0">
                <a:ln>
                  <a:noFill/>
                </a:ln>
                <a:solidFill>
                  <a:srgbClr val="FFFFFF"/>
                </a:solidFill>
                <a:effectLst/>
                <a:uLnTx/>
                <a:uFillTx/>
                <a:latin typeface="Arial"/>
                <a:ea typeface="+mn-ea"/>
                <a:cs typeface="Arial"/>
              </a:rPr>
              <a:t>A magyar fogyasztók minden tekintetben rendkívül árérzékenyek, ez megmutatkozik a taxitársaságok választásában is. Annak ellenére, hogy tisztában vannak azzal, hogy a taxi tarifa hatósági áras, új társaság kipróbálásában a legerősebb, legtöbbek által említett tényező a kedvezményes tarifa, kupon akciók, törzsvásárlói kedvezmények</a:t>
            </a:r>
            <a:r>
              <a:rPr lang="hu-HU" sz="1200" dirty="0">
                <a:solidFill>
                  <a:srgbClr val="FFFFFF"/>
                </a:solidFill>
                <a:latin typeface="Arial"/>
                <a:cs typeface="Arial"/>
              </a:rPr>
              <a:t> voltak. Hívószó lehet továbbá az új, modern autók használata is. Szinte valamennyi válaszadó úgy nyilatkozott, hogy gyakrabban ugyan nem, de szívesebben utazna olyan taxitársasággal, amely elektromos meghajtású autókat használ. Emellett elhangzott még, hogy bizalmat gerjesztene, ha a sofőrök az adott társaságra jellemző színű egyenruhában dolgoznának. </a:t>
            </a:r>
            <a:endParaRPr kumimoji="0" lang="hu-HU" sz="120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3" name="Csoportba foglalás 2">
            <a:extLst>
              <a:ext uri="{FF2B5EF4-FFF2-40B4-BE49-F238E27FC236}">
                <a16:creationId xmlns:a16="http://schemas.microsoft.com/office/drawing/2014/main" id="{D1CFB0CD-6310-4B2B-9B80-AD3D1E464143}"/>
              </a:ext>
            </a:extLst>
          </p:cNvPr>
          <p:cNvGrpSpPr/>
          <p:nvPr/>
        </p:nvGrpSpPr>
        <p:grpSpPr>
          <a:xfrm>
            <a:off x="251520" y="2161431"/>
            <a:ext cx="8712968" cy="4421063"/>
            <a:chOff x="251520" y="836712"/>
            <a:chExt cx="8712968" cy="4421063"/>
          </a:xfrm>
        </p:grpSpPr>
        <p:sp>
          <p:nvSpPr>
            <p:cNvPr id="37" name="Szövegdoboz 36">
              <a:extLst>
                <a:ext uri="{FF2B5EF4-FFF2-40B4-BE49-F238E27FC236}">
                  <a16:creationId xmlns:a16="http://schemas.microsoft.com/office/drawing/2014/main" id="{F79D7E6A-5528-421A-A1AD-A8158DA12397}"/>
                </a:ext>
              </a:extLst>
            </p:cNvPr>
            <p:cNvSpPr txBox="1"/>
            <p:nvPr/>
          </p:nvSpPr>
          <p:spPr>
            <a:xfrm>
              <a:off x="2821506" y="836712"/>
              <a:ext cx="3694710" cy="2268378"/>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hu-HU" dirty="0">
                  <a:solidFill>
                    <a:srgbClr val="FFFFFF">
                      <a:lumMod val="50000"/>
                    </a:srgbClr>
                  </a:solidFill>
                  <a:latin typeface="Arial" panose="020B0604020202020204" pitchFamily="34" charset="0"/>
                  <a:cs typeface="Arial" panose="020B0604020202020204" pitchFamily="34" charset="0"/>
                </a:rPr>
                <a:t>Kedvezőbb tarifa</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hu-HU" dirty="0">
                  <a:solidFill>
                    <a:srgbClr val="FFFFFF">
                      <a:lumMod val="50000"/>
                    </a:srgbClr>
                  </a:solidFill>
                  <a:latin typeface="Arial" panose="020B0604020202020204" pitchFamily="34" charset="0"/>
                  <a:cs typeface="Arial" panose="020B0604020202020204" pitchFamily="34" charset="0"/>
                </a:rPr>
                <a:t>Promóciók, törzsvásárlói kedvezmények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hu-HU" sz="1400" dirty="0">
                  <a:solidFill>
                    <a:srgbClr val="FFFFFF">
                      <a:lumMod val="50000"/>
                    </a:srgbClr>
                  </a:solidFill>
                  <a:latin typeface="Arial" panose="020B0604020202020204" pitchFamily="34" charset="0"/>
                  <a:cs typeface="Arial" panose="020B0604020202020204" pitchFamily="34" charset="0"/>
                </a:rPr>
                <a:t>Új, modern autók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Egyenruhás sofőrök (taxitársaságra jellemző szín, logózott póló)</a:t>
              </a:r>
            </a:p>
          </p:txBody>
        </p:sp>
        <p:sp>
          <p:nvSpPr>
            <p:cNvPr id="52" name="Beszédbuborék: négyszög 51">
              <a:extLst>
                <a:ext uri="{FF2B5EF4-FFF2-40B4-BE49-F238E27FC236}">
                  <a16:creationId xmlns:a16="http://schemas.microsoft.com/office/drawing/2014/main" id="{F72E2364-0955-4815-8F4D-1F960DECF31E}"/>
                </a:ext>
              </a:extLst>
            </p:cNvPr>
            <p:cNvSpPr/>
            <p:nvPr/>
          </p:nvSpPr>
          <p:spPr>
            <a:xfrm>
              <a:off x="6372200" y="3861048"/>
              <a:ext cx="2592288" cy="354512"/>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Jó autóik vannak, modern jó autók</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0" name="Beszédbuborék: négyszög 19">
              <a:extLst>
                <a:ext uri="{FF2B5EF4-FFF2-40B4-BE49-F238E27FC236}">
                  <a16:creationId xmlns:a16="http://schemas.microsoft.com/office/drawing/2014/main" id="{62CEEAEE-61C8-4424-9BB6-7FAB0FC70B1E}"/>
                </a:ext>
              </a:extLst>
            </p:cNvPr>
            <p:cNvSpPr/>
            <p:nvPr/>
          </p:nvSpPr>
          <p:spPr>
            <a:xfrm>
              <a:off x="6372200" y="3149217"/>
              <a:ext cx="2592288" cy="56781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Kupon, akció</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2" name="Beszédbuborék: négyszög 21">
              <a:extLst>
                <a:ext uri="{FF2B5EF4-FFF2-40B4-BE49-F238E27FC236}">
                  <a16:creationId xmlns:a16="http://schemas.microsoft.com/office/drawing/2014/main" id="{A06B413C-D7B7-4659-9276-6B2B661BEF45}"/>
                </a:ext>
              </a:extLst>
            </p:cNvPr>
            <p:cNvSpPr/>
            <p:nvPr/>
          </p:nvSpPr>
          <p:spPr>
            <a:xfrm>
              <a:off x="3347864" y="3140968"/>
              <a:ext cx="2592288" cy="103246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Az elején mindenképpen valami kedvezmény</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3" name="Beszédbuborék: négyszög 22">
              <a:extLst>
                <a:ext uri="{FF2B5EF4-FFF2-40B4-BE49-F238E27FC236}">
                  <a16:creationId xmlns:a16="http://schemas.microsoft.com/office/drawing/2014/main" id="{170B7D8E-D90E-4C12-BD33-ADCBF35D3529}"/>
                </a:ext>
              </a:extLst>
            </p:cNvPr>
            <p:cNvSpPr/>
            <p:nvPr/>
          </p:nvSpPr>
          <p:spPr>
            <a:xfrm>
              <a:off x="6372200" y="4356855"/>
              <a:ext cx="2592288" cy="836891"/>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rgbClr val="FFFFFF">
                      <a:lumMod val="50000"/>
                    </a:srgbClr>
                  </a:solidFill>
                  <a:latin typeface="Arial" panose="020B0604020202020204" pitchFamily="34" charset="0"/>
                  <a:cs typeface="Arial" panose="020B0604020202020204" pitchFamily="34" charset="0"/>
                </a:rPr>
                <a:t>„N</a:t>
              </a:r>
              <a:r>
                <a:rPr lang="hu-HU" sz="1000" i="1" dirty="0">
                  <a:solidFill>
                    <a:srgbClr val="7F7F7F"/>
                  </a:solidFill>
                  <a:latin typeface="Arial" panose="020B0604020202020204" pitchFamily="34" charset="0"/>
                  <a:ea typeface="Calibri" panose="020F0502020204030204" pitchFamily="34" charset="0"/>
                </a:rPr>
                <a:t>ekem nagyon tetszene, ha lenne egyenruhájuk, kényelmes, nem öltöny meg zakó, de egyenruha. A taxitársaságra jellemző szín, ez tetszene nekem. Adna egy ilyen tök jó érzést.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8" name="Beszédbuborék: négyszög 17">
              <a:extLst>
                <a:ext uri="{FF2B5EF4-FFF2-40B4-BE49-F238E27FC236}">
                  <a16:creationId xmlns:a16="http://schemas.microsoft.com/office/drawing/2014/main" id="{ACC63A47-C3B3-47F3-ADD5-97376B1071BD}"/>
                </a:ext>
              </a:extLst>
            </p:cNvPr>
            <p:cNvSpPr/>
            <p:nvPr/>
          </p:nvSpPr>
          <p:spPr>
            <a:xfrm>
              <a:off x="251520" y="4360883"/>
              <a:ext cx="2592288" cy="892671"/>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Hogyha minden tizedik utazásra bónuszt kapnánk</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27" name="Beszédbuborék: négyszög 26">
              <a:extLst>
                <a:ext uri="{FF2B5EF4-FFF2-40B4-BE49-F238E27FC236}">
                  <a16:creationId xmlns:a16="http://schemas.microsoft.com/office/drawing/2014/main" id="{0F3D5A65-3417-4056-818C-1016300FA32E}"/>
                </a:ext>
              </a:extLst>
            </p:cNvPr>
            <p:cNvSpPr/>
            <p:nvPr/>
          </p:nvSpPr>
          <p:spPr>
            <a:xfrm>
              <a:off x="251520" y="3140968"/>
              <a:ext cx="2592288" cy="888448"/>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Mondjuk csak egy autótípusra feküdnének rá, tehát például a Tesla Y csak náluk lenne vagy csak elektromos autókkal dolgoznának</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pic>
          <p:nvPicPr>
            <p:cNvPr id="29" name="Picture 4" descr="Taxi Clipart Transparent Background , Free Transparent Clipart - ClipartKey">
              <a:extLst>
                <a:ext uri="{FF2B5EF4-FFF2-40B4-BE49-F238E27FC236}">
                  <a16:creationId xmlns:a16="http://schemas.microsoft.com/office/drawing/2014/main" id="{700420B8-DBA4-498A-8618-2E57E40760D0}"/>
                </a:ext>
              </a:extLst>
            </p:cNvPr>
            <p:cNvPicPr>
              <a:picLocks noChangeAspect="1" noChangeArrowheads="1"/>
            </p:cNvPicPr>
            <p:nvPr/>
          </p:nvPicPr>
          <p:blipFill>
            <a:blip r:embed="rId3" cstate="print">
              <a:duotone>
                <a:schemeClr val="accent6">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83568" y="1079063"/>
              <a:ext cx="1723109" cy="1413833"/>
            </a:xfrm>
            <a:prstGeom prst="rect">
              <a:avLst/>
            </a:prstGeom>
            <a:noFill/>
            <a:extLst>
              <a:ext uri="{909E8E84-426E-40DD-AFC4-6F175D3DCCD1}">
                <a14:hiddenFill xmlns:a14="http://schemas.microsoft.com/office/drawing/2010/main">
                  <a:solidFill>
                    <a:srgbClr val="FFFFFF"/>
                  </a:solidFill>
                </a14:hiddenFill>
              </a:ext>
            </a:extLst>
          </p:spPr>
        </p:pic>
        <p:sp>
          <p:nvSpPr>
            <p:cNvPr id="31" name="Beszédbuborék: négyszög 30">
              <a:extLst>
                <a:ext uri="{FF2B5EF4-FFF2-40B4-BE49-F238E27FC236}">
                  <a16:creationId xmlns:a16="http://schemas.microsoft.com/office/drawing/2014/main" id="{82B6A89F-DD93-4217-AC7A-89B1715C9481}"/>
                </a:ext>
              </a:extLst>
            </p:cNvPr>
            <p:cNvSpPr/>
            <p:nvPr/>
          </p:nvSpPr>
          <p:spPr>
            <a:xfrm>
              <a:off x="3347864" y="4365104"/>
              <a:ext cx="2592288" cy="892671"/>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Sokkal kedvezőbb tarifa</a:t>
              </a:r>
              <a:r>
                <a:rPr lang="hu-HU" sz="1000" i="1" dirty="0">
                  <a:solidFill>
                    <a:srgbClr val="7F7F7F"/>
                  </a:solidFill>
                  <a:latin typeface="Arial" panose="020B0604020202020204" pitchFamily="34" charset="0"/>
                  <a:ea typeface="Calibri" panose="020F0502020204030204" pitchFamily="34" charset="0"/>
                  <a:cs typeface="Arial"/>
                </a:rPr>
                <a: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pic>
          <p:nvPicPr>
            <p:cNvPr id="19" name="Picture 8" descr="Yes and no check marks Royalty Free Vector Image">
              <a:extLst>
                <a:ext uri="{FF2B5EF4-FFF2-40B4-BE49-F238E27FC236}">
                  <a16:creationId xmlns:a16="http://schemas.microsoft.com/office/drawing/2014/main" id="{0766886A-CE92-4F2E-898D-D65593274440}"/>
                </a:ext>
              </a:extLst>
            </p:cNvPr>
            <p:cNvPicPr>
              <a:picLocks noChangeAspect="1" noChangeArrowheads="1"/>
            </p:cNvPicPr>
            <p:nvPr/>
          </p:nvPicPr>
          <p:blipFill rotWithShape="1">
            <a:blip r:embed="rId5" cstate="print">
              <a:duotone>
                <a:schemeClr val="accent2">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l="8370" t="6950" r="24740" b="50698"/>
            <a:stretch/>
          </p:blipFill>
          <p:spPr bwMode="auto">
            <a:xfrm>
              <a:off x="6840862" y="1241393"/>
              <a:ext cx="1619570" cy="110748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708872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Taxitársaságok ismerete, használata – Főtaxi, 6x6 Taxi, City Taxi</a:t>
            </a:r>
          </a:p>
        </p:txBody>
      </p:sp>
      <p:sp>
        <p:nvSpPr>
          <p:cNvPr id="6" name="Téglalap 5">
            <a:extLst>
              <a:ext uri="{FF2B5EF4-FFF2-40B4-BE49-F238E27FC236}">
                <a16:creationId xmlns:a16="http://schemas.microsoft.com/office/drawing/2014/main" id="{CA734E8C-78A9-4B2A-91C4-61BAFB486C51}"/>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Taxitársasághoz való hűség, ragaszkodás érthetően a gyakran taxizó válaszadók részéről tapasztalható. A Főtaxit preferáló válaszadók legfőbb motivációja a hagyomány, régről ismerik, megszokták, a család idősebb generációhoz tartozó tagjai is ezzel a társasággal utaztak. A 6x6 Taxi egy jól eltalált reklámmal volt képes új utasokat bevonzani, és azokat megtartani. A City Taxi a jó applikációjának és megbízhatóságának köszönheti utasai ragaszkodását. Míg a Főtaxi és a 6x6 Taxi esetében a telefonos rendelés a jellemző, addig a City Taxinál már az applikáció használata is előfordul.</a:t>
            </a:r>
            <a:endParaRPr kumimoji="0" lang="hu-HU" sz="1200" b="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4" name="Csoportba foglalás 3">
            <a:extLst>
              <a:ext uri="{FF2B5EF4-FFF2-40B4-BE49-F238E27FC236}">
                <a16:creationId xmlns:a16="http://schemas.microsoft.com/office/drawing/2014/main" id="{279ED212-4B6D-4602-81D3-C9973C25010D}"/>
              </a:ext>
            </a:extLst>
          </p:cNvPr>
          <p:cNvGrpSpPr/>
          <p:nvPr/>
        </p:nvGrpSpPr>
        <p:grpSpPr>
          <a:xfrm>
            <a:off x="245086" y="1916832"/>
            <a:ext cx="8719402" cy="4788599"/>
            <a:chOff x="245086" y="802944"/>
            <a:chExt cx="8719402" cy="4788599"/>
          </a:xfrm>
        </p:grpSpPr>
        <p:pic>
          <p:nvPicPr>
            <p:cNvPr id="3074" name="Picture 2" descr="Főtaxi">
              <a:extLst>
                <a:ext uri="{FF2B5EF4-FFF2-40B4-BE49-F238E27FC236}">
                  <a16:creationId xmlns:a16="http://schemas.microsoft.com/office/drawing/2014/main" id="{6071754F-7D4E-4815-B0F7-5FBC3CB7DAF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883282"/>
              <a:ext cx="2155438" cy="1618478"/>
            </a:xfrm>
            <a:prstGeom prst="rect">
              <a:avLst/>
            </a:prstGeom>
            <a:noFill/>
            <a:extLst>
              <a:ext uri="{909E8E84-426E-40DD-AFC4-6F175D3DCCD1}">
                <a14:hiddenFill xmlns:a14="http://schemas.microsoft.com/office/drawing/2010/main">
                  <a:solidFill>
                    <a:srgbClr val="FFFFFF"/>
                  </a:solidFill>
                </a14:hiddenFill>
              </a:ext>
            </a:extLst>
          </p:spPr>
        </p:pic>
        <p:sp>
          <p:nvSpPr>
            <p:cNvPr id="11" name="Beszédbuborék: négyszög 10">
              <a:extLst>
                <a:ext uri="{FF2B5EF4-FFF2-40B4-BE49-F238E27FC236}">
                  <a16:creationId xmlns:a16="http://schemas.microsoft.com/office/drawing/2014/main" id="{53F58DBD-8793-471F-8430-F6E7DD1F2D6E}"/>
                </a:ext>
              </a:extLst>
            </p:cNvPr>
            <p:cNvSpPr/>
            <p:nvPr/>
          </p:nvSpPr>
          <p:spPr>
            <a:xfrm>
              <a:off x="245086" y="4373353"/>
              <a:ext cx="2454706" cy="99095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„Én általában a Főtaxit szoktam választani, mert az bevált. De utaztam már City Taxival, 6X6-tal. A Főtaxi ami a fő-fő, már kb. nagyon régóta azt használjuk. Megszokás.”</a:t>
              </a:r>
            </a:p>
          </p:txBody>
        </p:sp>
        <p:sp>
          <p:nvSpPr>
            <p:cNvPr id="12" name="Beszédbuborék: négyszög 11">
              <a:extLst>
                <a:ext uri="{FF2B5EF4-FFF2-40B4-BE49-F238E27FC236}">
                  <a16:creationId xmlns:a16="http://schemas.microsoft.com/office/drawing/2014/main" id="{519898FD-A59F-4345-AB69-46C4E6195B9C}"/>
                </a:ext>
              </a:extLst>
            </p:cNvPr>
            <p:cNvSpPr/>
            <p:nvPr/>
          </p:nvSpPr>
          <p:spPr>
            <a:xfrm>
              <a:off x="251520" y="2988088"/>
              <a:ext cx="2448271" cy="1233000"/>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cs typeface="Arial" panose="020B0604020202020204" pitchFamily="34" charset="0"/>
                </a:rPr>
                <a:t>A</a:t>
              </a:r>
              <a:r>
                <a:rPr lang="hu-HU" sz="1000" i="1" dirty="0">
                  <a:solidFill>
                    <a:srgbClr val="7F7F7F"/>
                  </a:solidFill>
                  <a:latin typeface="Arial" panose="020B0604020202020204" pitchFamily="34" charset="0"/>
                  <a:ea typeface="Calibri" panose="020F0502020204030204" pitchFamily="34" charset="0"/>
                </a:rPr>
                <a:t> Főtaxi igazából, nekem már a nagymamám is Főtaxival utazott. Tele volt ilyen Főtaxis relikviával a mamám háza, naptár, az úgy megragadt, annyit láttam már. Szeretem az ilyen régebbi dolgokat és a Főtaxi ilyen, múlt-jelen-jövő, nekem ez jut eszembe róla</a:t>
              </a:r>
              <a:r>
                <a:rPr lang="hu-HU" sz="1000" i="1" dirty="0">
                  <a:solidFill>
                    <a:srgbClr val="FFFFFF">
                      <a:lumMod val="50000"/>
                    </a:srgbClr>
                  </a:solidFill>
                  <a:latin typeface="Arial" panose="020B0604020202020204" pitchFamily="34" charset="0"/>
                  <a:cs typeface="Arial" panose="020B0604020202020204" pitchFamily="34" charset="0"/>
                </a:rPr>
                <a:t>.”</a:t>
              </a:r>
            </a:p>
          </p:txBody>
        </p:sp>
        <p:cxnSp>
          <p:nvCxnSpPr>
            <p:cNvPr id="14" name="Egyenes összekötő 13">
              <a:extLst>
                <a:ext uri="{FF2B5EF4-FFF2-40B4-BE49-F238E27FC236}">
                  <a16:creationId xmlns:a16="http://schemas.microsoft.com/office/drawing/2014/main" id="{54DE09D6-6844-4A7C-B543-11A46F180C69}"/>
                </a:ext>
              </a:extLst>
            </p:cNvPr>
            <p:cNvCxnSpPr>
              <a:cxnSpLocks/>
            </p:cNvCxnSpPr>
            <p:nvPr/>
          </p:nvCxnSpPr>
          <p:spPr>
            <a:xfrm>
              <a:off x="2862858" y="853459"/>
              <a:ext cx="0" cy="4735781"/>
            </a:xfrm>
            <a:prstGeom prst="line">
              <a:avLst/>
            </a:prstGeom>
            <a:ln w="28575">
              <a:solidFill>
                <a:srgbClr val="00527C"/>
              </a:solidFill>
              <a:prstDash val="dash"/>
            </a:ln>
          </p:spPr>
          <p:style>
            <a:lnRef idx="1">
              <a:schemeClr val="accent1"/>
            </a:lnRef>
            <a:fillRef idx="0">
              <a:schemeClr val="accent1"/>
            </a:fillRef>
            <a:effectRef idx="0">
              <a:schemeClr val="accent1"/>
            </a:effectRef>
            <a:fontRef idx="minor">
              <a:schemeClr val="tx1"/>
            </a:fontRef>
          </p:style>
        </p:cxnSp>
        <p:sp>
          <p:nvSpPr>
            <p:cNvPr id="3" name="Szövegdoboz 2">
              <a:extLst>
                <a:ext uri="{FF2B5EF4-FFF2-40B4-BE49-F238E27FC236}">
                  <a16:creationId xmlns:a16="http://schemas.microsoft.com/office/drawing/2014/main" id="{120746AB-9516-4652-B3AD-456A4FD37CB4}"/>
                </a:ext>
              </a:extLst>
            </p:cNvPr>
            <p:cNvSpPr txBox="1"/>
            <p:nvPr/>
          </p:nvSpPr>
          <p:spPr>
            <a:xfrm>
              <a:off x="245086" y="2483604"/>
              <a:ext cx="2448270" cy="369332"/>
            </a:xfrm>
            <a:prstGeom prst="rect">
              <a:avLst/>
            </a:prstGeom>
            <a:noFill/>
          </p:spPr>
          <p:txBody>
            <a:bodyPr wrap="square" rtlCol="0">
              <a:spAutoFit/>
            </a:bodyPr>
            <a:lstStyle/>
            <a:p>
              <a:r>
                <a:rPr lang="hu-HU" dirty="0">
                  <a:solidFill>
                    <a:srgbClr val="00527C"/>
                  </a:solidFill>
                  <a:latin typeface="Arial" panose="020B0604020202020204" pitchFamily="34" charset="0"/>
                  <a:cs typeface="Arial" panose="020B0604020202020204" pitchFamily="34" charset="0"/>
                </a:rPr>
                <a:t>… a hagyomány</a:t>
              </a:r>
            </a:p>
          </p:txBody>
        </p:sp>
        <p:pic>
          <p:nvPicPr>
            <p:cNvPr id="16" name="Picture 6" descr="6x6 Taxi | +36 1 666 6666">
              <a:extLst>
                <a:ext uri="{FF2B5EF4-FFF2-40B4-BE49-F238E27FC236}">
                  <a16:creationId xmlns:a16="http://schemas.microsoft.com/office/drawing/2014/main" id="{CB77D576-1275-4932-81C1-BFB4C30BF8A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81769" y="980729"/>
              <a:ext cx="1440159" cy="1440159"/>
            </a:xfrm>
            <a:prstGeom prst="rect">
              <a:avLst/>
            </a:prstGeom>
            <a:noFill/>
            <a:extLst>
              <a:ext uri="{909E8E84-426E-40DD-AFC4-6F175D3DCCD1}">
                <a14:hiddenFill xmlns:a14="http://schemas.microsoft.com/office/drawing/2010/main">
                  <a:solidFill>
                    <a:srgbClr val="FFFFFF"/>
                  </a:solidFill>
                </a14:hiddenFill>
              </a:ext>
            </a:extLst>
          </p:spPr>
        </p:pic>
        <p:sp>
          <p:nvSpPr>
            <p:cNvPr id="17" name="Beszédbuborék: négyszög 16">
              <a:extLst>
                <a:ext uri="{FF2B5EF4-FFF2-40B4-BE49-F238E27FC236}">
                  <a16:creationId xmlns:a16="http://schemas.microsoft.com/office/drawing/2014/main" id="{239810C9-96AA-42E9-8060-9A9A1B6300D8}"/>
                </a:ext>
              </a:extLst>
            </p:cNvPr>
            <p:cNvSpPr/>
            <p:nvPr/>
          </p:nvSpPr>
          <p:spPr>
            <a:xfrm>
              <a:off x="3131844" y="3140968"/>
              <a:ext cx="2179284" cy="2223335"/>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Nekem a 6X6 taxi volt mindig, volt egy reklám régen, ami hatással volt rám, valahogy belém égett ez a 6X6 Taxis szám és kipróbáltam. Természetesen én is ültem már másfajta taxikban, nálam is a második leggyakoribb a Főtaxi volt, nekem is a taxi csekk miatt, mert a munkahelyemen kaptunk. De az első helyen a 6X6 áll, de tudom, hogy a reklám hatására kezdtem el és nem csalódtam bennük és maradtam</a:t>
              </a:r>
              <a:r>
                <a:rPr lang="hu-HU" sz="1000" i="1" dirty="0">
                  <a:solidFill>
                    <a:srgbClr val="FFFFFF">
                      <a:lumMod val="50000"/>
                    </a:srgbClr>
                  </a:solidFill>
                  <a:latin typeface="Arial" panose="020B0604020202020204" pitchFamily="34" charset="0"/>
                  <a:cs typeface="Arial" panose="020B0604020202020204" pitchFamily="34" charset="0"/>
                </a:rPr>
                <a:t>.”</a:t>
              </a:r>
            </a:p>
          </p:txBody>
        </p:sp>
        <p:sp>
          <p:nvSpPr>
            <p:cNvPr id="18" name="Szövegdoboz 17">
              <a:extLst>
                <a:ext uri="{FF2B5EF4-FFF2-40B4-BE49-F238E27FC236}">
                  <a16:creationId xmlns:a16="http://schemas.microsoft.com/office/drawing/2014/main" id="{B4DEB3BD-6885-4467-920C-AA487FC8444F}"/>
                </a:ext>
              </a:extLst>
            </p:cNvPr>
            <p:cNvSpPr txBox="1"/>
            <p:nvPr/>
          </p:nvSpPr>
          <p:spPr>
            <a:xfrm>
              <a:off x="2862857" y="2483371"/>
              <a:ext cx="2659879" cy="584775"/>
            </a:xfrm>
            <a:prstGeom prst="rect">
              <a:avLst/>
            </a:prstGeom>
            <a:noFill/>
          </p:spPr>
          <p:txBody>
            <a:bodyPr wrap="square" rtlCol="0">
              <a:spAutoFit/>
            </a:bodyPr>
            <a:lstStyle/>
            <a:p>
              <a:pPr algn="ctr"/>
              <a:r>
                <a:rPr lang="hu-HU" dirty="0">
                  <a:solidFill>
                    <a:srgbClr val="00527C"/>
                  </a:solidFill>
                  <a:latin typeface="Arial" panose="020B0604020202020204" pitchFamily="34" charset="0"/>
                  <a:cs typeface="Arial" panose="020B0604020202020204" pitchFamily="34" charset="0"/>
                </a:rPr>
                <a:t>… a betalált reklám</a:t>
              </a:r>
            </a:p>
            <a:p>
              <a:pPr algn="ctr"/>
              <a:r>
                <a:rPr lang="hu-HU" sz="1400" dirty="0">
                  <a:solidFill>
                    <a:srgbClr val="00527C"/>
                  </a:solidFill>
                  <a:latin typeface="Arial" panose="020B0604020202020204" pitchFamily="34" charset="0"/>
                  <a:cs typeface="Arial" panose="020B0604020202020204" pitchFamily="34" charset="0"/>
                </a:rPr>
                <a:t>(egyes után hatszor hat…)</a:t>
              </a:r>
            </a:p>
          </p:txBody>
        </p:sp>
        <p:cxnSp>
          <p:nvCxnSpPr>
            <p:cNvPr id="19" name="Egyenes összekötő 18">
              <a:extLst>
                <a:ext uri="{FF2B5EF4-FFF2-40B4-BE49-F238E27FC236}">
                  <a16:creationId xmlns:a16="http://schemas.microsoft.com/office/drawing/2014/main" id="{AABF93DE-5D41-4797-BE1E-14174EE3EF54}"/>
                </a:ext>
              </a:extLst>
            </p:cNvPr>
            <p:cNvCxnSpPr>
              <a:cxnSpLocks/>
            </p:cNvCxnSpPr>
            <p:nvPr/>
          </p:nvCxnSpPr>
          <p:spPr>
            <a:xfrm>
              <a:off x="5508104" y="855762"/>
              <a:ext cx="0" cy="4735781"/>
            </a:xfrm>
            <a:prstGeom prst="line">
              <a:avLst/>
            </a:prstGeom>
            <a:ln w="28575">
              <a:solidFill>
                <a:srgbClr val="00527C"/>
              </a:solidFill>
              <a:prstDash val="dash"/>
            </a:ln>
          </p:spPr>
          <p:style>
            <a:lnRef idx="1">
              <a:schemeClr val="accent1"/>
            </a:lnRef>
            <a:fillRef idx="0">
              <a:schemeClr val="accent1"/>
            </a:fillRef>
            <a:effectRef idx="0">
              <a:schemeClr val="accent1"/>
            </a:effectRef>
            <a:fontRef idx="minor">
              <a:schemeClr val="tx1"/>
            </a:fontRef>
          </p:style>
        </p:cxnSp>
        <p:pic>
          <p:nvPicPr>
            <p:cNvPr id="20" name="Picture 8" descr="city-taxi-logo - GLI Solutions">
              <a:extLst>
                <a:ext uri="{FF2B5EF4-FFF2-40B4-BE49-F238E27FC236}">
                  <a16:creationId xmlns:a16="http://schemas.microsoft.com/office/drawing/2014/main" id="{669B796C-93E1-4E04-ABA6-DB8546AFF5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99946" y="802944"/>
              <a:ext cx="1430237" cy="1708339"/>
            </a:xfrm>
            <a:prstGeom prst="rect">
              <a:avLst/>
            </a:prstGeom>
            <a:noFill/>
            <a:extLst>
              <a:ext uri="{909E8E84-426E-40DD-AFC4-6F175D3DCCD1}">
                <a14:hiddenFill xmlns:a14="http://schemas.microsoft.com/office/drawing/2010/main">
                  <a:solidFill>
                    <a:srgbClr val="FFFFFF"/>
                  </a:solidFill>
                </a14:hiddenFill>
              </a:ext>
            </a:extLst>
          </p:spPr>
        </p:pic>
        <p:sp>
          <p:nvSpPr>
            <p:cNvPr id="21" name="Beszédbuborék: négyszög 20">
              <a:extLst>
                <a:ext uri="{FF2B5EF4-FFF2-40B4-BE49-F238E27FC236}">
                  <a16:creationId xmlns:a16="http://schemas.microsoft.com/office/drawing/2014/main" id="{84FC3622-CA93-49CF-BB28-5F5F70C6A52E}"/>
                </a:ext>
              </a:extLst>
            </p:cNvPr>
            <p:cNvSpPr/>
            <p:nvPr/>
          </p:nvSpPr>
          <p:spPr>
            <a:xfrm>
              <a:off x="5796141" y="2837659"/>
              <a:ext cx="3168347" cy="1023389"/>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cs typeface="Arial" panose="020B0604020202020204" pitchFamily="34" charset="0"/>
                </a:rPr>
                <a:t>A</a:t>
              </a:r>
              <a:r>
                <a:rPr lang="hu-HU" sz="1000" i="1" dirty="0">
                  <a:solidFill>
                    <a:srgbClr val="7F7F7F"/>
                  </a:solidFill>
                  <a:latin typeface="Arial" panose="020B0604020202020204" pitchFamily="34" charset="0"/>
                  <a:ea typeface="Calibri" panose="020F0502020204030204" pitchFamily="34" charset="0"/>
                </a:rPr>
                <a:t> City-t használom applikáción keresztül. Anno még a haverom mutatta, letöltöttem és azóta használom. Én nem szeretek vándorolgatni, ha egyszer valamit kiválasztok, akkor ott maradok. Tök jó, applikáción belül mindent be tudok állítani, ritkán telefonálok hozzájuk</a:t>
              </a:r>
              <a:r>
                <a:rPr lang="hu-HU" sz="1000" i="1" dirty="0">
                  <a:solidFill>
                    <a:srgbClr val="FFFFFF">
                      <a:lumMod val="50000"/>
                    </a:srgbClr>
                  </a:solidFill>
                  <a:latin typeface="Arial" panose="020B0604020202020204" pitchFamily="34" charset="0"/>
                  <a:cs typeface="Arial" panose="020B0604020202020204" pitchFamily="34" charset="0"/>
                </a:rPr>
                <a:t>.”</a:t>
              </a:r>
            </a:p>
          </p:txBody>
        </p:sp>
        <p:sp>
          <p:nvSpPr>
            <p:cNvPr id="22" name="Beszédbuborék: négyszög 21">
              <a:extLst>
                <a:ext uri="{FF2B5EF4-FFF2-40B4-BE49-F238E27FC236}">
                  <a16:creationId xmlns:a16="http://schemas.microsoft.com/office/drawing/2014/main" id="{F7149A9F-5D34-4058-8E09-DCEC7B540991}"/>
                </a:ext>
              </a:extLst>
            </p:cNvPr>
            <p:cNvSpPr/>
            <p:nvPr/>
          </p:nvSpPr>
          <p:spPr>
            <a:xfrm>
              <a:off x="5796141" y="3933056"/>
              <a:ext cx="3168347" cy="1431245"/>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cs typeface="Arial" panose="020B0604020202020204" pitchFamily="34" charset="0"/>
                </a:rPr>
                <a:t>A</a:t>
              </a:r>
              <a:r>
                <a:rPr lang="hu-HU" sz="1000" i="1" dirty="0">
                  <a:solidFill>
                    <a:srgbClr val="7F7F7F"/>
                  </a:solidFill>
                  <a:latin typeface="Arial" panose="020B0604020202020204" pitchFamily="34" charset="0"/>
                  <a:ea typeface="Calibri" panose="020F0502020204030204" pitchFamily="34" charset="0"/>
                </a:rPr>
                <a:t>zért járok a City-vel mert még bennük nem csalódtam, járok a 6X6-tal is, de ott nagyon sokszor előfordul, hogy még egy kis türelmet kérünk, még egy kis türelmet kérünk…és akkor elfogy a türelem, de volt már olyan, hogy megrendeltem a 6X6-os taxit, megrendeltem a City Taxit, mondtam a 6X6-nak, hogy köszönöm szépen nem kérem, és előbb odaért a City Taxi, mint a 6X6-os. A City Taxi viszonylag nagy flottával rendelkezik szerintem.</a:t>
              </a:r>
              <a:r>
                <a:rPr lang="hu-HU" sz="1000" i="1" dirty="0">
                  <a:solidFill>
                    <a:srgbClr val="FFFFFF">
                      <a:lumMod val="50000"/>
                    </a:srgbClr>
                  </a:solidFill>
                  <a:latin typeface="Arial" panose="020B0604020202020204" pitchFamily="34" charset="0"/>
                  <a:cs typeface="Arial" panose="020B0604020202020204" pitchFamily="34" charset="0"/>
                </a:rPr>
                <a:t>”</a:t>
              </a:r>
            </a:p>
          </p:txBody>
        </p:sp>
        <p:sp>
          <p:nvSpPr>
            <p:cNvPr id="23" name="Szövegdoboz 22">
              <a:extLst>
                <a:ext uri="{FF2B5EF4-FFF2-40B4-BE49-F238E27FC236}">
                  <a16:creationId xmlns:a16="http://schemas.microsoft.com/office/drawing/2014/main" id="{20252D8A-B4F2-4AE0-8FEF-C73643B31BB5}"/>
                </a:ext>
              </a:extLst>
            </p:cNvPr>
            <p:cNvSpPr txBox="1"/>
            <p:nvPr/>
          </p:nvSpPr>
          <p:spPr>
            <a:xfrm>
              <a:off x="5810772" y="2483371"/>
              <a:ext cx="3153716" cy="369332"/>
            </a:xfrm>
            <a:prstGeom prst="rect">
              <a:avLst/>
            </a:prstGeom>
            <a:noFill/>
          </p:spPr>
          <p:txBody>
            <a:bodyPr wrap="square" rtlCol="0">
              <a:spAutoFit/>
            </a:bodyPr>
            <a:lstStyle/>
            <a:p>
              <a:pPr algn="ctr"/>
              <a:r>
                <a:rPr lang="hu-HU" dirty="0">
                  <a:solidFill>
                    <a:srgbClr val="00527C"/>
                  </a:solidFill>
                  <a:latin typeface="Arial" panose="020B0604020202020204" pitchFamily="34" charset="0"/>
                  <a:cs typeface="Arial" panose="020B0604020202020204" pitchFamily="34" charset="0"/>
                </a:rPr>
                <a:t>… a megbízható</a:t>
              </a:r>
            </a:p>
          </p:txBody>
        </p:sp>
      </p:grpSp>
    </p:spTree>
    <p:extLst>
      <p:ext uri="{BB962C8B-B14F-4D97-AF65-F5344CB8AC3E}">
        <p14:creationId xmlns:p14="http://schemas.microsoft.com/office/powerpoint/2010/main" val="26497903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Taxitársaságok ismerete, használata - Bolt</a:t>
            </a:r>
          </a:p>
        </p:txBody>
      </p:sp>
      <p:sp>
        <p:nvSpPr>
          <p:cNvPr id="6" name="Téglalap 5">
            <a:extLst>
              <a:ext uri="{FF2B5EF4-FFF2-40B4-BE49-F238E27FC236}">
                <a16:creationId xmlns:a16="http://schemas.microsoft.com/office/drawing/2014/main" id="{CA734E8C-78A9-4B2A-91C4-61BAFB486C51}"/>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A Bolt rendszeresen, és alkalmanként taxizó utasokat is magáénak tudhat. Ennek legfőbb oka a felhasználóbarát applikációja, mely átlátható, kiszámítható, az utas számára </a:t>
            </a:r>
            <a:r>
              <a:rPr kumimoji="0" lang="hu-HU" sz="1200" b="0" i="0" u="none" strike="noStrike" kern="1200" cap="none" spc="0" normalizeH="0" baseline="0" noProof="0" dirty="0">
                <a:ln>
                  <a:noFill/>
                </a:ln>
                <a:solidFill>
                  <a:srgbClr val="FFFFFF"/>
                </a:solidFill>
                <a:effectLst/>
                <a:uLnTx/>
                <a:uFillTx/>
                <a:latin typeface="Arial"/>
                <a:ea typeface="+mn-ea"/>
                <a:cs typeface="Arial"/>
              </a:rPr>
              <a:t>minden fontos információt és szolgáltatást tartalmaz – várható költség, autó típusa, rendszáma, bankkártyás fizetési lehetőség applikáción keresztül és terminálon is -. Ez az átláthatóság bizalmat generál a társaság felé. </a:t>
            </a:r>
            <a:endParaRPr kumimoji="0" lang="hu-HU" sz="1200" b="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3" name="Csoportba foglalás 2">
            <a:extLst>
              <a:ext uri="{FF2B5EF4-FFF2-40B4-BE49-F238E27FC236}">
                <a16:creationId xmlns:a16="http://schemas.microsoft.com/office/drawing/2014/main" id="{2E821452-13A5-4F9B-9341-6A496D65559E}"/>
              </a:ext>
            </a:extLst>
          </p:cNvPr>
          <p:cNvGrpSpPr/>
          <p:nvPr/>
        </p:nvGrpSpPr>
        <p:grpSpPr>
          <a:xfrm>
            <a:off x="395536" y="2132856"/>
            <a:ext cx="8352928" cy="3996504"/>
            <a:chOff x="395536" y="1058948"/>
            <a:chExt cx="8352928" cy="3996504"/>
          </a:xfrm>
        </p:grpSpPr>
        <p:pic>
          <p:nvPicPr>
            <p:cNvPr id="3084" name="Picture 12" descr="Bolt (cég) – Wikipédia">
              <a:extLst>
                <a:ext uri="{FF2B5EF4-FFF2-40B4-BE49-F238E27FC236}">
                  <a16:creationId xmlns:a16="http://schemas.microsoft.com/office/drawing/2014/main" id="{18A72D60-2ACA-4CF5-91A4-491B432FEC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97796" y="1058948"/>
              <a:ext cx="1975600" cy="1145916"/>
            </a:xfrm>
            <a:prstGeom prst="rect">
              <a:avLst/>
            </a:prstGeom>
            <a:noFill/>
            <a:extLst>
              <a:ext uri="{909E8E84-426E-40DD-AFC4-6F175D3DCCD1}">
                <a14:hiddenFill xmlns:a14="http://schemas.microsoft.com/office/drawing/2010/main">
                  <a:solidFill>
                    <a:srgbClr val="FFFFFF"/>
                  </a:solidFill>
                </a14:hiddenFill>
              </a:ext>
            </a:extLst>
          </p:spPr>
        </p:pic>
        <p:sp>
          <p:nvSpPr>
            <p:cNvPr id="11" name="Beszédbuborék: négyszög 10">
              <a:extLst>
                <a:ext uri="{FF2B5EF4-FFF2-40B4-BE49-F238E27FC236}">
                  <a16:creationId xmlns:a16="http://schemas.microsoft.com/office/drawing/2014/main" id="{536A6154-5AF1-4959-891B-F2250110255D}"/>
                </a:ext>
              </a:extLst>
            </p:cNvPr>
            <p:cNvSpPr/>
            <p:nvPr/>
          </p:nvSpPr>
          <p:spPr>
            <a:xfrm>
              <a:off x="395536" y="3020669"/>
              <a:ext cx="2592288" cy="2034783"/>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M</a:t>
              </a:r>
              <a:r>
                <a:rPr lang="hu-HU" sz="1000" i="1" dirty="0">
                  <a:solidFill>
                    <a:srgbClr val="7F7F7F"/>
                  </a:solidFill>
                  <a:latin typeface="Arial" panose="020B0604020202020204" pitchFamily="34" charset="0"/>
                  <a:ea typeface="Calibri" panose="020F0502020204030204" pitchFamily="34" charset="0"/>
                </a:rPr>
                <a:t>indig a Bolttal utaztam, már Teslában is ültem. Nagyon meg vagyok vele elégedve, szeretem azt, hogy nincsen diszpécser szolgálat, te választasz, általában több autót is felajánl, hogy melyiket szeretnéd. És írja előre az árat is. A diszpécser szolgálat kiiktatása teljesen praktikus. Írja általában a rendszámot, milyen autó lesz és ezek mind kiszámítható dolgok, amik megkönnyítik az utazásod</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 Az applikáció ismerős volt, letöltöttem, kipróbáltan, nagyon bevált.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2" name="Beszédbuborék: négyszög 11">
              <a:extLst>
                <a:ext uri="{FF2B5EF4-FFF2-40B4-BE49-F238E27FC236}">
                  <a16:creationId xmlns:a16="http://schemas.microsoft.com/office/drawing/2014/main" id="{2969E9F6-F1F6-4A27-9376-18E732E02B77}"/>
                </a:ext>
              </a:extLst>
            </p:cNvPr>
            <p:cNvSpPr/>
            <p:nvPr/>
          </p:nvSpPr>
          <p:spPr>
            <a:xfrm>
              <a:off x="6156176" y="1700809"/>
              <a:ext cx="2592288" cy="1586136"/>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A</a:t>
              </a:r>
              <a:r>
                <a:rPr lang="hu-HU" sz="1000" i="1" dirty="0">
                  <a:solidFill>
                    <a:srgbClr val="7F7F7F"/>
                  </a:solidFill>
                  <a:latin typeface="Arial" panose="020B0604020202020204" pitchFamily="34" charset="0"/>
                  <a:ea typeface="Calibri" panose="020F0502020204030204" pitchFamily="34" charset="0"/>
                </a:rPr>
                <a:t>z első élményem a 6X6 Taxi volt, nagyon régről, reklámszinten, rádióban hallgatva, valahogy beleégett. Aztán jött a Taxify és aztán a Bolt, egy EFOTT Fesztivál bejáratnál volt egy stand és adtak egy repi szóróanyagos ajándékcsomagot. Ez egy jó gerillamarketing volt, mert engem megfogtak vele. Azóta nem utaztam más társasággal.</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3" name="Beszédbuborék: négyszög 12">
              <a:extLst>
                <a:ext uri="{FF2B5EF4-FFF2-40B4-BE49-F238E27FC236}">
                  <a16:creationId xmlns:a16="http://schemas.microsoft.com/office/drawing/2014/main" id="{1D77438C-93BF-4804-94D3-C1A6467AD6C8}"/>
                </a:ext>
              </a:extLst>
            </p:cNvPr>
            <p:cNvSpPr/>
            <p:nvPr/>
          </p:nvSpPr>
          <p:spPr>
            <a:xfrm>
              <a:off x="6156176" y="3471099"/>
              <a:ext cx="2592288" cy="1584353"/>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Én a Boltot szeretem, a regisztrációs kedvezménnyel fogott meg. Ott ki tudom előre fizetni</a:t>
              </a:r>
              <a:r>
                <a:rPr lang="hu-HU" sz="1000" i="1" dirty="0">
                  <a:solidFill>
                    <a:srgbClr val="FFFFFF">
                      <a:lumMod val="50000"/>
                    </a:srgbClr>
                  </a:solidFill>
                  <a:latin typeface="Arial" panose="020B0604020202020204" pitchFamily="34" charset="0"/>
                  <a:ea typeface="Calibri" panose="020F0502020204030204" pitchFamily="34" charset="0"/>
                  <a:cs typeface="Arial" panose="020B0604020202020204" pitchFamily="34" charset="0"/>
                </a:rPr>
                <a:t>. </a:t>
              </a:r>
              <a:r>
                <a:rPr lang="hu-HU" sz="1000" i="1" dirty="0">
                  <a:solidFill>
                    <a:srgbClr val="7F7F7F"/>
                  </a:solidFill>
                  <a:latin typeface="Arial" panose="020B0604020202020204" pitchFamily="34" charset="0"/>
                  <a:ea typeface="Calibri" panose="020F0502020204030204" pitchFamily="34" charset="0"/>
                  <a:cs typeface="Arial" panose="020B0604020202020204" pitchFamily="34" charset="0"/>
                </a:rPr>
                <a:t>S</a:t>
              </a:r>
              <a:r>
                <a:rPr lang="hu-HU" sz="1000" i="1" dirty="0">
                  <a:solidFill>
                    <a:srgbClr val="7F7F7F"/>
                  </a:solidFill>
                  <a:latin typeface="Arial" panose="020B0604020202020204" pitchFamily="34" charset="0"/>
                  <a:ea typeface="Calibri" panose="020F0502020204030204" pitchFamily="34" charset="0"/>
                </a:rPr>
                <a:t>okkal jobb, mert le van minden előre boltolva, nem kell foglalkozni a jattal, nem kell bizalmatlankodni, meg hogy adjam oda, nem eleget adtam és ez fontos nagyon. Nagyon fontos az átláthatóság és a bizalom. És ez most megadja és ezért is mennek egyre többen taxival.”</a:t>
              </a:r>
              <a:endParaRPr lang="hu-HU" sz="1000" i="1" dirty="0">
                <a:solidFill>
                  <a:srgbClr val="FFFFFF">
                    <a:lumMod val="50000"/>
                  </a:srgbClr>
                </a:solidFill>
                <a:latin typeface="Arial" panose="020B0604020202020204" pitchFamily="34" charset="0"/>
                <a:cs typeface="Arial" panose="020B0604020202020204" pitchFamily="34" charset="0"/>
              </a:endParaRPr>
            </a:p>
          </p:txBody>
        </p:sp>
        <p:sp>
          <p:nvSpPr>
            <p:cNvPr id="14" name="Beszédbuborék: négyszög 13">
              <a:extLst>
                <a:ext uri="{FF2B5EF4-FFF2-40B4-BE49-F238E27FC236}">
                  <a16:creationId xmlns:a16="http://schemas.microsoft.com/office/drawing/2014/main" id="{1654377F-D5E6-4A55-B828-13C2DB0928B5}"/>
                </a:ext>
              </a:extLst>
            </p:cNvPr>
            <p:cNvSpPr/>
            <p:nvPr/>
          </p:nvSpPr>
          <p:spPr>
            <a:xfrm>
              <a:off x="395536" y="1700810"/>
              <a:ext cx="2592288" cy="1062958"/>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1000" i="1" dirty="0">
                  <a:solidFill>
                    <a:srgbClr val="FFFFFF">
                      <a:lumMod val="50000"/>
                    </a:srgbClr>
                  </a:solidFill>
                  <a:latin typeface="Arial" panose="020B0604020202020204" pitchFamily="34" charset="0"/>
                  <a:cs typeface="Arial" panose="020B0604020202020204" pitchFamily="34" charset="0"/>
                </a:rPr>
                <a:t>„</a:t>
              </a:r>
              <a:r>
                <a:rPr lang="hu-HU" sz="1000" i="1" dirty="0">
                  <a:solidFill>
                    <a:srgbClr val="7F7F7F"/>
                  </a:solidFill>
                  <a:latin typeface="Arial" panose="020B0604020202020204" pitchFamily="34" charset="0"/>
                  <a:cs typeface="Arial" panose="020B0604020202020204" pitchFamily="34" charset="0"/>
                </a:rPr>
                <a:t>É</a:t>
              </a:r>
              <a:r>
                <a:rPr lang="hu-HU" sz="1000" i="1" dirty="0">
                  <a:solidFill>
                    <a:srgbClr val="7F7F7F"/>
                  </a:solidFill>
                  <a:latin typeface="Arial" panose="020B0604020202020204" pitchFamily="34" charset="0"/>
                  <a:ea typeface="Calibri" panose="020F0502020204030204" pitchFamily="34" charset="0"/>
                </a:rPr>
                <a:t>n nem kedveltem ezeket a betelefonálok és egyszer majd csak lesz valami. A Boltot használom, ott látom, hogy mikor jön, pontos, kártyával lehet fizetni, mindent látok az appon, tudom kontrollálni azt, amit akarok.</a:t>
              </a:r>
              <a:r>
                <a:rPr lang="hu-HU" sz="1000" i="1" dirty="0">
                  <a:solidFill>
                    <a:srgbClr val="FFFFFF">
                      <a:lumMod val="50000"/>
                    </a:srgbClr>
                  </a:solidFill>
                  <a:latin typeface="Arial" panose="020B0604020202020204" pitchFamily="34" charset="0"/>
                  <a:cs typeface="Arial" panose="020B0604020202020204" pitchFamily="34" charset="0"/>
                </a:rPr>
                <a:t>”</a:t>
              </a:r>
            </a:p>
          </p:txBody>
        </p:sp>
        <p:sp>
          <p:nvSpPr>
            <p:cNvPr id="15" name="Szövegdoboz 14">
              <a:extLst>
                <a:ext uri="{FF2B5EF4-FFF2-40B4-BE49-F238E27FC236}">
                  <a16:creationId xmlns:a16="http://schemas.microsoft.com/office/drawing/2014/main" id="{F47E18A7-F4E1-4C62-A56D-B1DEDAA03E6C}"/>
                </a:ext>
              </a:extLst>
            </p:cNvPr>
            <p:cNvSpPr txBox="1"/>
            <p:nvPr/>
          </p:nvSpPr>
          <p:spPr>
            <a:xfrm>
              <a:off x="3563888" y="2411596"/>
              <a:ext cx="2016220" cy="1200329"/>
            </a:xfrm>
            <a:prstGeom prst="rect">
              <a:avLst/>
            </a:prstGeom>
            <a:noFill/>
          </p:spPr>
          <p:txBody>
            <a:bodyPr wrap="square" rtlCol="0">
              <a:spAutoFit/>
            </a:bodyPr>
            <a:lstStyle/>
            <a:p>
              <a:pPr algn="ctr"/>
              <a:r>
                <a:rPr lang="hu-HU" dirty="0">
                  <a:solidFill>
                    <a:srgbClr val="00527C"/>
                  </a:solidFill>
                  <a:latin typeface="Arial" panose="020B0604020202020204" pitchFamily="34" charset="0"/>
                  <a:cs typeface="Arial" panose="020B0604020202020204" pitchFamily="34" charset="0"/>
                </a:rPr>
                <a:t>… a jó applikáció</a:t>
              </a:r>
            </a:p>
            <a:p>
              <a:pPr algn="ctr"/>
              <a:r>
                <a:rPr lang="hu-HU" dirty="0">
                  <a:solidFill>
                    <a:srgbClr val="00527C"/>
                  </a:solidFill>
                  <a:latin typeface="Arial" panose="020B0604020202020204" pitchFamily="34" charset="0"/>
                  <a:cs typeface="Arial" panose="020B0604020202020204" pitchFamily="34" charset="0"/>
                </a:rPr>
                <a:t>átláthatóság, kiszámíthatóság,</a:t>
              </a:r>
            </a:p>
            <a:p>
              <a:pPr algn="ctr"/>
              <a:r>
                <a:rPr lang="hu-HU" dirty="0">
                  <a:solidFill>
                    <a:srgbClr val="00527C"/>
                  </a:solidFill>
                  <a:latin typeface="Arial" panose="020B0604020202020204" pitchFamily="34" charset="0"/>
                  <a:cs typeface="Arial" panose="020B0604020202020204" pitchFamily="34" charset="0"/>
                </a:rPr>
                <a:t>bizalom</a:t>
              </a:r>
            </a:p>
          </p:txBody>
        </p:sp>
      </p:grpSp>
    </p:spTree>
    <p:extLst>
      <p:ext uri="{BB962C8B-B14F-4D97-AF65-F5344CB8AC3E}">
        <p14:creationId xmlns:p14="http://schemas.microsoft.com/office/powerpoint/2010/main" val="31485757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Taxitársaságok ismerete, használata – akiknek mindegy</a:t>
            </a:r>
          </a:p>
        </p:txBody>
      </p:sp>
      <p:sp>
        <p:nvSpPr>
          <p:cNvPr id="6" name="Téglalap 5">
            <a:extLst>
              <a:ext uri="{FF2B5EF4-FFF2-40B4-BE49-F238E27FC236}">
                <a16:creationId xmlns:a16="http://schemas.microsoft.com/office/drawing/2014/main" id="{CA734E8C-78A9-4B2A-91C4-61BAFB486C51}"/>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Az alkalmi taxizók számára a legfőbb motiváció, hogy a lehető leggyorsabban megérkezzenek úticéljukhoz. Ehhez több társaságot is használnak, a márka nem fontos számukra, legfőképpen a hatósági árszabás miatt. Jellemzően telefonon rendelnek, és mivel a taxitársaságok telefonszámai egyforma számjegyekből állnak, így sok esetben random hívnak akár több társaságot is, és amelyik hamarabb küldi az autót, azzal utaznak.</a:t>
            </a:r>
            <a:endParaRPr kumimoji="0" lang="hu-HU" sz="1200" b="0" i="0" u="none" strike="noStrike" kern="1200" cap="none" spc="0" normalizeH="0" baseline="0" noProof="0" dirty="0">
              <a:ln>
                <a:noFill/>
              </a:ln>
              <a:solidFill>
                <a:srgbClr val="FFFFFF"/>
              </a:solidFill>
              <a:effectLst/>
              <a:uLnTx/>
              <a:uFillTx/>
              <a:latin typeface="Verdana"/>
              <a:ea typeface="+mn-ea"/>
              <a:cs typeface="Arial"/>
            </a:endParaRPr>
          </a:p>
        </p:txBody>
      </p:sp>
      <p:grpSp>
        <p:nvGrpSpPr>
          <p:cNvPr id="4" name="Csoportba foglalás 3">
            <a:extLst>
              <a:ext uri="{FF2B5EF4-FFF2-40B4-BE49-F238E27FC236}">
                <a16:creationId xmlns:a16="http://schemas.microsoft.com/office/drawing/2014/main" id="{5C88E3E1-D418-4E57-8639-5A4522C7FE32}"/>
              </a:ext>
            </a:extLst>
          </p:cNvPr>
          <p:cNvGrpSpPr/>
          <p:nvPr/>
        </p:nvGrpSpPr>
        <p:grpSpPr>
          <a:xfrm>
            <a:off x="251520" y="1916832"/>
            <a:ext cx="8712967" cy="4568369"/>
            <a:chOff x="251520" y="804847"/>
            <a:chExt cx="8712967" cy="4568369"/>
          </a:xfrm>
        </p:grpSpPr>
        <p:sp>
          <p:nvSpPr>
            <p:cNvPr id="11" name="Beszédbuborék: négyszög 10">
              <a:extLst>
                <a:ext uri="{FF2B5EF4-FFF2-40B4-BE49-F238E27FC236}">
                  <a16:creationId xmlns:a16="http://schemas.microsoft.com/office/drawing/2014/main" id="{7DE886CA-A363-4AEC-86DF-C235C286DE22}"/>
                </a:ext>
              </a:extLst>
            </p:cNvPr>
            <p:cNvSpPr/>
            <p:nvPr/>
          </p:nvSpPr>
          <p:spPr>
            <a:xfrm>
              <a:off x="3275856" y="2245008"/>
              <a:ext cx="2592288" cy="1039976"/>
            </a:xfrm>
            <a:prstGeom prst="wedgeRectCallout">
              <a:avLst>
                <a:gd name="adj1" fmla="val -55511"/>
                <a:gd name="adj2" fmla="val -45967"/>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A 6X6 meg a Főtaxi 15 éve vagy még több, nagyon régóta. És hát a Bolt, az ugye bejött egy alkalmazás és nagyon egyszerű és kézenfekvő a használata és látom azt is, hogy kb. mennyi idő múlva ér ide. És azt pedig azért használom.</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0" name="Beszédbuborék: négyszög 9">
              <a:extLst>
                <a:ext uri="{FF2B5EF4-FFF2-40B4-BE49-F238E27FC236}">
                  <a16:creationId xmlns:a16="http://schemas.microsoft.com/office/drawing/2014/main" id="{00611C07-F980-416A-A9B0-B542B3F175F1}"/>
                </a:ext>
              </a:extLst>
            </p:cNvPr>
            <p:cNvSpPr/>
            <p:nvPr/>
          </p:nvSpPr>
          <p:spPr>
            <a:xfrm>
              <a:off x="6343624" y="2245000"/>
              <a:ext cx="2620863" cy="1328008"/>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Teljesen mindegy, Főtaxi, City Taxi, Taxify, attól függ…teljesen mindegy vagy hívok valakit vagy aki eszembe jut, vagy teljesen függ attól, hogy kivel vagyok. Mert szoktam taxizni másokkal. Volt, hogy valakinek rajta volt az applikáció a telefonján, hívott egyet beültünk, vagy hogy épp taxival jöttek már értem.”</a:t>
              </a:r>
              <a:endPar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p:txBody>
        </p:sp>
        <p:sp>
          <p:nvSpPr>
            <p:cNvPr id="13" name="Beszédbuborék: négyszög 12">
              <a:extLst>
                <a:ext uri="{FF2B5EF4-FFF2-40B4-BE49-F238E27FC236}">
                  <a16:creationId xmlns:a16="http://schemas.microsoft.com/office/drawing/2014/main" id="{5D796F68-E0BF-4D3E-B6CC-8C8BE9E23671}"/>
                </a:ext>
              </a:extLst>
            </p:cNvPr>
            <p:cNvSpPr/>
            <p:nvPr/>
          </p:nvSpPr>
          <p:spPr>
            <a:xfrm>
              <a:off x="6343624" y="3717031"/>
              <a:ext cx="2620863" cy="1656185"/>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Nálam beragadt a Taxiplus, le van mentve a telefonszámuk, korábban tök megbízhatóak voltak, most már mindegy, ár tekintetében ugye mert egységáras. Applikációm nincs, mivel nagyon-nagyon ritkán hívok taxit, így innentől fogva el van mentve a számuk, de a 6X6 meg sok négyes, sok nulla, az egyébként egy jó dolog, mert beütsz hét egyforma számot, valószínűleg taxis fogja felvenni.</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4" name="Beszédbuborék: négyszög 13">
              <a:extLst>
                <a:ext uri="{FF2B5EF4-FFF2-40B4-BE49-F238E27FC236}">
                  <a16:creationId xmlns:a16="http://schemas.microsoft.com/office/drawing/2014/main" id="{9F8168D7-6902-4DF6-9CBE-095E2F51D086}"/>
                </a:ext>
              </a:extLst>
            </p:cNvPr>
            <p:cNvSpPr/>
            <p:nvPr/>
          </p:nvSpPr>
          <p:spPr>
            <a:xfrm>
              <a:off x="3275856" y="3429000"/>
              <a:ext cx="2592288" cy="1944216"/>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Régebben rajta volt a Bolt applikáció a telefonomon, de leszedtem. Amikor kell úgy szoktam hívni, hogy olyat hívok, csupa négyes, csupa hatos…tehát fingom nincs melyik-melyik, felveszik és akkor valami taxitársaság.</a:t>
              </a:r>
              <a:r>
                <a:rPr lang="hu-HU" sz="1000" i="1" dirty="0">
                  <a:solidFill>
                    <a:srgbClr val="7F7F7F"/>
                  </a:solidFill>
                  <a:latin typeface="Arial" panose="020B0604020202020204" pitchFamily="34" charset="0"/>
                  <a:ea typeface="Calibri" panose="020F0502020204030204" pitchFamily="34" charset="0"/>
                  <a:cs typeface="Times New Roman" panose="02020603050405020304" pitchFamily="18" charset="0"/>
                </a:rPr>
                <a:t> Tök mindegy, mert fix díjszabás van már. Az volt múltkor a szempont, hogy felhívtam az elsőt, azt hiszem 6X6-ot, megkérdeztem hány perc, mondták, hogy 15, jó kösz, akkor a hívtam a következőt. És végig hívtam hármat és amelyik előbb jött.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5" name="Beszédbuborék: négyszög 14">
              <a:extLst>
                <a:ext uri="{FF2B5EF4-FFF2-40B4-BE49-F238E27FC236}">
                  <a16:creationId xmlns:a16="http://schemas.microsoft.com/office/drawing/2014/main" id="{A61C4A1F-CF40-4B18-AA62-6AB829CF5D71}"/>
                </a:ext>
              </a:extLst>
            </p:cNvPr>
            <p:cNvSpPr/>
            <p:nvPr/>
          </p:nvSpPr>
          <p:spPr>
            <a:xfrm>
              <a:off x="251520" y="3437504"/>
              <a:ext cx="2592288" cy="1935712"/>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S</a:t>
              </a:r>
              <a:r>
                <a:rPr lang="hu-HU" sz="1000" i="1" dirty="0">
                  <a:solidFill>
                    <a:srgbClr val="7F7F7F"/>
                  </a:solidFill>
                  <a:latin typeface="Arial" panose="020B0604020202020204" pitchFamily="34" charset="0"/>
                  <a:ea typeface="Calibri" panose="020F0502020204030204" pitchFamily="34" charset="0"/>
                </a:rPr>
                <a:t>okszor van, hogy ad-hoc jelleggel szükség van taxira és akkor elő szokott fordulni, hogy szórakozóhelyek közelében leintünk egyet, ahogy ott tévelygünk, ezenkívül City Taxi, Főtaxi. Nálam is ez a Bolt is volt már, nekem tök mindegy milyen márkájú kocsiban ülök, semmit nem jelent. Ez a 6X6-os sztori nálam is megmaradt már 20 éve, 6,6,6, kész működik. Valamelyik haverom mond egy társaságot, ami éppen benne van a mobiljában.</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6" name="Beszédbuborék: négyszög 15">
              <a:extLst>
                <a:ext uri="{FF2B5EF4-FFF2-40B4-BE49-F238E27FC236}">
                  <a16:creationId xmlns:a16="http://schemas.microsoft.com/office/drawing/2014/main" id="{605F5A1D-B4BA-453D-AE6C-BE7BA1374655}"/>
                </a:ext>
              </a:extLst>
            </p:cNvPr>
            <p:cNvSpPr/>
            <p:nvPr/>
          </p:nvSpPr>
          <p:spPr>
            <a:xfrm>
              <a:off x="251520" y="1124744"/>
              <a:ext cx="2592288" cy="865989"/>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A</a:t>
              </a:r>
              <a:r>
                <a:rPr lang="hu-HU" sz="1000" i="1" dirty="0">
                  <a:solidFill>
                    <a:srgbClr val="7F7F7F"/>
                  </a:solidFill>
                  <a:latin typeface="Arial" panose="020B0604020202020204" pitchFamily="34" charset="0"/>
                  <a:ea typeface="Calibri" panose="020F0502020204030204" pitchFamily="34" charset="0"/>
                </a:rPr>
                <a:t> Főtaxit használtam korábban, de meg sem jegyeztem, hogy milyen, olyan ritkán használom én is, de mondjuk a taxira nekem is a 6X6 csengene be először.</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7" name="Beszédbuborék: négyszög 16">
              <a:extLst>
                <a:ext uri="{FF2B5EF4-FFF2-40B4-BE49-F238E27FC236}">
                  <a16:creationId xmlns:a16="http://schemas.microsoft.com/office/drawing/2014/main" id="{D9E04062-56DC-4518-A039-92CFE5B4E842}"/>
                </a:ext>
              </a:extLst>
            </p:cNvPr>
            <p:cNvSpPr/>
            <p:nvPr/>
          </p:nvSpPr>
          <p:spPr>
            <a:xfrm>
              <a:off x="251520" y="2113806"/>
              <a:ext cx="2592288" cy="1192502"/>
            </a:xfrm>
            <a:prstGeom prst="wedgeRectCallout">
              <a:avLst>
                <a:gd name="adj1" fmla="val -55511"/>
                <a:gd name="adj2" fmla="val -45967"/>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City Taxi, Főtaxi, 6X6, ilyesmi jut eszembe, nincs is lementve a telefonomba, a honlapról keresem mindig a számot, vagy van úgy, hogy a környezetemben kérdeztem, hogy mivel utaztál utoljára, és adjon egy számot.</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3" name="Szövegdoboz 2">
              <a:extLst>
                <a:ext uri="{FF2B5EF4-FFF2-40B4-BE49-F238E27FC236}">
                  <a16:creationId xmlns:a16="http://schemas.microsoft.com/office/drawing/2014/main" id="{DFA5F6C1-D8F3-4CB5-BAB3-AED18CCC679E}"/>
                </a:ext>
              </a:extLst>
            </p:cNvPr>
            <p:cNvSpPr txBox="1"/>
            <p:nvPr/>
          </p:nvSpPr>
          <p:spPr>
            <a:xfrm>
              <a:off x="5724128" y="1116033"/>
              <a:ext cx="3168352" cy="584775"/>
            </a:xfrm>
            <a:prstGeom prst="rect">
              <a:avLst/>
            </a:prstGeom>
            <a:noFill/>
          </p:spPr>
          <p:txBody>
            <a:bodyPr wrap="square" rtlCol="0">
              <a:spAutoFit/>
            </a:bodyPr>
            <a:lstStyle/>
            <a:p>
              <a:pPr algn="ctr"/>
              <a:r>
                <a:rPr lang="hu-HU" sz="1600" i="1" dirty="0">
                  <a:solidFill>
                    <a:srgbClr val="00527C"/>
                  </a:solidFill>
                  <a:latin typeface="Arial" panose="020B0604020202020204" pitchFamily="34" charset="0"/>
                  <a:ea typeface="Calibri" panose="020F0502020204030204" pitchFamily="34" charset="0"/>
                </a:rPr>
                <a:t>„beütsz hét egyforma számot, valószínűleg taxis fogja felvenni”</a:t>
              </a:r>
              <a:endParaRPr lang="hu-HU" sz="1600" dirty="0">
                <a:solidFill>
                  <a:srgbClr val="00527C"/>
                </a:solidFill>
              </a:endParaRPr>
            </a:p>
          </p:txBody>
        </p:sp>
        <p:pic>
          <p:nvPicPr>
            <p:cNvPr id="1026" name="Picture 2" descr="Taxi call telephone service online taxi icon Vector Image">
              <a:extLst>
                <a:ext uri="{FF2B5EF4-FFF2-40B4-BE49-F238E27FC236}">
                  <a16:creationId xmlns:a16="http://schemas.microsoft.com/office/drawing/2014/main" id="{56A79277-38B3-43D2-A449-35B71DE563EF}"/>
                </a:ext>
              </a:extLst>
            </p:cNvPr>
            <p:cNvPicPr>
              <a:picLocks noChangeAspect="1" noChangeArrowheads="1"/>
            </p:cNvPicPr>
            <p:nvPr/>
          </p:nvPicPr>
          <p:blipFill rotWithShape="1">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l="18249" t="6951" r="18249" b="15224"/>
            <a:stretch/>
          </p:blipFill>
          <p:spPr bwMode="auto">
            <a:xfrm>
              <a:off x="4077469" y="804847"/>
              <a:ext cx="1070595" cy="141702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5736560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Fizetési szokások taxis utazások esetében</a:t>
            </a:r>
          </a:p>
        </p:txBody>
      </p:sp>
      <p:grpSp>
        <p:nvGrpSpPr>
          <p:cNvPr id="3" name="Csoportba foglalás 2">
            <a:extLst>
              <a:ext uri="{FF2B5EF4-FFF2-40B4-BE49-F238E27FC236}">
                <a16:creationId xmlns:a16="http://schemas.microsoft.com/office/drawing/2014/main" id="{6D269D63-C82C-400B-8086-17A330B42922}"/>
              </a:ext>
            </a:extLst>
          </p:cNvPr>
          <p:cNvGrpSpPr/>
          <p:nvPr/>
        </p:nvGrpSpPr>
        <p:grpSpPr>
          <a:xfrm>
            <a:off x="1331640" y="2151884"/>
            <a:ext cx="6840763" cy="4157436"/>
            <a:chOff x="1331640" y="2151884"/>
            <a:chExt cx="6840763" cy="4157436"/>
          </a:xfrm>
        </p:grpSpPr>
        <p:pic>
          <p:nvPicPr>
            <p:cNvPr id="2054" name="Picture 6" descr="745 Mobile Phone Costs Stock Vector Illustration and Royalty Free Mobile  Phone Costs Clipart">
              <a:extLst>
                <a:ext uri="{FF2B5EF4-FFF2-40B4-BE49-F238E27FC236}">
                  <a16:creationId xmlns:a16="http://schemas.microsoft.com/office/drawing/2014/main" id="{15AED271-7921-40BD-93B0-5980540E3E45}"/>
                </a:ext>
              </a:extLst>
            </p:cNvPr>
            <p:cNvPicPr>
              <a:picLocks noChangeAspect="1" noChangeArrowheads="1"/>
            </p:cNvPicPr>
            <p:nvPr/>
          </p:nvPicPr>
          <p:blipFill rotWithShape="1">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l="6720" t="2440" b="3481"/>
            <a:stretch/>
          </p:blipFill>
          <p:spPr bwMode="auto">
            <a:xfrm>
              <a:off x="6831778" y="2674460"/>
              <a:ext cx="1052590" cy="10616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ash, cash only, cash payment, dollars, only cash, pay, payment icon -  Download on Iconfinder">
              <a:extLst>
                <a:ext uri="{FF2B5EF4-FFF2-40B4-BE49-F238E27FC236}">
                  <a16:creationId xmlns:a16="http://schemas.microsoft.com/office/drawing/2014/main" id="{66972A90-B34B-44F8-9FCE-F1B2D9950687}"/>
                </a:ext>
              </a:extLst>
            </p:cNvPr>
            <p:cNvPicPr>
              <a:picLocks noChangeAspect="1" noChangeArrowheads="1"/>
            </p:cNvPicPr>
            <p:nvPr/>
          </p:nvPicPr>
          <p:blipFill rotWithShape="1">
            <a:blip r:embed="rId4">
              <a:duotone>
                <a:schemeClr val="accent6">
                  <a:shade val="45000"/>
                  <a:satMod val="135000"/>
                </a:schemeClr>
                <a:prstClr val="white"/>
              </a:duotone>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l="13019" t="24899" r="11610" b="24899"/>
            <a:stretch/>
          </p:blipFill>
          <p:spPr bwMode="auto">
            <a:xfrm>
              <a:off x="4214739" y="2632928"/>
              <a:ext cx="1656184" cy="1103132"/>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133,306 Cartes Bancaires Vectores, Ilustraciones y Gráficos - 123RF">
              <a:extLst>
                <a:ext uri="{FF2B5EF4-FFF2-40B4-BE49-F238E27FC236}">
                  <a16:creationId xmlns:a16="http://schemas.microsoft.com/office/drawing/2014/main" id="{132D7391-DBDA-45FD-BF2B-8A8FB7822586}"/>
                </a:ext>
              </a:extLst>
            </p:cNvPr>
            <p:cNvPicPr>
              <a:picLocks noChangeAspect="1" noChangeArrowheads="1"/>
            </p:cNvPicPr>
            <p:nvPr/>
          </p:nvPicPr>
          <p:blipFill rotWithShape="1">
            <a:blip r:embed="rId6">
              <a:duotone>
                <a:schemeClr val="accent6">
                  <a:shade val="45000"/>
                  <a:satMod val="135000"/>
                </a:schemeClr>
                <a:prstClr val="white"/>
              </a:duotone>
              <a:extLst>
                <a:ext uri="{28A0092B-C50C-407E-A947-70E740481C1C}">
                  <a14:useLocalDpi xmlns:a14="http://schemas.microsoft.com/office/drawing/2010/main" val="0"/>
                </a:ext>
              </a:extLst>
            </a:blip>
            <a:srcRect l="8962" t="4821" r="8173" b="7237"/>
            <a:stretch/>
          </p:blipFill>
          <p:spPr bwMode="auto">
            <a:xfrm>
              <a:off x="1348395" y="2151884"/>
              <a:ext cx="2218272" cy="1925188"/>
            </a:xfrm>
            <a:prstGeom prst="rect">
              <a:avLst/>
            </a:prstGeom>
            <a:noFill/>
            <a:extLst>
              <a:ext uri="{909E8E84-426E-40DD-AFC4-6F175D3DCCD1}">
                <a14:hiddenFill xmlns:a14="http://schemas.microsoft.com/office/drawing/2010/main">
                  <a:solidFill>
                    <a:srgbClr val="FFFFFF"/>
                  </a:solidFill>
                </a14:hiddenFill>
              </a:ext>
            </a:extLst>
          </p:spPr>
        </p:pic>
        <p:sp>
          <p:nvSpPr>
            <p:cNvPr id="18" name="Beszédbuborék: négyszög 17">
              <a:extLst>
                <a:ext uri="{FF2B5EF4-FFF2-40B4-BE49-F238E27FC236}">
                  <a16:creationId xmlns:a16="http://schemas.microsoft.com/office/drawing/2014/main" id="{BA2AA938-4479-480D-85D4-B580F64AB0BB}"/>
                </a:ext>
              </a:extLst>
            </p:cNvPr>
            <p:cNvSpPr/>
            <p:nvPr/>
          </p:nvSpPr>
          <p:spPr>
            <a:xfrm>
              <a:off x="1331640" y="4251039"/>
              <a:ext cx="2952328" cy="934728"/>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Telefonomat érintem hozzá.</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p>
          </p:txBody>
        </p:sp>
        <p:sp>
          <p:nvSpPr>
            <p:cNvPr id="19" name="Beszédbuborék: négyszög 18">
              <a:extLst>
                <a:ext uri="{FF2B5EF4-FFF2-40B4-BE49-F238E27FC236}">
                  <a16:creationId xmlns:a16="http://schemas.microsoft.com/office/drawing/2014/main" id="{C933AC4A-1106-4024-A9C8-1C004FF71440}"/>
                </a:ext>
              </a:extLst>
            </p:cNvPr>
            <p:cNvSpPr/>
            <p:nvPr/>
          </p:nvSpPr>
          <p:spPr>
            <a:xfrm>
              <a:off x="5220072" y="5446600"/>
              <a:ext cx="2952331" cy="862720"/>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rPr>
                <a:t>„</a:t>
              </a:r>
              <a:r>
                <a:rPr lang="hu-HU" sz="1000" i="1" dirty="0">
                  <a:solidFill>
                    <a:srgbClr val="7F7F7F"/>
                  </a:solidFill>
                  <a:latin typeface="Arial" panose="020B0604020202020204" pitchFamily="34" charset="0"/>
                  <a:ea typeface="Calibri" panose="020F0502020204030204" pitchFamily="34" charset="0"/>
                </a:rPr>
                <a:t>Most már vannak fenntartásaim a kp-val, de a bankkártya az mindenkinek és az appon keresztül is</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endPar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endParaRPr>
            </a:p>
          </p:txBody>
        </p:sp>
        <p:sp>
          <p:nvSpPr>
            <p:cNvPr id="20" name="Beszédbuborék: négyszög 19">
              <a:extLst>
                <a:ext uri="{FF2B5EF4-FFF2-40B4-BE49-F238E27FC236}">
                  <a16:creationId xmlns:a16="http://schemas.microsoft.com/office/drawing/2014/main" id="{16B97BA4-29F2-4003-B08F-8276144AB765}"/>
                </a:ext>
              </a:extLst>
            </p:cNvPr>
            <p:cNvSpPr/>
            <p:nvPr/>
          </p:nvSpPr>
          <p:spPr>
            <a:xfrm>
              <a:off x="5220069" y="4259578"/>
              <a:ext cx="2952331" cy="934729"/>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rPr>
                <a:t>„</a:t>
              </a:r>
              <a:r>
                <a:rPr lang="hu-HU" sz="1000" i="1" dirty="0">
                  <a:solidFill>
                    <a:srgbClr val="7F7F7F"/>
                  </a:solidFill>
                  <a:latin typeface="Arial" panose="020B0604020202020204" pitchFamily="34" charset="0"/>
                  <a:ea typeface="+mn-ea"/>
                  <a:cs typeface="Arial"/>
                </a:rPr>
                <a:t>É</a:t>
              </a:r>
              <a:r>
                <a:rPr lang="hu-HU" sz="1000" i="1" dirty="0">
                  <a:solidFill>
                    <a:srgbClr val="7F7F7F"/>
                  </a:solidFill>
                  <a:latin typeface="Arial" panose="020B0604020202020204" pitchFamily="34" charset="0"/>
                  <a:ea typeface="Calibri" panose="020F0502020204030204" pitchFamily="34" charset="0"/>
                </a:rPr>
                <a:t>n szeretem hanyagolni a készpénzt, amikor csak lehet, azt szeretem leginkább, ha előre kifizetem kártyával. Nem azt, hogy elő kell venni a kártyát</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endPar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endParaRPr>
            </a:p>
          </p:txBody>
        </p:sp>
        <p:sp>
          <p:nvSpPr>
            <p:cNvPr id="21" name="Beszédbuborék: négyszög 20">
              <a:extLst>
                <a:ext uri="{FF2B5EF4-FFF2-40B4-BE49-F238E27FC236}">
                  <a16:creationId xmlns:a16="http://schemas.microsoft.com/office/drawing/2014/main" id="{FDDC227F-4F9E-424E-9AAA-A293AFD6078A}"/>
                </a:ext>
              </a:extLst>
            </p:cNvPr>
            <p:cNvSpPr/>
            <p:nvPr/>
          </p:nvSpPr>
          <p:spPr>
            <a:xfrm>
              <a:off x="1331640" y="5446600"/>
              <a:ext cx="2952328" cy="862720"/>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7F7F7F"/>
                  </a:solidFill>
                  <a:latin typeface="Arial" panose="020B0604020202020204" pitchFamily="34" charset="0"/>
                  <a:ea typeface="Calibri" panose="020F0502020204030204" pitchFamily="34" charset="0"/>
                </a:rPr>
                <a:t>Egyre inkább bankkártyával.”</a:t>
              </a:r>
              <a:endPar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p:txBody>
        </p:sp>
      </p:grpSp>
      <p:sp>
        <p:nvSpPr>
          <p:cNvPr id="14" name="Téglalap 13">
            <a:extLst>
              <a:ext uri="{FF2B5EF4-FFF2-40B4-BE49-F238E27FC236}">
                <a16:creationId xmlns:a16="http://schemas.microsoft.com/office/drawing/2014/main" id="{FC82A928-41E0-4626-B90D-BF10A76D3C78}"/>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hu-HU" sz="1200" dirty="0">
                <a:solidFill>
                  <a:srgbClr val="FFFFFF"/>
                </a:solidFill>
                <a:latin typeface="Arial" panose="020B0604020202020204" pitchFamily="34" charset="0"/>
                <a:cs typeface="Arial" panose="020B0604020202020204" pitchFamily="34" charset="0"/>
              </a:rPr>
              <a:t>A rendszeresen taxizó csoportban a döntő többség, de az alkalmi utasok között is többek esetében a bankkártyás fizetés preferált. Előbbiek körében elfogadottabb az applikációba regisztrált bankkártyával történő fizetés, utóbbiak körében a készpénz használata is gyakori, de már csökkenő mértékben, valamint körükben is két válaszadó használ applikációba regisztrált bankkártyát utazásainak kifizetéséhez.</a:t>
            </a:r>
          </a:p>
        </p:txBody>
      </p:sp>
    </p:spTree>
    <p:extLst>
      <p:ext uri="{BB962C8B-B14F-4D97-AF65-F5344CB8AC3E}">
        <p14:creationId xmlns:p14="http://schemas.microsoft.com/office/powerpoint/2010/main" val="24383098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0" y="1700808"/>
            <a:ext cx="9144000" cy="2964992"/>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8" name="Rectangle 2"/>
          <p:cNvSpPr>
            <a:spLocks noChangeArrowheads="1"/>
          </p:cNvSpPr>
          <p:nvPr/>
        </p:nvSpPr>
        <p:spPr bwMode="auto">
          <a:xfrm>
            <a:off x="612057" y="2420888"/>
            <a:ext cx="7704856" cy="1818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342" rtl="0" eaLnBrk="0" fontAlgn="base" latinLnBrk="0" hangingPunct="0">
              <a:lnSpc>
                <a:spcPct val="100000"/>
              </a:lnSpc>
              <a:spcBef>
                <a:spcPct val="0"/>
              </a:spcBef>
              <a:spcAft>
                <a:spcPts val="1200"/>
              </a:spcAft>
              <a:buClrTx/>
              <a:buSzTx/>
              <a:buFontTx/>
              <a:buNone/>
              <a:tabLst/>
              <a:defRPr/>
            </a:pPr>
            <a:r>
              <a:rPr kumimoji="0" lang="hu-HU" sz="2600" b="0" i="1" u="none" strike="noStrike" kern="1200" cap="none" spc="0" normalizeH="0" baseline="0" noProof="0" dirty="0">
                <a:ln>
                  <a:noFill/>
                </a:ln>
                <a:solidFill>
                  <a:srgbClr val="FFFFFF"/>
                </a:solidFill>
                <a:effectLst/>
                <a:uLnTx/>
                <a:uFillTx/>
                <a:latin typeface="Arial"/>
                <a:ea typeface="+mn-ea"/>
                <a:cs typeface="Arial" charset="0"/>
              </a:rPr>
              <a:t>Részletes eredmények</a:t>
            </a:r>
          </a:p>
          <a:p>
            <a:pPr marL="914400" lvl="2" indent="0" defTabSz="914342" fontAlgn="base">
              <a:spcBef>
                <a:spcPct val="0"/>
              </a:spcBef>
              <a:spcAft>
                <a:spcPct val="0"/>
              </a:spcAft>
              <a:defRPr/>
            </a:pPr>
            <a:r>
              <a:rPr lang="hu-HU" sz="3200" b="1" i="1" dirty="0">
                <a:solidFill>
                  <a:srgbClr val="FFFFFF"/>
                </a:solidFill>
                <a:latin typeface="Arial"/>
              </a:rPr>
              <a:t>A taxitársaságok imázsa</a:t>
            </a:r>
          </a:p>
        </p:txBody>
      </p:sp>
    </p:spTree>
    <p:extLst>
      <p:ext uri="{BB962C8B-B14F-4D97-AF65-F5344CB8AC3E}">
        <p14:creationId xmlns:p14="http://schemas.microsoft.com/office/powerpoint/2010/main" val="42435090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Taxitársaságok egyszavas jellemzése</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6" name="Téglalap 5">
            <a:extLst>
              <a:ext uri="{FF2B5EF4-FFF2-40B4-BE49-F238E27FC236}">
                <a16:creationId xmlns:a16="http://schemas.microsoft.com/office/drawing/2014/main" id="{CA734E8C-78A9-4B2A-91C4-61BAFB486C51}"/>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a:cs typeface="Arial"/>
              </a:rPr>
              <a:t>A Főtaxi esetében a legfőbb asszociációk a régi, megbízható, nagy, valamint a repülőtér, azonban utóbbi kapcsán a mutyi kifejezés is elhangzott. A 6x6 Taxi esetében a korábbi reklám (egyes után hatszor hat …) hagyta a legmélyebb nyomot a válaszadókban, szinte valamennyien a telefonszámra asszociáltak, illetve a dobókocka is említésre került. A Cityt, a Főtaxihoz hasonlóan, a régi, nagy, klasszikus jelzőkkel illették, valamint úgy vélik, nem újító. A Bolthoz a modernséget, innovációt, előremutatást, valamint az ételkiszállítást társították a válaszadók.</a:t>
            </a:r>
            <a:endParaRPr kumimoji="0" lang="hu-HU" sz="1200" i="0" u="none" strike="noStrike" kern="1200" cap="none" spc="0" normalizeH="0" baseline="0" noProof="0" dirty="0">
              <a:ln>
                <a:noFill/>
              </a:ln>
              <a:solidFill>
                <a:srgbClr val="FFFFFF"/>
              </a:solidFill>
              <a:effectLst/>
              <a:uLnTx/>
              <a:uFillTx/>
              <a:latin typeface="Verdana"/>
              <a:ea typeface="+mn-ea"/>
              <a:cs typeface="Arial"/>
            </a:endParaRPr>
          </a:p>
        </p:txBody>
      </p:sp>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grpSp>
        <p:nvGrpSpPr>
          <p:cNvPr id="8" name="Csoportba foglalás 7">
            <a:extLst>
              <a:ext uri="{FF2B5EF4-FFF2-40B4-BE49-F238E27FC236}">
                <a16:creationId xmlns:a16="http://schemas.microsoft.com/office/drawing/2014/main" id="{B6CA4887-545D-4E34-86E4-13CB02ACC785}"/>
              </a:ext>
            </a:extLst>
          </p:cNvPr>
          <p:cNvGrpSpPr/>
          <p:nvPr/>
        </p:nvGrpSpPr>
        <p:grpSpPr>
          <a:xfrm>
            <a:off x="539553" y="2060848"/>
            <a:ext cx="8208911" cy="4136475"/>
            <a:chOff x="539553" y="948709"/>
            <a:chExt cx="8208911" cy="4136475"/>
          </a:xfrm>
        </p:grpSpPr>
        <p:pic>
          <p:nvPicPr>
            <p:cNvPr id="3074" name="Picture 2" descr="Főtaxi">
              <a:extLst>
                <a:ext uri="{FF2B5EF4-FFF2-40B4-BE49-F238E27FC236}">
                  <a16:creationId xmlns:a16="http://schemas.microsoft.com/office/drawing/2014/main" id="{6071754F-7D4E-4815-B0F7-5FBC3CB7DAF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3" y="1015083"/>
              <a:ext cx="1872207" cy="140580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6x6 Taxi | +36 1 666 6666">
              <a:extLst>
                <a:ext uri="{FF2B5EF4-FFF2-40B4-BE49-F238E27FC236}">
                  <a16:creationId xmlns:a16="http://schemas.microsoft.com/office/drawing/2014/main" id="{FE8EEB10-AD51-43FB-B317-D56CCEF162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3848" y="1052736"/>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ity-taxi-logo - GLI Solutions">
              <a:extLst>
                <a:ext uri="{FF2B5EF4-FFF2-40B4-BE49-F238E27FC236}">
                  <a16:creationId xmlns:a16="http://schemas.microsoft.com/office/drawing/2014/main" id="{CE7F93C8-3409-4642-B13B-FD2607BEE8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3505" y="948709"/>
              <a:ext cx="1224136" cy="1462162"/>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Bolt (cég) – Wikipédia">
              <a:extLst>
                <a:ext uri="{FF2B5EF4-FFF2-40B4-BE49-F238E27FC236}">
                  <a16:creationId xmlns:a16="http://schemas.microsoft.com/office/drawing/2014/main" id="{18A72D60-2ACA-4CF5-91A4-491B432FECC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15738" y="1124744"/>
              <a:ext cx="1560718" cy="905270"/>
            </a:xfrm>
            <a:prstGeom prst="rect">
              <a:avLst/>
            </a:prstGeom>
            <a:noFill/>
            <a:extLst>
              <a:ext uri="{909E8E84-426E-40DD-AFC4-6F175D3DCCD1}">
                <a14:hiddenFill xmlns:a14="http://schemas.microsoft.com/office/drawing/2010/main">
                  <a:solidFill>
                    <a:srgbClr val="FFFFFF"/>
                  </a:solidFill>
                </a14:hiddenFill>
              </a:ext>
            </a:extLst>
          </p:spPr>
        </p:pic>
        <p:sp>
          <p:nvSpPr>
            <p:cNvPr id="13" name="Szövegdoboz 12">
              <a:extLst>
                <a:ext uri="{FF2B5EF4-FFF2-40B4-BE49-F238E27FC236}">
                  <a16:creationId xmlns:a16="http://schemas.microsoft.com/office/drawing/2014/main" id="{405DC4E8-5257-420B-8F58-C1B71E9CAC37}"/>
                </a:ext>
              </a:extLst>
            </p:cNvPr>
            <p:cNvSpPr txBox="1"/>
            <p:nvPr/>
          </p:nvSpPr>
          <p:spPr>
            <a:xfrm>
              <a:off x="539553" y="2564904"/>
              <a:ext cx="1872207" cy="2017219"/>
            </a:xfrm>
            <a:prstGeom prst="rect">
              <a:avLst/>
            </a:prstGeom>
            <a:noFill/>
          </p:spPr>
          <p:txBody>
            <a:bodyPr wrap="square" rtlCol="0">
              <a:spAutoFit/>
            </a:bodyPr>
            <a:lstStyle/>
            <a:p>
              <a:pPr marL="285750" indent="-285750" fontAlgn="b">
                <a:lnSpc>
                  <a:spcPct val="150000"/>
                </a:lnSpc>
                <a:buFont typeface="Wingdings" panose="05000000000000000000" pitchFamily="2" charset="2"/>
                <a:buChar char="Ø"/>
                <a:defRPr/>
              </a:pPr>
              <a:r>
                <a:rPr lang="hu-HU" sz="1600" dirty="0">
                  <a:solidFill>
                    <a:srgbClr val="00527C"/>
                  </a:solidFill>
                  <a:latin typeface="Arial" panose="020B0604020202020204" pitchFamily="34" charset="0"/>
                  <a:cs typeface="Arial" panose="020B0604020202020204" pitchFamily="34" charset="0"/>
                </a:rPr>
                <a:t>Régi</a:t>
              </a:r>
            </a:p>
            <a:p>
              <a:pPr marL="285750" indent="-285750" fontAlgn="b">
                <a:lnSpc>
                  <a:spcPct val="150000"/>
                </a:lnSpc>
                <a:buFont typeface="Wingdings" panose="05000000000000000000" pitchFamily="2" charset="2"/>
                <a:buChar char="Ø"/>
                <a:defRPr/>
              </a:pPr>
              <a:r>
                <a:rPr lang="hu-HU" sz="1400" dirty="0">
                  <a:solidFill>
                    <a:srgbClr val="FFFFFF">
                      <a:lumMod val="50000"/>
                    </a:srgbClr>
                  </a:solidFill>
                  <a:latin typeface="Arial" panose="020B0604020202020204" pitchFamily="34" charset="0"/>
                  <a:cs typeface="Arial" panose="020B0604020202020204" pitchFamily="34" charset="0"/>
                </a:rPr>
                <a:t>Megbízható</a:t>
              </a:r>
            </a:p>
            <a:p>
              <a:pPr marL="285750" indent="-285750" fontAlgn="b">
                <a:lnSpc>
                  <a:spcPct val="150000"/>
                </a:lnSpc>
                <a:buFont typeface="Wingdings" panose="05000000000000000000" pitchFamily="2" charset="2"/>
                <a:buChar char="Ø"/>
                <a:defRPr/>
              </a:pPr>
              <a:r>
                <a:rPr lang="hu-HU" sz="1400" dirty="0">
                  <a:solidFill>
                    <a:srgbClr val="FFFFFF">
                      <a:lumMod val="50000"/>
                    </a:srgbClr>
                  </a:solidFill>
                  <a:latin typeface="Arial" panose="020B0604020202020204" pitchFamily="34" charset="0"/>
                  <a:cs typeface="Arial" panose="020B0604020202020204" pitchFamily="34" charset="0"/>
                </a:rPr>
                <a:t>Repülőtér</a:t>
              </a:r>
            </a:p>
            <a:p>
              <a:pPr marL="285750" indent="-285750" fontAlgn="b">
                <a:lnSpc>
                  <a:spcPct val="150000"/>
                </a:lnSpc>
                <a:buFont typeface="Wingdings" panose="05000000000000000000" pitchFamily="2" charset="2"/>
                <a:buChar char="Ø"/>
                <a:defRPr/>
              </a:pPr>
              <a:r>
                <a:rPr lang="hu-HU" sz="1400" dirty="0">
                  <a:solidFill>
                    <a:srgbClr val="FFFFFF">
                      <a:lumMod val="50000"/>
                    </a:srgbClr>
                  </a:solidFill>
                  <a:latin typeface="Arial" panose="020B0604020202020204" pitchFamily="34" charset="0"/>
                  <a:cs typeface="Arial" panose="020B0604020202020204" pitchFamily="34" charset="0"/>
                </a:rPr>
                <a:t>Hatalmas (nagy flottája van)</a:t>
              </a:r>
            </a:p>
            <a:p>
              <a:pPr marL="285750" indent="-285750" fontAlgn="b">
                <a:lnSpc>
                  <a:spcPct val="150000"/>
                </a:lnSpc>
                <a:buFont typeface="Wingdings" panose="05000000000000000000" pitchFamily="2" charset="2"/>
                <a:buChar char="Ø"/>
                <a:defRPr/>
              </a:pPr>
              <a:r>
                <a:rPr lang="hu-HU" sz="1400" dirty="0">
                  <a:solidFill>
                    <a:srgbClr val="FFFFFF">
                      <a:lumMod val="50000"/>
                    </a:srgbClr>
                  </a:solidFill>
                  <a:latin typeface="Arial" panose="020B0604020202020204" pitchFamily="34" charset="0"/>
                  <a:cs typeface="Arial" panose="020B0604020202020204" pitchFamily="34" charset="0"/>
                </a:rPr>
                <a:t>Mutyi (repülőtér)</a:t>
              </a:r>
            </a:p>
          </p:txBody>
        </p:sp>
        <p:sp>
          <p:nvSpPr>
            <p:cNvPr id="14" name="Szövegdoboz 13">
              <a:extLst>
                <a:ext uri="{FF2B5EF4-FFF2-40B4-BE49-F238E27FC236}">
                  <a16:creationId xmlns:a16="http://schemas.microsoft.com/office/drawing/2014/main" id="{BE44D836-3FE7-46AA-8379-760351D61A0A}"/>
                </a:ext>
              </a:extLst>
            </p:cNvPr>
            <p:cNvSpPr txBox="1"/>
            <p:nvPr/>
          </p:nvSpPr>
          <p:spPr>
            <a:xfrm>
              <a:off x="2965522" y="2564904"/>
              <a:ext cx="1750494" cy="1694053"/>
            </a:xfrm>
            <a:prstGeom prst="rect">
              <a:avLst/>
            </a:prstGeom>
            <a:noFill/>
          </p:spPr>
          <p:txBody>
            <a:bodyPr wrap="square" rtlCol="0">
              <a:spAutoFit/>
            </a:bodyPr>
            <a:lstStyle/>
            <a:p>
              <a:pPr marL="285750" indent="-285750" fontAlgn="b">
                <a:lnSpc>
                  <a:spcPct val="150000"/>
                </a:lnSpc>
                <a:buFont typeface="Wingdings" panose="05000000000000000000" pitchFamily="2" charset="2"/>
                <a:buChar char="Ø"/>
                <a:defRPr/>
              </a:pPr>
              <a:r>
                <a:rPr lang="hu-HU" sz="1600" dirty="0">
                  <a:solidFill>
                    <a:srgbClr val="00527C"/>
                  </a:solidFill>
                  <a:latin typeface="Arial" panose="020B0604020202020204" pitchFamily="34" charset="0"/>
                  <a:cs typeface="Arial" panose="020B0604020202020204" pitchFamily="34" charset="0"/>
                </a:rPr>
                <a:t>Telefonszám </a:t>
              </a:r>
            </a:p>
            <a:p>
              <a:pPr marL="285750" indent="-285750" fontAlgn="b">
                <a:lnSpc>
                  <a:spcPct val="150000"/>
                </a:lnSpc>
                <a:buFont typeface="Wingdings" panose="05000000000000000000" pitchFamily="2" charset="2"/>
                <a:buChar char="Ø"/>
                <a:defRPr/>
              </a:pPr>
              <a:r>
                <a:rPr lang="hu-HU" sz="1400" dirty="0">
                  <a:solidFill>
                    <a:srgbClr val="00527C"/>
                  </a:solidFill>
                  <a:latin typeface="Arial" panose="020B0604020202020204" pitchFamily="34" charset="0"/>
                  <a:cs typeface="Arial" panose="020B0604020202020204" pitchFamily="34" charset="0"/>
                </a:rPr>
                <a:t>Legjobb hívószám</a:t>
              </a:r>
              <a:endParaRPr lang="hu-HU" sz="1400" dirty="0">
                <a:solidFill>
                  <a:schemeClr val="bg1">
                    <a:lumMod val="50000"/>
                  </a:schemeClr>
                </a:solidFill>
                <a:latin typeface="Arial" panose="020B0604020202020204" pitchFamily="34" charset="0"/>
                <a:cs typeface="Arial" panose="020B0604020202020204" pitchFamily="34" charset="0"/>
              </a:endParaRPr>
            </a:p>
            <a:p>
              <a:pPr marL="285750" indent="-285750" fontAlgn="b">
                <a:lnSpc>
                  <a:spcPct val="150000"/>
                </a:lnSpc>
                <a:buFont typeface="Wingdings" panose="05000000000000000000" pitchFamily="2" charset="2"/>
                <a:buChar char="Ø"/>
                <a:defRPr/>
              </a:pPr>
              <a:r>
                <a:rPr lang="hu-HU" sz="1400" dirty="0">
                  <a:solidFill>
                    <a:srgbClr val="00527C"/>
                  </a:solidFill>
                  <a:latin typeface="Arial" panose="020B0604020202020204" pitchFamily="34" charset="0"/>
                  <a:cs typeface="Arial" panose="020B0604020202020204" pitchFamily="34" charset="0"/>
                </a:rPr>
                <a:t>Dobókocka</a:t>
              </a:r>
            </a:p>
            <a:p>
              <a:pPr marL="285750" indent="-285750" fontAlgn="b">
                <a:lnSpc>
                  <a:spcPct val="150000"/>
                </a:lnSpc>
                <a:buFont typeface="Wingdings" panose="05000000000000000000" pitchFamily="2" charset="2"/>
                <a:buChar char="Ø"/>
                <a:defRPr/>
              </a:pPr>
              <a:r>
                <a:rPr lang="hu-HU" sz="1400" dirty="0">
                  <a:solidFill>
                    <a:schemeClr val="bg1">
                      <a:lumMod val="50000"/>
                    </a:schemeClr>
                  </a:solidFill>
                  <a:latin typeface="Arial" panose="020B0604020202020204" pitchFamily="34" charset="0"/>
                  <a:cs typeface="Arial" panose="020B0604020202020204" pitchFamily="34" charset="0"/>
                </a:rPr>
                <a:t>Reklám</a:t>
              </a:r>
            </a:p>
          </p:txBody>
        </p:sp>
        <p:sp>
          <p:nvSpPr>
            <p:cNvPr id="15" name="Szövegdoboz 14">
              <a:extLst>
                <a:ext uri="{FF2B5EF4-FFF2-40B4-BE49-F238E27FC236}">
                  <a16:creationId xmlns:a16="http://schemas.microsoft.com/office/drawing/2014/main" id="{7A658735-6365-4FEE-A0E3-25B41B5C7F5B}"/>
                </a:ext>
              </a:extLst>
            </p:cNvPr>
            <p:cNvSpPr txBox="1"/>
            <p:nvPr/>
          </p:nvSpPr>
          <p:spPr>
            <a:xfrm>
              <a:off x="7081129" y="2564904"/>
              <a:ext cx="1667335" cy="1370888"/>
            </a:xfrm>
            <a:prstGeom prst="rect">
              <a:avLst/>
            </a:prstGeom>
            <a:noFill/>
          </p:spPr>
          <p:txBody>
            <a:bodyPr wrap="square" rtlCol="0">
              <a:spAutoFit/>
            </a:bodyPr>
            <a:lstStyle/>
            <a:p>
              <a:pPr marL="285750" indent="-285750" fontAlgn="b">
                <a:lnSpc>
                  <a:spcPct val="150000"/>
                </a:lnSpc>
                <a:buFont typeface="Wingdings" panose="05000000000000000000" pitchFamily="2" charset="2"/>
                <a:buChar char="Ø"/>
                <a:defRPr/>
              </a:pPr>
              <a:r>
                <a:rPr lang="hu-HU" sz="1600" dirty="0">
                  <a:solidFill>
                    <a:srgbClr val="00527C"/>
                  </a:solidFill>
                  <a:latin typeface="Arial" panose="020B0604020202020204" pitchFamily="34" charset="0"/>
                  <a:cs typeface="Arial" panose="020B0604020202020204" pitchFamily="34" charset="0"/>
                </a:rPr>
                <a:t>Modern</a:t>
              </a:r>
            </a:p>
            <a:p>
              <a:pPr marL="285750" indent="-285750" fontAlgn="b">
                <a:lnSpc>
                  <a:spcPct val="150000"/>
                </a:lnSpc>
                <a:buFont typeface="Wingdings" panose="05000000000000000000" pitchFamily="2" charset="2"/>
                <a:buChar char="Ø"/>
                <a:defRPr/>
              </a:pPr>
              <a:r>
                <a:rPr lang="hu-HU" sz="1400" dirty="0">
                  <a:solidFill>
                    <a:schemeClr val="bg1">
                      <a:lumMod val="50000"/>
                    </a:schemeClr>
                  </a:solidFill>
                  <a:latin typeface="Arial" panose="020B0604020202020204" pitchFamily="34" charset="0"/>
                  <a:cs typeface="Arial" panose="020B0604020202020204" pitchFamily="34" charset="0"/>
                </a:rPr>
                <a:t>Innováció</a:t>
              </a:r>
            </a:p>
            <a:p>
              <a:pPr marL="285750" indent="-285750" fontAlgn="b">
                <a:lnSpc>
                  <a:spcPct val="150000"/>
                </a:lnSpc>
                <a:buFont typeface="Wingdings" panose="05000000000000000000" pitchFamily="2" charset="2"/>
                <a:buChar char="Ø"/>
                <a:defRPr/>
              </a:pPr>
              <a:r>
                <a:rPr lang="hu-HU" sz="1400" dirty="0">
                  <a:solidFill>
                    <a:schemeClr val="bg1">
                      <a:lumMod val="50000"/>
                    </a:schemeClr>
                  </a:solidFill>
                  <a:latin typeface="Arial" panose="020B0604020202020204" pitchFamily="34" charset="0"/>
                  <a:cs typeface="Arial" panose="020B0604020202020204" pitchFamily="34" charset="0"/>
                </a:rPr>
                <a:t>Előremutató</a:t>
              </a:r>
            </a:p>
            <a:p>
              <a:pPr marL="285750" indent="-285750" fontAlgn="b">
                <a:lnSpc>
                  <a:spcPct val="150000"/>
                </a:lnSpc>
                <a:buFont typeface="Wingdings" panose="05000000000000000000" pitchFamily="2" charset="2"/>
                <a:buChar char="Ø"/>
                <a:defRPr/>
              </a:pPr>
              <a:r>
                <a:rPr lang="hu-HU" sz="1400" dirty="0">
                  <a:solidFill>
                    <a:schemeClr val="bg1">
                      <a:lumMod val="50000"/>
                    </a:schemeClr>
                  </a:solidFill>
                  <a:latin typeface="Arial" panose="020B0604020202020204" pitchFamily="34" charset="0"/>
                  <a:cs typeface="Arial" panose="020B0604020202020204" pitchFamily="34" charset="0"/>
                </a:rPr>
                <a:t>Ételkiszállítás</a:t>
              </a:r>
            </a:p>
          </p:txBody>
        </p:sp>
        <p:sp>
          <p:nvSpPr>
            <p:cNvPr id="16" name="Szövegdoboz 15">
              <a:extLst>
                <a:ext uri="{FF2B5EF4-FFF2-40B4-BE49-F238E27FC236}">
                  <a16:creationId xmlns:a16="http://schemas.microsoft.com/office/drawing/2014/main" id="{24C8F641-E479-4231-9014-BFB76EBEFD01}"/>
                </a:ext>
              </a:extLst>
            </p:cNvPr>
            <p:cNvSpPr txBox="1"/>
            <p:nvPr/>
          </p:nvSpPr>
          <p:spPr>
            <a:xfrm>
              <a:off x="5076056" y="2564904"/>
              <a:ext cx="1728192" cy="2017219"/>
            </a:xfrm>
            <a:prstGeom prst="rect">
              <a:avLst/>
            </a:prstGeom>
            <a:noFill/>
          </p:spPr>
          <p:txBody>
            <a:bodyPr wrap="square" rtlCol="0">
              <a:spAutoFit/>
            </a:bodyPr>
            <a:lstStyle/>
            <a:p>
              <a:pPr marL="285750" indent="-285750" fontAlgn="b">
                <a:lnSpc>
                  <a:spcPct val="150000"/>
                </a:lnSpc>
                <a:buFont typeface="Wingdings" panose="05000000000000000000" pitchFamily="2" charset="2"/>
                <a:buChar char="Ø"/>
                <a:defRPr/>
              </a:pPr>
              <a:r>
                <a:rPr lang="hu-HU" sz="1600" dirty="0">
                  <a:solidFill>
                    <a:srgbClr val="00527C"/>
                  </a:solidFill>
                  <a:latin typeface="Arial" panose="020B0604020202020204" pitchFamily="34" charset="0"/>
                  <a:cs typeface="Arial" panose="020B0604020202020204" pitchFamily="34" charset="0"/>
                </a:rPr>
                <a:t>Régi</a:t>
              </a:r>
            </a:p>
            <a:p>
              <a:pPr marL="285750" indent="-285750" fontAlgn="b">
                <a:lnSpc>
                  <a:spcPct val="150000"/>
                </a:lnSpc>
                <a:buFont typeface="Wingdings" panose="05000000000000000000" pitchFamily="2" charset="2"/>
                <a:buChar char="Ø"/>
                <a:defRPr/>
              </a:pPr>
              <a:r>
                <a:rPr lang="hu-HU" sz="1400" dirty="0">
                  <a:solidFill>
                    <a:srgbClr val="00527C"/>
                  </a:solidFill>
                  <a:latin typeface="Arial" panose="020B0604020202020204" pitchFamily="34" charset="0"/>
                  <a:cs typeface="Arial" panose="020B0604020202020204" pitchFamily="34" charset="0"/>
                </a:rPr>
                <a:t>Nagy társaság (de kisebb mint a Főtaxi)</a:t>
              </a:r>
              <a:endParaRPr lang="hu-HU" sz="1400" dirty="0">
                <a:solidFill>
                  <a:srgbClr val="FFFFFF">
                    <a:lumMod val="50000"/>
                  </a:srgbClr>
                </a:solidFill>
                <a:latin typeface="Arial" panose="020B0604020202020204" pitchFamily="34" charset="0"/>
                <a:cs typeface="Arial" panose="020B0604020202020204" pitchFamily="34" charset="0"/>
              </a:endParaRPr>
            </a:p>
            <a:p>
              <a:pPr marL="285750" indent="-285750" fontAlgn="b">
                <a:lnSpc>
                  <a:spcPct val="150000"/>
                </a:lnSpc>
                <a:buFont typeface="Wingdings" panose="05000000000000000000" pitchFamily="2" charset="2"/>
                <a:buChar char="Ø"/>
                <a:defRPr/>
              </a:pPr>
              <a:r>
                <a:rPr lang="hu-HU" sz="1400" dirty="0">
                  <a:solidFill>
                    <a:srgbClr val="FFFFFF">
                      <a:lumMod val="50000"/>
                    </a:srgbClr>
                  </a:solidFill>
                  <a:latin typeface="Arial" panose="020B0604020202020204" pitchFamily="34" charset="0"/>
                  <a:cs typeface="Arial" panose="020B0604020202020204" pitchFamily="34" charset="0"/>
                </a:rPr>
                <a:t>Klasszikus</a:t>
              </a:r>
            </a:p>
            <a:p>
              <a:pPr marL="285750" indent="-285750" fontAlgn="b">
                <a:lnSpc>
                  <a:spcPct val="150000"/>
                </a:lnSpc>
                <a:buFont typeface="Wingdings" panose="05000000000000000000" pitchFamily="2" charset="2"/>
                <a:buChar char="Ø"/>
                <a:defRPr/>
              </a:pPr>
              <a:r>
                <a:rPr lang="hu-HU" sz="1400" dirty="0">
                  <a:solidFill>
                    <a:srgbClr val="FFFFFF">
                      <a:lumMod val="50000"/>
                    </a:srgbClr>
                  </a:solidFill>
                  <a:latin typeface="Arial" panose="020B0604020202020204" pitchFamily="34" charset="0"/>
                  <a:cs typeface="Arial" panose="020B0604020202020204" pitchFamily="34" charset="0"/>
                </a:rPr>
                <a:t>Nem újító</a:t>
              </a:r>
            </a:p>
          </p:txBody>
        </p:sp>
        <p:sp>
          <p:nvSpPr>
            <p:cNvPr id="17" name="Beszédbuborék: négyszög 16">
              <a:extLst>
                <a:ext uri="{FF2B5EF4-FFF2-40B4-BE49-F238E27FC236}">
                  <a16:creationId xmlns:a16="http://schemas.microsoft.com/office/drawing/2014/main" id="{6DB8E0FE-89B7-46D5-9421-2760D6187354}"/>
                </a:ext>
              </a:extLst>
            </p:cNvPr>
            <p:cNvSpPr/>
            <p:nvPr/>
          </p:nvSpPr>
          <p:spPr>
            <a:xfrm>
              <a:off x="3203848" y="4373643"/>
              <a:ext cx="1224136" cy="711541"/>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cs typeface="Arial"/>
                </a:rPr>
                <a:t>E</a:t>
              </a:r>
              <a:r>
                <a:rPr lang="hu-HU" sz="1000" i="1" dirty="0">
                  <a:solidFill>
                    <a:srgbClr val="808080"/>
                  </a:solidFill>
                  <a:latin typeface="Arial" panose="020B0604020202020204" pitchFamily="34" charset="0"/>
                  <a:ea typeface="Calibri" panose="020F0502020204030204" pitchFamily="34" charset="0"/>
                </a:rPr>
                <a:t>z a hatszor hat duma nagyon megvan</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endPar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endParaRPr>
            </a:p>
          </p:txBody>
        </p:sp>
      </p:grpSp>
    </p:spTree>
    <p:extLst>
      <p:ext uri="{BB962C8B-B14F-4D97-AF65-F5344CB8AC3E}">
        <p14:creationId xmlns:p14="http://schemas.microsoft.com/office/powerpoint/2010/main" val="38035773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Főtaxi megszemélyesítése – imázs feltárás projektív technikával</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6" name="Téglalap 5">
            <a:extLst>
              <a:ext uri="{FF2B5EF4-FFF2-40B4-BE49-F238E27FC236}">
                <a16:creationId xmlns:a16="http://schemas.microsoft.com/office/drawing/2014/main" id="{CA734E8C-78A9-4B2A-91C4-61BAFB486C51}"/>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 Főtaxi karakterét többnyire negatív személyiségjegyekkel ruházták fel a válaszadók. A megszemélyesítés során egy jómódú, </a:t>
            </a:r>
            <a:r>
              <a:rPr lang="hu-HU" sz="1200" dirty="0">
                <a:solidFill>
                  <a:srgbClr val="FFFFFF"/>
                </a:solidFill>
                <a:latin typeface="Arial" panose="020B0604020202020204" pitchFamily="34" charset="0"/>
                <a:cs typeface="Arial" panose="020B0604020202020204" pitchFamily="34" charset="0"/>
              </a:rPr>
              <a:t>idősebb, üzletember megjelenésű politikusra, NER közeli vállalkozóra asszociáltak a résztvevők,</a:t>
            </a: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 aki befolyásos, hatalommal rendelkezik, miközben konzervatív, kissé maradi és kicsit fennhordja az orrát. Ugyanakkor sokat beszél, mindig beszélgetni akar.</a:t>
            </a:r>
            <a:r>
              <a:rPr lang="hu-HU" sz="1200" dirty="0">
                <a:solidFill>
                  <a:srgbClr val="FFFFFF"/>
                </a:solidFill>
                <a:latin typeface="Arial" panose="020B0604020202020204" pitchFamily="34" charset="0"/>
                <a:cs typeface="Arial" panose="020B0604020202020204" pitchFamily="34" charset="0"/>
              </a:rPr>
              <a:t> A megformált karakter pozitív személyiségjegyei: olvasott, érdeklődő.</a:t>
            </a:r>
            <a:endPar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grpSp>
        <p:nvGrpSpPr>
          <p:cNvPr id="10" name="Csoportba foglalás 9">
            <a:extLst>
              <a:ext uri="{FF2B5EF4-FFF2-40B4-BE49-F238E27FC236}">
                <a16:creationId xmlns:a16="http://schemas.microsoft.com/office/drawing/2014/main" id="{B3E0669B-D5B5-4A1D-B50E-D8A9A732ECA5}"/>
              </a:ext>
            </a:extLst>
          </p:cNvPr>
          <p:cNvGrpSpPr/>
          <p:nvPr/>
        </p:nvGrpSpPr>
        <p:grpSpPr>
          <a:xfrm>
            <a:off x="376486" y="1988840"/>
            <a:ext cx="8452597" cy="4512121"/>
            <a:chOff x="290534" y="1988840"/>
            <a:chExt cx="8452597" cy="4512121"/>
          </a:xfrm>
        </p:grpSpPr>
        <p:grpSp>
          <p:nvGrpSpPr>
            <p:cNvPr id="4" name="Csoportba foglalás 3">
              <a:extLst>
                <a:ext uri="{FF2B5EF4-FFF2-40B4-BE49-F238E27FC236}">
                  <a16:creationId xmlns:a16="http://schemas.microsoft.com/office/drawing/2014/main" id="{ADBC52FE-3312-4400-8737-A052DC946C8E}"/>
                </a:ext>
              </a:extLst>
            </p:cNvPr>
            <p:cNvGrpSpPr/>
            <p:nvPr/>
          </p:nvGrpSpPr>
          <p:grpSpPr>
            <a:xfrm>
              <a:off x="4062956" y="2145691"/>
              <a:ext cx="4680175" cy="4355270"/>
              <a:chOff x="4062956" y="1052738"/>
              <a:chExt cx="4680175" cy="4355270"/>
            </a:xfrm>
          </p:grpSpPr>
          <p:sp>
            <p:nvSpPr>
              <p:cNvPr id="19" name="Folyamatábra: Feldolgozás 18">
                <a:extLst>
                  <a:ext uri="{FF2B5EF4-FFF2-40B4-BE49-F238E27FC236}">
                    <a16:creationId xmlns:a16="http://schemas.microsoft.com/office/drawing/2014/main" id="{4A9BEA3E-B911-49F3-B090-8D0CAA190CCD}"/>
                  </a:ext>
                </a:extLst>
              </p:cNvPr>
              <p:cNvSpPr/>
              <p:nvPr/>
            </p:nvSpPr>
            <p:spPr>
              <a:xfrm rot="2645535">
                <a:off x="5087233" y="1882586"/>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0" name="Folyamatábra: Feldolgozás 19">
                <a:extLst>
                  <a:ext uri="{FF2B5EF4-FFF2-40B4-BE49-F238E27FC236}">
                    <a16:creationId xmlns:a16="http://schemas.microsoft.com/office/drawing/2014/main" id="{57243440-8031-49F3-B39B-EE8F2F6FF402}"/>
                  </a:ext>
                </a:extLst>
              </p:cNvPr>
              <p:cNvSpPr/>
              <p:nvPr/>
            </p:nvSpPr>
            <p:spPr>
              <a:xfrm rot="2645535">
                <a:off x="5943051" y="4328008"/>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1" name="Folyamatábra: Feldolgozás 20">
                <a:extLst>
                  <a:ext uri="{FF2B5EF4-FFF2-40B4-BE49-F238E27FC236}">
                    <a16:creationId xmlns:a16="http://schemas.microsoft.com/office/drawing/2014/main" id="{503B1FEC-0B4B-41D0-AEE5-E108516221DF}"/>
                  </a:ext>
                </a:extLst>
              </p:cNvPr>
              <p:cNvSpPr/>
              <p:nvPr/>
            </p:nvSpPr>
            <p:spPr>
              <a:xfrm rot="2645535">
                <a:off x="5916744" y="1052738"/>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2" name="Folyamatábra: Feldolgozás 21">
                <a:extLst>
                  <a:ext uri="{FF2B5EF4-FFF2-40B4-BE49-F238E27FC236}">
                    <a16:creationId xmlns:a16="http://schemas.microsoft.com/office/drawing/2014/main" id="{B8FD4FF7-43F8-4252-84AE-D70C618588F9}"/>
                  </a:ext>
                </a:extLst>
              </p:cNvPr>
              <p:cNvSpPr/>
              <p:nvPr/>
            </p:nvSpPr>
            <p:spPr>
              <a:xfrm rot="2645535">
                <a:off x="6767865" y="3516442"/>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3" name="Folyamatábra: Feldolgozás 22">
                <a:extLst>
                  <a:ext uri="{FF2B5EF4-FFF2-40B4-BE49-F238E27FC236}">
                    <a16:creationId xmlns:a16="http://schemas.microsoft.com/office/drawing/2014/main" id="{DFB8FFDB-879E-41FF-A26D-84D416C6C3A2}"/>
                  </a:ext>
                </a:extLst>
              </p:cNvPr>
              <p:cNvSpPr/>
              <p:nvPr/>
            </p:nvSpPr>
            <p:spPr>
              <a:xfrm rot="2645535">
                <a:off x="5089675" y="3513387"/>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4" name="Folyamatábra: Feldolgozás 23">
                <a:extLst>
                  <a:ext uri="{FF2B5EF4-FFF2-40B4-BE49-F238E27FC236}">
                    <a16:creationId xmlns:a16="http://schemas.microsoft.com/office/drawing/2014/main" id="{AC9861C0-34AF-4862-962F-F434017E3323}"/>
                  </a:ext>
                </a:extLst>
              </p:cNvPr>
              <p:cNvSpPr/>
              <p:nvPr/>
            </p:nvSpPr>
            <p:spPr>
              <a:xfrm rot="2645535">
                <a:off x="5912870" y="2696952"/>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5" name="Téglalap 24">
                <a:extLst>
                  <a:ext uri="{FF2B5EF4-FFF2-40B4-BE49-F238E27FC236}">
                    <a16:creationId xmlns:a16="http://schemas.microsoft.com/office/drawing/2014/main" id="{006CDBA1-0E8D-4443-BDA4-DFA5A2EBDC78}"/>
                  </a:ext>
                </a:extLst>
              </p:cNvPr>
              <p:cNvSpPr/>
              <p:nvPr/>
            </p:nvSpPr>
            <p:spPr>
              <a:xfrm>
                <a:off x="5097739" y="3574063"/>
                <a:ext cx="1094722" cy="954107"/>
              </a:xfrm>
              <a:prstGeom prst="rect">
                <a:avLst/>
              </a:prstGeom>
            </p:spPr>
            <p:txBody>
              <a:bodyPr wrap="square">
                <a:spAutoFit/>
              </a:bodyPr>
              <a:lstStyle/>
              <a:p>
                <a:pPr algn="ctr"/>
                <a:r>
                  <a:rPr lang="hu-HU" sz="1400" dirty="0">
                    <a:solidFill>
                      <a:srgbClr val="ECFFD9"/>
                    </a:solidFill>
                    <a:latin typeface="Arial"/>
                  </a:rPr>
                  <a:t>Családos, jómódú, agglomerá-cióban él</a:t>
                </a:r>
              </a:p>
            </p:txBody>
          </p:sp>
          <p:sp>
            <p:nvSpPr>
              <p:cNvPr id="26" name="Téglalap 25">
                <a:extLst>
                  <a:ext uri="{FF2B5EF4-FFF2-40B4-BE49-F238E27FC236}">
                    <a16:creationId xmlns:a16="http://schemas.microsoft.com/office/drawing/2014/main" id="{6ECF31B6-D330-477B-8E54-3E15CDD5008F}"/>
                  </a:ext>
                </a:extLst>
              </p:cNvPr>
              <p:cNvSpPr/>
              <p:nvPr/>
            </p:nvSpPr>
            <p:spPr>
              <a:xfrm>
                <a:off x="5844025" y="4403204"/>
                <a:ext cx="1308370" cy="954107"/>
              </a:xfrm>
              <a:prstGeom prst="rect">
                <a:avLst/>
              </a:prstGeom>
            </p:spPr>
            <p:txBody>
              <a:bodyPr wrap="square">
                <a:spAutoFit/>
              </a:bodyPr>
              <a:lstStyle/>
              <a:p>
                <a:pPr algn="ctr"/>
                <a:r>
                  <a:rPr lang="hu-HU" sz="1400" dirty="0">
                    <a:solidFill>
                      <a:srgbClr val="ECFFD9"/>
                    </a:solidFill>
                    <a:latin typeface="Arial"/>
                  </a:rPr>
                  <a:t>Kedvtelés-</a:t>
                </a:r>
              </a:p>
              <a:p>
                <a:pPr algn="ctr"/>
                <a:r>
                  <a:rPr lang="hu-HU" sz="1400" dirty="0">
                    <a:solidFill>
                      <a:srgbClr val="ECFFD9"/>
                    </a:solidFill>
                    <a:latin typeface="Arial"/>
                  </a:rPr>
                  <a:t>ből vezet, olvasott, érdeklődő</a:t>
                </a:r>
              </a:p>
            </p:txBody>
          </p:sp>
          <p:sp>
            <p:nvSpPr>
              <p:cNvPr id="27" name="Téglalap 26">
                <a:extLst>
                  <a:ext uri="{FF2B5EF4-FFF2-40B4-BE49-F238E27FC236}">
                    <a16:creationId xmlns:a16="http://schemas.microsoft.com/office/drawing/2014/main" id="{87DD2037-6D76-40B7-990D-5F5DBC76C4D0}"/>
                  </a:ext>
                </a:extLst>
              </p:cNvPr>
              <p:cNvSpPr/>
              <p:nvPr/>
            </p:nvSpPr>
            <p:spPr>
              <a:xfrm>
                <a:off x="6732239" y="3429000"/>
                <a:ext cx="1145649" cy="1169551"/>
              </a:xfrm>
              <a:prstGeom prst="rect">
                <a:avLst/>
              </a:prstGeom>
            </p:spPr>
            <p:txBody>
              <a:bodyPr wrap="square">
                <a:spAutoFit/>
              </a:bodyPr>
              <a:lstStyle/>
              <a:p>
                <a:pPr algn="ctr"/>
                <a:r>
                  <a:rPr lang="hu-HU" sz="1400" dirty="0">
                    <a:solidFill>
                      <a:srgbClr val="ECFFD9"/>
                    </a:solidFill>
                    <a:latin typeface="Arial"/>
                  </a:rPr>
                  <a:t>Kicsit távolság-tartó, fennhordja az orrát</a:t>
                </a:r>
              </a:p>
            </p:txBody>
          </p:sp>
          <p:sp>
            <p:nvSpPr>
              <p:cNvPr id="28" name="Folyamatábra: Feldolgozás 27">
                <a:extLst>
                  <a:ext uri="{FF2B5EF4-FFF2-40B4-BE49-F238E27FC236}">
                    <a16:creationId xmlns:a16="http://schemas.microsoft.com/office/drawing/2014/main" id="{50D0CA18-C1CA-479D-B23D-29A269E69D78}"/>
                  </a:ext>
                </a:extLst>
              </p:cNvPr>
              <p:cNvSpPr/>
              <p:nvPr/>
            </p:nvSpPr>
            <p:spPr>
              <a:xfrm rot="2645535">
                <a:off x="6753349" y="1865363"/>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9" name="Téglalap 28">
                <a:extLst>
                  <a:ext uri="{FF2B5EF4-FFF2-40B4-BE49-F238E27FC236}">
                    <a16:creationId xmlns:a16="http://schemas.microsoft.com/office/drawing/2014/main" id="{FD7D3C33-F9CB-45B1-8C2D-848B638681A6}"/>
                  </a:ext>
                </a:extLst>
              </p:cNvPr>
              <p:cNvSpPr/>
              <p:nvPr/>
            </p:nvSpPr>
            <p:spPr>
              <a:xfrm>
                <a:off x="4941565" y="1994173"/>
                <a:ext cx="1392153" cy="738664"/>
              </a:xfrm>
              <a:prstGeom prst="rect">
                <a:avLst/>
              </a:prstGeom>
            </p:spPr>
            <p:txBody>
              <a:bodyPr wrap="square">
                <a:spAutoFit/>
              </a:bodyPr>
              <a:lstStyle/>
              <a:p>
                <a:pPr algn="ctr"/>
                <a:r>
                  <a:rPr lang="hu-HU" sz="1400" dirty="0">
                    <a:solidFill>
                      <a:srgbClr val="ECFFD9"/>
                    </a:solidFill>
                    <a:latin typeface="Arial"/>
                  </a:rPr>
                  <a:t>Öltönyös, üzletember megjelenésű</a:t>
                </a:r>
              </a:p>
            </p:txBody>
          </p:sp>
          <p:sp>
            <p:nvSpPr>
              <p:cNvPr id="30" name="Téglalap 29">
                <a:extLst>
                  <a:ext uri="{FF2B5EF4-FFF2-40B4-BE49-F238E27FC236}">
                    <a16:creationId xmlns:a16="http://schemas.microsoft.com/office/drawing/2014/main" id="{750E7A4F-D611-403F-B76A-C0DC51C44ED4}"/>
                  </a:ext>
                </a:extLst>
              </p:cNvPr>
              <p:cNvSpPr/>
              <p:nvPr/>
            </p:nvSpPr>
            <p:spPr>
              <a:xfrm>
                <a:off x="5906245" y="1158652"/>
                <a:ext cx="1147252" cy="954107"/>
              </a:xfrm>
              <a:prstGeom prst="rect">
                <a:avLst/>
              </a:prstGeom>
            </p:spPr>
            <p:txBody>
              <a:bodyPr wrap="square">
                <a:spAutoFit/>
              </a:bodyPr>
              <a:lstStyle/>
              <a:p>
                <a:pPr algn="ctr"/>
                <a:r>
                  <a:rPr lang="hu-HU" sz="1400" dirty="0">
                    <a:solidFill>
                      <a:srgbClr val="ECFFD9"/>
                    </a:solidFill>
                    <a:latin typeface="Arial"/>
                  </a:rPr>
                  <a:t>50-es férfi, tipikus taxis, pocakos</a:t>
                </a:r>
              </a:p>
            </p:txBody>
          </p:sp>
          <p:sp>
            <p:nvSpPr>
              <p:cNvPr id="31" name="Folyamatábra: Feldolgozás 30">
                <a:extLst>
                  <a:ext uri="{FF2B5EF4-FFF2-40B4-BE49-F238E27FC236}">
                    <a16:creationId xmlns:a16="http://schemas.microsoft.com/office/drawing/2014/main" id="{3641FAFA-B859-4192-B06F-89D2FEE8A3E6}"/>
                  </a:ext>
                </a:extLst>
              </p:cNvPr>
              <p:cNvSpPr/>
              <p:nvPr/>
            </p:nvSpPr>
            <p:spPr>
              <a:xfrm rot="2645535">
                <a:off x="7588898" y="2692811"/>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32" name="Folyamatábra: Feldolgozás 31">
                <a:extLst>
                  <a:ext uri="{FF2B5EF4-FFF2-40B4-BE49-F238E27FC236}">
                    <a16:creationId xmlns:a16="http://schemas.microsoft.com/office/drawing/2014/main" id="{AD9ABE2A-2F87-429C-BE3A-B039CD0C2AE7}"/>
                  </a:ext>
                </a:extLst>
              </p:cNvPr>
              <p:cNvSpPr/>
              <p:nvPr/>
            </p:nvSpPr>
            <p:spPr>
              <a:xfrm rot="2645535">
                <a:off x="4242672" y="2710898"/>
                <a:ext cx="1080000" cy="1080000"/>
              </a:xfrm>
              <a:prstGeom prst="flowChartProces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33" name="Téglalap 32">
                <a:extLst>
                  <a:ext uri="{FF2B5EF4-FFF2-40B4-BE49-F238E27FC236}">
                    <a16:creationId xmlns:a16="http://schemas.microsoft.com/office/drawing/2014/main" id="{25C05174-A2A4-4E9C-A203-B63D554951A2}"/>
                  </a:ext>
                </a:extLst>
              </p:cNvPr>
              <p:cNvSpPr/>
              <p:nvPr/>
            </p:nvSpPr>
            <p:spPr>
              <a:xfrm>
                <a:off x="6523283" y="2004164"/>
                <a:ext cx="1558059" cy="738664"/>
              </a:xfrm>
              <a:prstGeom prst="rect">
                <a:avLst/>
              </a:prstGeom>
            </p:spPr>
            <p:txBody>
              <a:bodyPr wrap="square">
                <a:spAutoFit/>
              </a:bodyPr>
              <a:lstStyle/>
              <a:p>
                <a:pPr algn="ctr"/>
                <a:r>
                  <a:rPr lang="hu-HU" sz="1400" dirty="0">
                    <a:solidFill>
                      <a:srgbClr val="ECFFD9"/>
                    </a:solidFill>
                    <a:latin typeface="Arial"/>
                  </a:rPr>
                  <a:t>Megfontolt, konzervatív, kicsit maradi</a:t>
                </a:r>
              </a:p>
            </p:txBody>
          </p:sp>
          <p:sp>
            <p:nvSpPr>
              <p:cNvPr id="34" name="Téglalap 33">
                <a:extLst>
                  <a:ext uri="{FF2B5EF4-FFF2-40B4-BE49-F238E27FC236}">
                    <a16:creationId xmlns:a16="http://schemas.microsoft.com/office/drawing/2014/main" id="{1E16A119-F58E-4838-AA2C-AF837A3C8492}"/>
                  </a:ext>
                </a:extLst>
              </p:cNvPr>
              <p:cNvSpPr/>
              <p:nvPr/>
            </p:nvSpPr>
            <p:spPr>
              <a:xfrm>
                <a:off x="5786611" y="2737495"/>
                <a:ext cx="1327015" cy="954107"/>
              </a:xfrm>
              <a:prstGeom prst="rect">
                <a:avLst/>
              </a:prstGeom>
            </p:spPr>
            <p:txBody>
              <a:bodyPr wrap="square">
                <a:spAutoFit/>
              </a:bodyPr>
              <a:lstStyle/>
              <a:p>
                <a:pPr algn="ctr"/>
                <a:r>
                  <a:rPr lang="hu-HU" sz="1400" dirty="0">
                    <a:solidFill>
                      <a:srgbClr val="ECFFD9"/>
                    </a:solidFill>
                    <a:latin typeface="Arial"/>
                  </a:rPr>
                  <a:t>Dörzsölt politikus, NER közeli vállalkozó</a:t>
                </a:r>
              </a:p>
            </p:txBody>
          </p:sp>
          <p:sp>
            <p:nvSpPr>
              <p:cNvPr id="35" name="Téglalap 34">
                <a:extLst>
                  <a:ext uri="{FF2B5EF4-FFF2-40B4-BE49-F238E27FC236}">
                    <a16:creationId xmlns:a16="http://schemas.microsoft.com/office/drawing/2014/main" id="{D94C6290-7037-41D0-9898-D9E64FB5E0B6}"/>
                  </a:ext>
                </a:extLst>
              </p:cNvPr>
              <p:cNvSpPr/>
              <p:nvPr/>
            </p:nvSpPr>
            <p:spPr>
              <a:xfrm>
                <a:off x="4062956" y="2880425"/>
                <a:ext cx="1502015" cy="738664"/>
              </a:xfrm>
              <a:prstGeom prst="rect">
                <a:avLst/>
              </a:prstGeom>
            </p:spPr>
            <p:txBody>
              <a:bodyPr wrap="square">
                <a:spAutoFit/>
              </a:bodyPr>
              <a:lstStyle/>
              <a:p>
                <a:pPr algn="ctr"/>
                <a:r>
                  <a:rPr lang="hu-HU" sz="1400" dirty="0">
                    <a:solidFill>
                      <a:srgbClr val="ECFFD9"/>
                    </a:solidFill>
                    <a:latin typeface="Arial"/>
                  </a:rPr>
                  <a:t>Befolyásos, hatalommal rendelkező</a:t>
                </a:r>
              </a:p>
            </p:txBody>
          </p:sp>
          <p:sp>
            <p:nvSpPr>
              <p:cNvPr id="36" name="Téglalap 35">
                <a:extLst>
                  <a:ext uri="{FF2B5EF4-FFF2-40B4-BE49-F238E27FC236}">
                    <a16:creationId xmlns:a16="http://schemas.microsoft.com/office/drawing/2014/main" id="{235019B4-933F-43CA-9B78-1BC91167E340}"/>
                  </a:ext>
                </a:extLst>
              </p:cNvPr>
              <p:cNvSpPr/>
              <p:nvPr/>
            </p:nvSpPr>
            <p:spPr>
              <a:xfrm>
                <a:off x="7522036" y="2651770"/>
                <a:ext cx="1221095" cy="1169551"/>
              </a:xfrm>
              <a:prstGeom prst="rect">
                <a:avLst/>
              </a:prstGeom>
            </p:spPr>
            <p:txBody>
              <a:bodyPr wrap="square">
                <a:spAutoFit/>
              </a:bodyPr>
              <a:lstStyle/>
              <a:p>
                <a:pPr algn="ctr"/>
                <a:r>
                  <a:rPr lang="hu-HU" sz="1400" dirty="0">
                    <a:solidFill>
                      <a:srgbClr val="ECFFD9"/>
                    </a:solidFill>
                    <a:latin typeface="Arial"/>
                  </a:rPr>
                  <a:t>Sokat beszél, mindig beszélgetni akar</a:t>
                </a:r>
              </a:p>
            </p:txBody>
          </p:sp>
        </p:grpSp>
        <p:pic>
          <p:nvPicPr>
            <p:cNvPr id="8" name="Kép 7">
              <a:extLst>
                <a:ext uri="{FF2B5EF4-FFF2-40B4-BE49-F238E27FC236}">
                  <a16:creationId xmlns:a16="http://schemas.microsoft.com/office/drawing/2014/main" id="{9A81A281-6967-4330-83AB-D7071E80E95C}"/>
                </a:ext>
              </a:extLst>
            </p:cNvPr>
            <p:cNvPicPr>
              <a:picLocks noChangeAspect="1"/>
            </p:cNvPicPr>
            <p:nvPr/>
          </p:nvPicPr>
          <p:blipFill rotWithShape="1">
            <a:blip r:embed="rId3"/>
            <a:srcRect l="6867" b="6315"/>
            <a:stretch/>
          </p:blipFill>
          <p:spPr>
            <a:xfrm>
              <a:off x="290534" y="2060848"/>
              <a:ext cx="2769298" cy="3842352"/>
            </a:xfrm>
            <a:prstGeom prst="rect">
              <a:avLst/>
            </a:prstGeom>
          </p:spPr>
        </p:pic>
        <p:pic>
          <p:nvPicPr>
            <p:cNvPr id="3074" name="Picture 2" descr="Főtaxi">
              <a:extLst>
                <a:ext uri="{FF2B5EF4-FFF2-40B4-BE49-F238E27FC236}">
                  <a16:creationId xmlns:a16="http://schemas.microsoft.com/office/drawing/2014/main" id="{6071754F-7D4E-4815-B0F7-5FBC3CB7DAF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99792" y="1988840"/>
              <a:ext cx="1872207" cy="1405805"/>
            </a:xfrm>
            <a:prstGeom prst="rect">
              <a:avLst/>
            </a:prstGeom>
            <a:noFill/>
            <a:extLst>
              <a:ext uri="{909E8E84-426E-40DD-AFC4-6F175D3DCCD1}">
                <a14:hiddenFill xmlns:a14="http://schemas.microsoft.com/office/drawing/2010/main">
                  <a:solidFill>
                    <a:srgbClr val="FFFFFF"/>
                  </a:solidFill>
                </a14:hiddenFill>
              </a:ext>
            </a:extLst>
          </p:spPr>
        </p:pic>
        <p:sp>
          <p:nvSpPr>
            <p:cNvPr id="38" name="Beszédbuborék: négyszög 37">
              <a:extLst>
                <a:ext uri="{FF2B5EF4-FFF2-40B4-BE49-F238E27FC236}">
                  <a16:creationId xmlns:a16="http://schemas.microsoft.com/office/drawing/2014/main" id="{0316AB25-ACA7-42D4-A20F-4A7C7AFC4166}"/>
                </a:ext>
              </a:extLst>
            </p:cNvPr>
            <p:cNvSpPr/>
            <p:nvPr/>
          </p:nvSpPr>
          <p:spPr>
            <a:xfrm>
              <a:off x="2771800" y="5229200"/>
              <a:ext cx="2016224" cy="534985"/>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a:t>
              </a:r>
              <a:r>
                <a:rPr lang="hu-HU" sz="1000" i="1" dirty="0">
                  <a:solidFill>
                    <a:srgbClr val="FFFFFF">
                      <a:lumMod val="50000"/>
                    </a:srgbClr>
                  </a:solidFill>
                  <a:latin typeface="Arial" panose="020B0604020202020204" pitchFamily="34" charset="0"/>
                  <a:cs typeface="Arial" panose="020B0604020202020204" pitchFamily="34" charset="0"/>
                </a:rPr>
                <a:t>Kicsit fennhordja az orrát, távolságtartó, ő tudja, ne én mondjam, hogy merre menjünk.”</a:t>
              </a:r>
            </a:p>
          </p:txBody>
        </p:sp>
        <p:sp>
          <p:nvSpPr>
            <p:cNvPr id="37" name="Beszédbuborék: négyszög 36">
              <a:extLst>
                <a:ext uri="{FF2B5EF4-FFF2-40B4-BE49-F238E27FC236}">
                  <a16:creationId xmlns:a16="http://schemas.microsoft.com/office/drawing/2014/main" id="{85EBD5EB-11F1-40AC-A384-B583ECFC0BAD}"/>
                </a:ext>
              </a:extLst>
            </p:cNvPr>
            <p:cNvSpPr/>
            <p:nvPr/>
          </p:nvSpPr>
          <p:spPr>
            <a:xfrm>
              <a:off x="2771800" y="5877272"/>
              <a:ext cx="2016224" cy="563051"/>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rPr>
                <a:t>„</a:t>
              </a:r>
              <a:r>
                <a:rPr lang="hu-HU" sz="1000" i="1" dirty="0">
                  <a:solidFill>
                    <a:srgbClr val="FFFFFF">
                      <a:lumMod val="50000"/>
                    </a:srgbClr>
                  </a:solidFill>
                  <a:latin typeface="Arial" panose="020B0604020202020204" pitchFamily="34" charset="0"/>
                  <a:cs typeface="Arial" panose="020B0604020202020204" pitchFamily="34" charset="0"/>
                </a:rPr>
                <a:t>A reptér előtt nincs kapitalizmus, csak nekik van kapitalizmus</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endPar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endParaRPr>
            </a:p>
          </p:txBody>
        </p:sp>
      </p:grpSp>
    </p:spTree>
    <p:extLst>
      <p:ext uri="{BB962C8B-B14F-4D97-AF65-F5344CB8AC3E}">
        <p14:creationId xmlns:p14="http://schemas.microsoft.com/office/powerpoint/2010/main" val="36050020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City Taxi megszemélyesítése – imázs feltárás projektív technikával </a:t>
            </a:r>
          </a:p>
        </p:txBody>
      </p:sp>
      <p:sp>
        <p:nvSpPr>
          <p:cNvPr id="37" name="Téglalap 36">
            <a:extLst>
              <a:ext uri="{FF2B5EF4-FFF2-40B4-BE49-F238E27FC236}">
                <a16:creationId xmlns:a16="http://schemas.microsoft.com/office/drawing/2014/main" id="{8FE9FE37-7336-4DBA-89BB-4973200AC785}"/>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 City Taxi megszemélyesítésekor egy, a Főtaxiénál átlagosabb, emiatt az átlagemberhez közelebb álló, könnyebben befogadható karakter alakja rajzolódott meg, akihez ugyanakkor kifejezetten pozitív személyiségjegyeket nem társítottak, ez azt mutatja, hogy emocionális kötődés kevésbé alakult ki a márka irányába. A</a:t>
            </a:r>
            <a:r>
              <a:rPr lang="hu-HU" sz="1200" dirty="0">
                <a:solidFill>
                  <a:srgbClr val="FFFFFF"/>
                </a:solidFill>
                <a:latin typeface="Arial" panose="020B0604020202020204" pitchFamily="34" charset="0"/>
                <a:cs typeface="Arial" panose="020B0604020202020204" pitchFamily="34" charset="0"/>
              </a:rPr>
              <a:t> fiatal, 30-40 év közötti, lazább stílusú és megjelenésű közvetlen fiatalemberrel könnyebben tudtak azonosulni a válaszadók. </a:t>
            </a:r>
            <a:endPar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grpSp>
        <p:nvGrpSpPr>
          <p:cNvPr id="4" name="Csoportba foglalás 3">
            <a:extLst>
              <a:ext uri="{FF2B5EF4-FFF2-40B4-BE49-F238E27FC236}">
                <a16:creationId xmlns:a16="http://schemas.microsoft.com/office/drawing/2014/main" id="{0A18A330-EF2F-40C7-9C5A-FFA9FEA2A904}"/>
              </a:ext>
            </a:extLst>
          </p:cNvPr>
          <p:cNvGrpSpPr/>
          <p:nvPr/>
        </p:nvGrpSpPr>
        <p:grpSpPr>
          <a:xfrm>
            <a:off x="539552" y="1988840"/>
            <a:ext cx="8203579" cy="4512121"/>
            <a:chOff x="539552" y="1988840"/>
            <a:chExt cx="8203579" cy="4512121"/>
          </a:xfrm>
        </p:grpSpPr>
        <p:pic>
          <p:nvPicPr>
            <p:cNvPr id="3080" name="Picture 8" descr="city-taxi-logo - GLI Solutions">
              <a:extLst>
                <a:ext uri="{FF2B5EF4-FFF2-40B4-BE49-F238E27FC236}">
                  <a16:creationId xmlns:a16="http://schemas.microsoft.com/office/drawing/2014/main" id="{CE7F93C8-3409-4642-B13B-FD2607BEE8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7544" y="1988840"/>
              <a:ext cx="1224136" cy="1462162"/>
            </a:xfrm>
            <a:prstGeom prst="rect">
              <a:avLst/>
            </a:prstGeom>
            <a:noFill/>
            <a:extLst>
              <a:ext uri="{909E8E84-426E-40DD-AFC4-6F175D3DCCD1}">
                <a14:hiddenFill xmlns:a14="http://schemas.microsoft.com/office/drawing/2010/main">
                  <a:solidFill>
                    <a:srgbClr val="FFFFFF"/>
                  </a:solidFill>
                </a14:hiddenFill>
              </a:ext>
            </a:extLst>
          </p:spPr>
        </p:pic>
        <p:sp>
          <p:nvSpPr>
            <p:cNvPr id="32" name="Beszédbuborék: négyszög 31">
              <a:extLst>
                <a:ext uri="{FF2B5EF4-FFF2-40B4-BE49-F238E27FC236}">
                  <a16:creationId xmlns:a16="http://schemas.microsoft.com/office/drawing/2014/main" id="{88BEE572-C3D8-4C71-B2BF-A5586585BACA}"/>
                </a:ext>
              </a:extLst>
            </p:cNvPr>
            <p:cNvSpPr/>
            <p:nvPr/>
          </p:nvSpPr>
          <p:spPr>
            <a:xfrm>
              <a:off x="3026418" y="5521611"/>
              <a:ext cx="1977630" cy="715701"/>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ea typeface="Calibri" panose="020F0502020204030204" pitchFamily="34" charset="0"/>
                  <a:cs typeface="Times New Roman" panose="02020603050405020304" pitchFamily="18" charset="0"/>
                </a:rPr>
                <a:t>Városban élő, én a Főtaxist, úgy, mint a társaságot, agglomerációs villába tenném, de a City Taxi…</a:t>
              </a:r>
              <a:r>
                <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Calibri" panose="020F0502020204030204" pitchFamily="34" charset="0"/>
                  <a:cs typeface="Arial"/>
                </a:rPr>
                <a:t>.”</a:t>
              </a:r>
              <a:endParaRPr kumimoji="0" lang="hu-HU" sz="1000" b="0" i="1" u="none" strike="noStrike" kern="1200" cap="none" spc="0" normalizeH="0" baseline="0" noProof="0" dirty="0">
                <a:ln>
                  <a:noFill/>
                </a:ln>
                <a:solidFill>
                  <a:srgbClr val="7F7F7F"/>
                </a:solidFill>
                <a:effectLst/>
                <a:uLnTx/>
                <a:uFillTx/>
                <a:latin typeface="Arial" panose="020B0604020202020204" pitchFamily="34" charset="0"/>
                <a:ea typeface="+mn-ea"/>
                <a:cs typeface="Arial"/>
              </a:endParaRPr>
            </a:p>
          </p:txBody>
        </p:sp>
        <p:grpSp>
          <p:nvGrpSpPr>
            <p:cNvPr id="3" name="Csoportba foglalás 2">
              <a:extLst>
                <a:ext uri="{FF2B5EF4-FFF2-40B4-BE49-F238E27FC236}">
                  <a16:creationId xmlns:a16="http://schemas.microsoft.com/office/drawing/2014/main" id="{165F9E05-5823-453D-B544-1D9BF858CC5D}"/>
                </a:ext>
              </a:extLst>
            </p:cNvPr>
            <p:cNvGrpSpPr/>
            <p:nvPr/>
          </p:nvGrpSpPr>
          <p:grpSpPr>
            <a:xfrm>
              <a:off x="4218505" y="2145695"/>
              <a:ext cx="4524626" cy="4355266"/>
              <a:chOff x="4218505" y="2145695"/>
              <a:chExt cx="4524626" cy="4355266"/>
            </a:xfrm>
          </p:grpSpPr>
          <p:sp>
            <p:nvSpPr>
              <p:cNvPr id="12" name="Folyamatábra: Feldolgozás 11">
                <a:extLst>
                  <a:ext uri="{FF2B5EF4-FFF2-40B4-BE49-F238E27FC236}">
                    <a16:creationId xmlns:a16="http://schemas.microsoft.com/office/drawing/2014/main" id="{65758BFA-54CA-4FB8-B085-2AD6D0C2683B}"/>
                  </a:ext>
                </a:extLst>
              </p:cNvPr>
              <p:cNvSpPr/>
              <p:nvPr/>
            </p:nvSpPr>
            <p:spPr>
              <a:xfrm rot="2645535">
                <a:off x="5087233" y="2975539"/>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13" name="Folyamatábra: Feldolgozás 12">
                <a:extLst>
                  <a:ext uri="{FF2B5EF4-FFF2-40B4-BE49-F238E27FC236}">
                    <a16:creationId xmlns:a16="http://schemas.microsoft.com/office/drawing/2014/main" id="{FAE50EDA-C96A-4CAC-B4E7-D7893988F307}"/>
                  </a:ext>
                </a:extLst>
              </p:cNvPr>
              <p:cNvSpPr/>
              <p:nvPr/>
            </p:nvSpPr>
            <p:spPr>
              <a:xfrm rot="2645535">
                <a:off x="5943051" y="5420961"/>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14" name="Folyamatábra: Feldolgozás 13">
                <a:extLst>
                  <a:ext uri="{FF2B5EF4-FFF2-40B4-BE49-F238E27FC236}">
                    <a16:creationId xmlns:a16="http://schemas.microsoft.com/office/drawing/2014/main" id="{B7B36858-9814-4247-8758-E60C7DDC03DE}"/>
                  </a:ext>
                </a:extLst>
              </p:cNvPr>
              <p:cNvSpPr/>
              <p:nvPr/>
            </p:nvSpPr>
            <p:spPr>
              <a:xfrm rot="2645535">
                <a:off x="5916740" y="2145695"/>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15" name="Folyamatábra: Feldolgozás 14">
                <a:extLst>
                  <a:ext uri="{FF2B5EF4-FFF2-40B4-BE49-F238E27FC236}">
                    <a16:creationId xmlns:a16="http://schemas.microsoft.com/office/drawing/2014/main" id="{C9C7EBC9-FC50-4FDC-BD24-5BC059EF94E0}"/>
                  </a:ext>
                </a:extLst>
              </p:cNvPr>
              <p:cNvSpPr/>
              <p:nvPr/>
            </p:nvSpPr>
            <p:spPr>
              <a:xfrm rot="2645535">
                <a:off x="6767865" y="4609395"/>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16" name="Folyamatábra: Feldolgozás 15">
                <a:extLst>
                  <a:ext uri="{FF2B5EF4-FFF2-40B4-BE49-F238E27FC236}">
                    <a16:creationId xmlns:a16="http://schemas.microsoft.com/office/drawing/2014/main" id="{E4938E3C-EDCC-4779-8DE4-03FC4509F2F4}"/>
                  </a:ext>
                </a:extLst>
              </p:cNvPr>
              <p:cNvSpPr/>
              <p:nvPr/>
            </p:nvSpPr>
            <p:spPr>
              <a:xfrm rot="2645535">
                <a:off x="5089675" y="4606340"/>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17" name="Folyamatábra: Feldolgozás 16">
                <a:extLst>
                  <a:ext uri="{FF2B5EF4-FFF2-40B4-BE49-F238E27FC236}">
                    <a16:creationId xmlns:a16="http://schemas.microsoft.com/office/drawing/2014/main" id="{F59FCC4C-5BD9-459C-A1AC-B3BDE4683151}"/>
                  </a:ext>
                </a:extLst>
              </p:cNvPr>
              <p:cNvSpPr/>
              <p:nvPr/>
            </p:nvSpPr>
            <p:spPr>
              <a:xfrm rot="2645535">
                <a:off x="5912869" y="3789906"/>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19" name="Téglalap 18">
                <a:extLst>
                  <a:ext uri="{FF2B5EF4-FFF2-40B4-BE49-F238E27FC236}">
                    <a16:creationId xmlns:a16="http://schemas.microsoft.com/office/drawing/2014/main" id="{31F73D02-9C8F-4E43-AC49-62B99A9651D7}"/>
                  </a:ext>
                </a:extLst>
              </p:cNvPr>
              <p:cNvSpPr/>
              <p:nvPr/>
            </p:nvSpPr>
            <p:spPr>
              <a:xfrm>
                <a:off x="5844025" y="5785519"/>
                <a:ext cx="1308370"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Közvetlen</a:t>
                </a:r>
              </a:p>
            </p:txBody>
          </p:sp>
          <p:sp>
            <p:nvSpPr>
              <p:cNvPr id="20" name="Téglalap 19">
                <a:extLst>
                  <a:ext uri="{FF2B5EF4-FFF2-40B4-BE49-F238E27FC236}">
                    <a16:creationId xmlns:a16="http://schemas.microsoft.com/office/drawing/2014/main" id="{9821C83A-ABD9-4E6E-A90C-F6F67CED967C}"/>
                  </a:ext>
                </a:extLst>
              </p:cNvPr>
              <p:cNvSpPr/>
              <p:nvPr/>
            </p:nvSpPr>
            <p:spPr>
              <a:xfrm>
                <a:off x="6732239" y="4849996"/>
                <a:ext cx="114564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Lazább stílusú</a:t>
                </a:r>
              </a:p>
            </p:txBody>
          </p:sp>
          <p:sp>
            <p:nvSpPr>
              <p:cNvPr id="21" name="Folyamatábra: Feldolgozás 20">
                <a:extLst>
                  <a:ext uri="{FF2B5EF4-FFF2-40B4-BE49-F238E27FC236}">
                    <a16:creationId xmlns:a16="http://schemas.microsoft.com/office/drawing/2014/main" id="{2446345B-0B28-4CCC-9F3C-2AA182C9DCDA}"/>
                  </a:ext>
                </a:extLst>
              </p:cNvPr>
              <p:cNvSpPr/>
              <p:nvPr/>
            </p:nvSpPr>
            <p:spPr>
              <a:xfrm rot="2645535">
                <a:off x="6753349" y="2958316"/>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22" name="Téglalap 21">
                <a:extLst>
                  <a:ext uri="{FF2B5EF4-FFF2-40B4-BE49-F238E27FC236}">
                    <a16:creationId xmlns:a16="http://schemas.microsoft.com/office/drawing/2014/main" id="{7868B620-0C84-4BBB-A415-10A69A7BC113}"/>
                  </a:ext>
                </a:extLst>
              </p:cNvPr>
              <p:cNvSpPr/>
              <p:nvPr/>
            </p:nvSpPr>
            <p:spPr>
              <a:xfrm>
                <a:off x="4941565" y="3256295"/>
                <a:ext cx="1392153"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30-40 év közötti férfi </a:t>
                </a:r>
              </a:p>
            </p:txBody>
          </p:sp>
          <p:sp>
            <p:nvSpPr>
              <p:cNvPr id="23" name="Téglalap 22">
                <a:extLst>
                  <a:ext uri="{FF2B5EF4-FFF2-40B4-BE49-F238E27FC236}">
                    <a16:creationId xmlns:a16="http://schemas.microsoft.com/office/drawing/2014/main" id="{26A58FB9-5DFC-4706-9F3C-CD254D823B5F}"/>
                  </a:ext>
                </a:extLst>
              </p:cNvPr>
              <p:cNvSpPr/>
              <p:nvPr/>
            </p:nvSpPr>
            <p:spPr>
              <a:xfrm>
                <a:off x="5854427" y="2191633"/>
                <a:ext cx="1211774" cy="116955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350" b="0" i="0" u="none" strike="noStrike" kern="1200" cap="none" spc="0" normalizeH="0" baseline="0" noProof="0" dirty="0">
                    <a:ln>
                      <a:noFill/>
                    </a:ln>
                    <a:solidFill>
                      <a:srgbClr val="000046"/>
                    </a:solidFill>
                    <a:effectLst/>
                    <a:uLnTx/>
                    <a:uFillTx/>
                    <a:latin typeface="Arial"/>
                    <a:ea typeface="+mn-ea"/>
                    <a:cs typeface="Arial"/>
                  </a:rPr>
                  <a:t>Fiatalabb mint a Főtaxi, de idősebb mint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350" b="0" i="0" u="none" strike="noStrike" kern="1200" cap="none" spc="0" normalizeH="0" baseline="0" noProof="0" dirty="0">
                    <a:ln>
                      <a:noFill/>
                    </a:ln>
                    <a:solidFill>
                      <a:srgbClr val="000046"/>
                    </a:solidFill>
                    <a:effectLst/>
                    <a:uLnTx/>
                    <a:uFillTx/>
                    <a:latin typeface="Arial"/>
                    <a:ea typeface="+mn-ea"/>
                    <a:cs typeface="Arial"/>
                  </a:rPr>
                  <a:t> a Bolt</a:t>
                </a:r>
              </a:p>
            </p:txBody>
          </p:sp>
          <p:sp>
            <p:nvSpPr>
              <p:cNvPr id="24" name="Folyamatábra: Feldolgozás 23">
                <a:extLst>
                  <a:ext uri="{FF2B5EF4-FFF2-40B4-BE49-F238E27FC236}">
                    <a16:creationId xmlns:a16="http://schemas.microsoft.com/office/drawing/2014/main" id="{29D95284-3703-42FF-AC5B-FC1AEF2D6DC7}"/>
                  </a:ext>
                </a:extLst>
              </p:cNvPr>
              <p:cNvSpPr/>
              <p:nvPr/>
            </p:nvSpPr>
            <p:spPr>
              <a:xfrm rot="2645535">
                <a:off x="7588897" y="3785765"/>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25" name="Folyamatábra: Feldolgozás 24">
                <a:extLst>
                  <a:ext uri="{FF2B5EF4-FFF2-40B4-BE49-F238E27FC236}">
                    <a16:creationId xmlns:a16="http://schemas.microsoft.com/office/drawing/2014/main" id="{99694C2B-484A-48D3-A3EB-182C07A8A0E4}"/>
                  </a:ext>
                </a:extLst>
              </p:cNvPr>
              <p:cNvSpPr/>
              <p:nvPr/>
            </p:nvSpPr>
            <p:spPr>
              <a:xfrm rot="2645535">
                <a:off x="4242672" y="3803851"/>
                <a:ext cx="1080000" cy="1080000"/>
              </a:xfrm>
              <a:prstGeom prst="flowChartProcess">
                <a:avLst/>
              </a:prstGeom>
              <a:solidFill>
                <a:srgbClr val="FFB800"/>
              </a:solidFill>
              <a:ln>
                <a:solidFill>
                  <a:srgbClr val="000046"/>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2400" b="1" i="0" u="none" strike="noStrike" kern="1200" cap="none" spc="0" normalizeH="0" baseline="0" noProof="0" dirty="0">
                  <a:ln>
                    <a:noFill/>
                  </a:ln>
                  <a:solidFill>
                    <a:srgbClr val="FFFFFF"/>
                  </a:solidFill>
                  <a:effectLst/>
                  <a:uLnTx/>
                  <a:uFillTx/>
                  <a:latin typeface="Arial"/>
                  <a:ea typeface="+mn-ea"/>
                  <a:cs typeface="Arial"/>
                </a:endParaRPr>
              </a:p>
            </p:txBody>
          </p:sp>
          <p:sp>
            <p:nvSpPr>
              <p:cNvPr id="26" name="Téglalap 25">
                <a:extLst>
                  <a:ext uri="{FF2B5EF4-FFF2-40B4-BE49-F238E27FC236}">
                    <a16:creationId xmlns:a16="http://schemas.microsoft.com/office/drawing/2014/main" id="{D78CF2DB-BBA8-4F3C-8D6F-450E511C8296}"/>
                  </a:ext>
                </a:extLst>
              </p:cNvPr>
              <p:cNvSpPr/>
              <p:nvPr/>
            </p:nvSpPr>
            <p:spPr>
              <a:xfrm>
                <a:off x="6523283" y="3231912"/>
                <a:ext cx="155805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Sportos testalkatú</a:t>
                </a:r>
              </a:p>
            </p:txBody>
          </p:sp>
          <p:sp>
            <p:nvSpPr>
              <p:cNvPr id="27" name="Téglalap 26">
                <a:extLst>
                  <a:ext uri="{FF2B5EF4-FFF2-40B4-BE49-F238E27FC236}">
                    <a16:creationId xmlns:a16="http://schemas.microsoft.com/office/drawing/2014/main" id="{CE6FAC2F-BE4F-4EFC-BF30-EEF7E4BA4915}"/>
                  </a:ext>
                </a:extLst>
              </p:cNvPr>
              <p:cNvSpPr/>
              <p:nvPr/>
            </p:nvSpPr>
            <p:spPr>
              <a:xfrm>
                <a:off x="5680695" y="3948380"/>
                <a:ext cx="1502015" cy="73866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Átlagos,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vagy átlag feletti jövedelem</a:t>
                </a:r>
              </a:p>
            </p:txBody>
          </p:sp>
          <p:sp>
            <p:nvSpPr>
              <p:cNvPr id="28" name="Téglalap 27">
                <a:extLst>
                  <a:ext uri="{FF2B5EF4-FFF2-40B4-BE49-F238E27FC236}">
                    <a16:creationId xmlns:a16="http://schemas.microsoft.com/office/drawing/2014/main" id="{F50DA3D4-C9EA-414C-BB84-DA8CD09F4933}"/>
                  </a:ext>
                </a:extLst>
              </p:cNvPr>
              <p:cNvSpPr/>
              <p:nvPr/>
            </p:nvSpPr>
            <p:spPr>
              <a:xfrm>
                <a:off x="4218505" y="3995539"/>
                <a:ext cx="1160441" cy="73866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Városban,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Budapesten él</a:t>
                </a:r>
              </a:p>
            </p:txBody>
          </p:sp>
          <p:sp>
            <p:nvSpPr>
              <p:cNvPr id="29" name="Téglalap 28">
                <a:extLst>
                  <a:ext uri="{FF2B5EF4-FFF2-40B4-BE49-F238E27FC236}">
                    <a16:creationId xmlns:a16="http://schemas.microsoft.com/office/drawing/2014/main" id="{2E43FCEA-41D6-4CA0-98B1-F16DF453027B}"/>
                  </a:ext>
                </a:extLst>
              </p:cNvPr>
              <p:cNvSpPr/>
              <p:nvPr/>
            </p:nvSpPr>
            <p:spPr>
              <a:xfrm>
                <a:off x="7522036" y="3910280"/>
                <a:ext cx="1221095" cy="73866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Sportosan elegáns megjelenésű</a:t>
                </a:r>
              </a:p>
            </p:txBody>
          </p:sp>
          <p:sp>
            <p:nvSpPr>
              <p:cNvPr id="33" name="Téglalap 32">
                <a:extLst>
                  <a:ext uri="{FF2B5EF4-FFF2-40B4-BE49-F238E27FC236}">
                    <a16:creationId xmlns:a16="http://schemas.microsoft.com/office/drawing/2014/main" id="{E4CDB5BD-3C48-4DB8-9CE4-C78DFD528F7B}"/>
                  </a:ext>
                </a:extLst>
              </p:cNvPr>
              <p:cNvSpPr/>
              <p:nvPr/>
            </p:nvSpPr>
            <p:spPr>
              <a:xfrm>
                <a:off x="5004393" y="4734669"/>
                <a:ext cx="1301132"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400" b="0" i="0" u="none" strike="noStrike" kern="1200" cap="none" spc="0" normalizeH="0" baseline="0" noProof="0" dirty="0">
                    <a:ln>
                      <a:noFill/>
                    </a:ln>
                    <a:solidFill>
                      <a:srgbClr val="000046"/>
                    </a:solidFill>
                    <a:effectLst/>
                    <a:uLnTx/>
                    <a:uFillTx/>
                    <a:latin typeface="Arial"/>
                    <a:ea typeface="+mn-ea"/>
                    <a:cs typeface="Arial"/>
                  </a:rPr>
                  <a:t>Még nincs családja, esetleg már nős</a:t>
                </a:r>
              </a:p>
            </p:txBody>
          </p:sp>
        </p:grpSp>
        <p:pic>
          <p:nvPicPr>
            <p:cNvPr id="31" name="Picture 8" descr="A casual blazer-Tallia Orange Jacket, Brown Herringbone Blazer - Mens  Blazers &amp;amp; Sport Coats - Macy&amp;#39;s | Blazer outfits men, Sports coat and jeans,  Mens outfits">
              <a:extLst>
                <a:ext uri="{FF2B5EF4-FFF2-40B4-BE49-F238E27FC236}">
                  <a16:creationId xmlns:a16="http://schemas.microsoft.com/office/drawing/2014/main" id="{8BDC4A86-3895-454B-A9B8-FEB7E86664D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559" r="14553"/>
            <a:stretch/>
          </p:blipFill>
          <p:spPr bwMode="auto">
            <a:xfrm>
              <a:off x="539552" y="2191633"/>
              <a:ext cx="2376264" cy="416255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597772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6x6 Taxi megszemélyesítése – imázs feltárás projektív technikával </a:t>
            </a:r>
            <a:endParaRPr kumimoji="0" lang="hu-HU" sz="1800" b="1" i="0" u="none" strike="noStrike" kern="1200" cap="none" spc="0" normalizeH="0" baseline="0" noProof="0" dirty="0">
              <a:ln>
                <a:noFill/>
              </a:ln>
              <a:solidFill>
                <a:srgbClr val="7F7F7F"/>
              </a:solidFill>
              <a:effectLst/>
              <a:uLnTx/>
              <a:uFillTx/>
              <a:latin typeface="Arial"/>
              <a:ea typeface="+mn-ea"/>
              <a:cs typeface="Arial" charset="0"/>
            </a:endParaRPr>
          </a:p>
        </p:txBody>
      </p:sp>
      <p:sp>
        <p:nvSpPr>
          <p:cNvPr id="33" name="Téglalap 32">
            <a:extLst>
              <a:ext uri="{FF2B5EF4-FFF2-40B4-BE49-F238E27FC236}">
                <a16:creationId xmlns:a16="http://schemas.microsoft.com/office/drawing/2014/main" id="{0E7E7666-958C-448D-B89F-8E14B944F354}"/>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 6x6 Taxi személye a legtöbb szempontból erős hasonlóságot mutat a City Taxi karakterével, annyi különbséggel, hogy egy némileg idősebb személy alakja formálódott meg. Esetében kiemelésre került a praktikum, tekintettel arra, hogy a neve egyben a telefonszáma is, valamint a logóban található dobókocka miatt a játékos, szerencsejátékos jelzővel is felruházták. Mindemellett - a City Taxihoz hasonlóan – emocionális kötődést mutató pozitív személyiségjegyek az ő esetében sem kerültek megfogalmazásra.</a:t>
            </a:r>
          </a:p>
        </p:txBody>
      </p:sp>
      <p:grpSp>
        <p:nvGrpSpPr>
          <p:cNvPr id="10" name="Csoportba foglalás 9">
            <a:extLst>
              <a:ext uri="{FF2B5EF4-FFF2-40B4-BE49-F238E27FC236}">
                <a16:creationId xmlns:a16="http://schemas.microsoft.com/office/drawing/2014/main" id="{24451182-5115-48E7-9A5D-E49EB713864E}"/>
              </a:ext>
            </a:extLst>
          </p:cNvPr>
          <p:cNvGrpSpPr/>
          <p:nvPr/>
        </p:nvGrpSpPr>
        <p:grpSpPr>
          <a:xfrm>
            <a:off x="549192" y="2022634"/>
            <a:ext cx="8199272" cy="4510608"/>
            <a:chOff x="553384" y="2022634"/>
            <a:chExt cx="8199272" cy="4510608"/>
          </a:xfrm>
        </p:grpSpPr>
        <p:pic>
          <p:nvPicPr>
            <p:cNvPr id="3078" name="Picture 6" descr="6x6 Taxi | +36 1 666 6666">
              <a:extLst>
                <a:ext uri="{FF2B5EF4-FFF2-40B4-BE49-F238E27FC236}">
                  <a16:creationId xmlns:a16="http://schemas.microsoft.com/office/drawing/2014/main" id="{FE8EEB10-AD51-43FB-B317-D56CCEF162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7356" y="2022634"/>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31" name="Beszédbuborék: négyszög 30">
              <a:extLst>
                <a:ext uri="{FF2B5EF4-FFF2-40B4-BE49-F238E27FC236}">
                  <a16:creationId xmlns:a16="http://schemas.microsoft.com/office/drawing/2014/main" id="{EF5C24B6-98EA-4686-8927-6BCEEA67AF31}"/>
                </a:ext>
              </a:extLst>
            </p:cNvPr>
            <p:cNvSpPr/>
            <p:nvPr/>
          </p:nvSpPr>
          <p:spPr>
            <a:xfrm>
              <a:off x="3122315" y="5445224"/>
              <a:ext cx="1781495" cy="860976"/>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Szerintem ez messze a legpraktikusabb, leghasználhatóbb, mert egyben van a szám és a név.”</a:t>
              </a:r>
              <a:endParaRPr lang="hu-HU" sz="1000" i="1" dirty="0">
                <a:solidFill>
                  <a:srgbClr val="FFFFFF">
                    <a:lumMod val="50000"/>
                  </a:srgbClr>
                </a:solidFill>
                <a:latin typeface="Arial" panose="020B0604020202020204" pitchFamily="34" charset="0"/>
                <a:cs typeface="Arial" panose="020B0604020202020204" pitchFamily="34" charset="0"/>
              </a:endParaRPr>
            </a:p>
          </p:txBody>
        </p:sp>
        <p:grpSp>
          <p:nvGrpSpPr>
            <p:cNvPr id="8" name="Csoportba foglalás 7">
              <a:extLst>
                <a:ext uri="{FF2B5EF4-FFF2-40B4-BE49-F238E27FC236}">
                  <a16:creationId xmlns:a16="http://schemas.microsoft.com/office/drawing/2014/main" id="{C74ECE16-4E5D-4CB2-9139-82B6278E686C}"/>
                </a:ext>
              </a:extLst>
            </p:cNvPr>
            <p:cNvGrpSpPr/>
            <p:nvPr/>
          </p:nvGrpSpPr>
          <p:grpSpPr>
            <a:xfrm>
              <a:off x="4053431" y="2145693"/>
              <a:ext cx="4699225" cy="4387549"/>
              <a:chOff x="4053431" y="2145693"/>
              <a:chExt cx="4699225" cy="4387549"/>
            </a:xfrm>
          </p:grpSpPr>
          <p:sp>
            <p:nvSpPr>
              <p:cNvPr id="12" name="Folyamatábra: Feldolgozás 11">
                <a:extLst>
                  <a:ext uri="{FF2B5EF4-FFF2-40B4-BE49-F238E27FC236}">
                    <a16:creationId xmlns:a16="http://schemas.microsoft.com/office/drawing/2014/main" id="{2712A69C-F378-49F7-93DA-A80981258A3C}"/>
                  </a:ext>
                </a:extLst>
              </p:cNvPr>
              <p:cNvSpPr/>
              <p:nvPr/>
            </p:nvSpPr>
            <p:spPr>
              <a:xfrm rot="2645535">
                <a:off x="5087233" y="2975539"/>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3" name="Folyamatábra: Feldolgozás 12">
                <a:extLst>
                  <a:ext uri="{FF2B5EF4-FFF2-40B4-BE49-F238E27FC236}">
                    <a16:creationId xmlns:a16="http://schemas.microsoft.com/office/drawing/2014/main" id="{E5EC88D6-5060-45E4-9D5C-DFB78FCAF23A}"/>
                  </a:ext>
                </a:extLst>
              </p:cNvPr>
              <p:cNvSpPr/>
              <p:nvPr/>
            </p:nvSpPr>
            <p:spPr>
              <a:xfrm rot="2645535">
                <a:off x="5943051" y="5420961"/>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4" name="Folyamatábra: Feldolgozás 13">
                <a:extLst>
                  <a:ext uri="{FF2B5EF4-FFF2-40B4-BE49-F238E27FC236}">
                    <a16:creationId xmlns:a16="http://schemas.microsoft.com/office/drawing/2014/main" id="{DFECFA7F-94FD-44F8-8000-E4AB358C9548}"/>
                  </a:ext>
                </a:extLst>
              </p:cNvPr>
              <p:cNvSpPr/>
              <p:nvPr/>
            </p:nvSpPr>
            <p:spPr>
              <a:xfrm rot="2645535">
                <a:off x="5916742" y="2145693"/>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5" name="Folyamatábra: Feldolgozás 14">
                <a:extLst>
                  <a:ext uri="{FF2B5EF4-FFF2-40B4-BE49-F238E27FC236}">
                    <a16:creationId xmlns:a16="http://schemas.microsoft.com/office/drawing/2014/main" id="{412ACC46-7CFD-4492-B7F0-754B31499EBA}"/>
                  </a:ext>
                </a:extLst>
              </p:cNvPr>
              <p:cNvSpPr/>
              <p:nvPr/>
            </p:nvSpPr>
            <p:spPr>
              <a:xfrm rot="2645535">
                <a:off x="6767865" y="4609395"/>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6" name="Folyamatábra: Feldolgozás 15">
                <a:extLst>
                  <a:ext uri="{FF2B5EF4-FFF2-40B4-BE49-F238E27FC236}">
                    <a16:creationId xmlns:a16="http://schemas.microsoft.com/office/drawing/2014/main" id="{7C0991B5-B030-4C4A-A929-AD896175E816}"/>
                  </a:ext>
                </a:extLst>
              </p:cNvPr>
              <p:cNvSpPr/>
              <p:nvPr/>
            </p:nvSpPr>
            <p:spPr>
              <a:xfrm rot="2645535">
                <a:off x="5089675" y="4606340"/>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7" name="Folyamatábra: Feldolgozás 16">
                <a:extLst>
                  <a:ext uri="{FF2B5EF4-FFF2-40B4-BE49-F238E27FC236}">
                    <a16:creationId xmlns:a16="http://schemas.microsoft.com/office/drawing/2014/main" id="{A4355E81-096F-4BEB-8538-F56001701C99}"/>
                  </a:ext>
                </a:extLst>
              </p:cNvPr>
              <p:cNvSpPr/>
              <p:nvPr/>
            </p:nvSpPr>
            <p:spPr>
              <a:xfrm rot="2645535">
                <a:off x="5912870" y="3789905"/>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8" name="Téglalap 17">
                <a:extLst>
                  <a:ext uri="{FF2B5EF4-FFF2-40B4-BE49-F238E27FC236}">
                    <a16:creationId xmlns:a16="http://schemas.microsoft.com/office/drawing/2014/main" id="{D386312E-A87E-440F-A033-651B92287764}"/>
                  </a:ext>
                </a:extLst>
              </p:cNvPr>
              <p:cNvSpPr/>
              <p:nvPr/>
            </p:nvSpPr>
            <p:spPr>
              <a:xfrm>
                <a:off x="5078689" y="4715619"/>
                <a:ext cx="1094722" cy="738664"/>
              </a:xfrm>
              <a:prstGeom prst="rect">
                <a:avLst/>
              </a:prstGeom>
            </p:spPr>
            <p:txBody>
              <a:bodyPr wrap="square">
                <a:spAutoFit/>
              </a:bodyPr>
              <a:lstStyle/>
              <a:p>
                <a:pPr algn="ctr"/>
                <a:r>
                  <a:rPr lang="hu-HU" sz="1400" dirty="0">
                    <a:solidFill>
                      <a:srgbClr val="C00000"/>
                    </a:solidFill>
                    <a:latin typeface="Arial"/>
                  </a:rPr>
                  <a:t>Fontos számára a praktikum</a:t>
                </a:r>
              </a:p>
            </p:txBody>
          </p:sp>
          <p:sp>
            <p:nvSpPr>
              <p:cNvPr id="19" name="Téglalap 18">
                <a:extLst>
                  <a:ext uri="{FF2B5EF4-FFF2-40B4-BE49-F238E27FC236}">
                    <a16:creationId xmlns:a16="http://schemas.microsoft.com/office/drawing/2014/main" id="{8D1B7542-6C25-4419-9FDE-F1F72DB549F1}"/>
                  </a:ext>
                </a:extLst>
              </p:cNvPr>
              <p:cNvSpPr/>
              <p:nvPr/>
            </p:nvSpPr>
            <p:spPr>
              <a:xfrm>
                <a:off x="5834500" y="5363691"/>
                <a:ext cx="1308370" cy="1169551"/>
              </a:xfrm>
              <a:prstGeom prst="rect">
                <a:avLst/>
              </a:prstGeom>
            </p:spPr>
            <p:txBody>
              <a:bodyPr wrap="square">
                <a:spAutoFit/>
              </a:bodyPr>
              <a:lstStyle/>
              <a:p>
                <a:pPr algn="ctr"/>
                <a:r>
                  <a:rPr lang="hu-HU" sz="1350" dirty="0">
                    <a:solidFill>
                      <a:srgbClr val="C00000"/>
                    </a:solidFill>
                    <a:latin typeface="Arial"/>
                  </a:rPr>
                  <a:t>Anyagi helyzete átlagos, kicsivel a City-é alatt</a:t>
                </a:r>
              </a:p>
            </p:txBody>
          </p:sp>
          <p:sp>
            <p:nvSpPr>
              <p:cNvPr id="21" name="Folyamatábra: Feldolgozás 20">
                <a:extLst>
                  <a:ext uri="{FF2B5EF4-FFF2-40B4-BE49-F238E27FC236}">
                    <a16:creationId xmlns:a16="http://schemas.microsoft.com/office/drawing/2014/main" id="{C194C071-50C9-4C2F-BDD2-300152C2AFA6}"/>
                  </a:ext>
                </a:extLst>
              </p:cNvPr>
              <p:cNvSpPr/>
              <p:nvPr/>
            </p:nvSpPr>
            <p:spPr>
              <a:xfrm rot="2645535">
                <a:off x="6753349" y="2958316"/>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2" name="Téglalap 21">
                <a:extLst>
                  <a:ext uri="{FF2B5EF4-FFF2-40B4-BE49-F238E27FC236}">
                    <a16:creationId xmlns:a16="http://schemas.microsoft.com/office/drawing/2014/main" id="{5A2B3D30-40B4-4015-AF2B-266ED9C419BA}"/>
                  </a:ext>
                </a:extLst>
              </p:cNvPr>
              <p:cNvSpPr/>
              <p:nvPr/>
            </p:nvSpPr>
            <p:spPr>
              <a:xfrm>
                <a:off x="4941565" y="3237245"/>
                <a:ext cx="1392153" cy="523220"/>
              </a:xfrm>
              <a:prstGeom prst="rect">
                <a:avLst/>
              </a:prstGeom>
            </p:spPr>
            <p:txBody>
              <a:bodyPr wrap="square">
                <a:spAutoFit/>
              </a:bodyPr>
              <a:lstStyle/>
              <a:p>
                <a:pPr algn="ctr"/>
                <a:r>
                  <a:rPr lang="hu-HU" sz="1400" dirty="0">
                    <a:solidFill>
                      <a:srgbClr val="C00000"/>
                    </a:solidFill>
                    <a:latin typeface="Arial"/>
                  </a:rPr>
                  <a:t>40-50 év közötti férfi</a:t>
                </a:r>
              </a:p>
            </p:txBody>
          </p:sp>
          <p:sp>
            <p:nvSpPr>
              <p:cNvPr id="23" name="Téglalap 22">
                <a:extLst>
                  <a:ext uri="{FF2B5EF4-FFF2-40B4-BE49-F238E27FC236}">
                    <a16:creationId xmlns:a16="http://schemas.microsoft.com/office/drawing/2014/main" id="{F7CEC304-F59A-4BF2-8BC8-C3EA48E2E83F}"/>
                  </a:ext>
                </a:extLst>
              </p:cNvPr>
              <p:cNvSpPr/>
              <p:nvPr/>
            </p:nvSpPr>
            <p:spPr>
              <a:xfrm>
                <a:off x="5877670" y="2204864"/>
                <a:ext cx="1147252" cy="954107"/>
              </a:xfrm>
              <a:prstGeom prst="rect">
                <a:avLst/>
              </a:prstGeom>
            </p:spPr>
            <p:txBody>
              <a:bodyPr wrap="square">
                <a:spAutoFit/>
              </a:bodyPr>
              <a:lstStyle/>
              <a:p>
                <a:pPr algn="ctr"/>
                <a:r>
                  <a:rPr lang="hu-HU" sz="1400" dirty="0">
                    <a:solidFill>
                      <a:srgbClr val="C00000"/>
                    </a:solidFill>
                    <a:latin typeface="Arial"/>
                  </a:rPr>
                  <a:t>Erős hasonlóság a City Taxival</a:t>
                </a:r>
              </a:p>
            </p:txBody>
          </p:sp>
          <p:sp>
            <p:nvSpPr>
              <p:cNvPr id="24" name="Folyamatábra: Feldolgozás 23">
                <a:extLst>
                  <a:ext uri="{FF2B5EF4-FFF2-40B4-BE49-F238E27FC236}">
                    <a16:creationId xmlns:a16="http://schemas.microsoft.com/office/drawing/2014/main" id="{02C4AAB9-79CB-4EE7-A511-2005159AC94F}"/>
                  </a:ext>
                </a:extLst>
              </p:cNvPr>
              <p:cNvSpPr/>
              <p:nvPr/>
            </p:nvSpPr>
            <p:spPr>
              <a:xfrm rot="2645535">
                <a:off x="7588898" y="3785764"/>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5" name="Folyamatábra: Feldolgozás 24">
                <a:extLst>
                  <a:ext uri="{FF2B5EF4-FFF2-40B4-BE49-F238E27FC236}">
                    <a16:creationId xmlns:a16="http://schemas.microsoft.com/office/drawing/2014/main" id="{FB4154C0-3EA8-40D6-88DC-C6F2BC5AD54C}"/>
                  </a:ext>
                </a:extLst>
              </p:cNvPr>
              <p:cNvSpPr/>
              <p:nvPr/>
            </p:nvSpPr>
            <p:spPr>
              <a:xfrm rot="2645535">
                <a:off x="4242672" y="3803851"/>
                <a:ext cx="1080000" cy="1080000"/>
              </a:xfrm>
              <a:prstGeom prst="flowChartProcess">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6" name="Téglalap 25">
                <a:extLst>
                  <a:ext uri="{FF2B5EF4-FFF2-40B4-BE49-F238E27FC236}">
                    <a16:creationId xmlns:a16="http://schemas.microsoft.com/office/drawing/2014/main" id="{66D2C2E1-1AD5-4A78-BF78-A720CA751ACE}"/>
                  </a:ext>
                </a:extLst>
              </p:cNvPr>
              <p:cNvSpPr/>
              <p:nvPr/>
            </p:nvSpPr>
            <p:spPr>
              <a:xfrm>
                <a:off x="6513758" y="3246770"/>
                <a:ext cx="1558059" cy="523220"/>
              </a:xfrm>
              <a:prstGeom prst="rect">
                <a:avLst/>
              </a:prstGeom>
            </p:spPr>
            <p:txBody>
              <a:bodyPr wrap="square">
                <a:spAutoFit/>
              </a:bodyPr>
              <a:lstStyle/>
              <a:p>
                <a:pPr algn="ctr"/>
                <a:r>
                  <a:rPr lang="hu-HU" sz="1400" dirty="0">
                    <a:solidFill>
                      <a:srgbClr val="C00000"/>
                    </a:solidFill>
                    <a:latin typeface="Arial"/>
                  </a:rPr>
                  <a:t>Lazább </a:t>
                </a:r>
              </a:p>
              <a:p>
                <a:pPr algn="ctr"/>
                <a:r>
                  <a:rPr lang="hu-HU" sz="1400" dirty="0">
                    <a:solidFill>
                      <a:srgbClr val="C00000"/>
                    </a:solidFill>
                    <a:latin typeface="Arial"/>
                  </a:rPr>
                  <a:t>stílusú</a:t>
                </a:r>
              </a:p>
            </p:txBody>
          </p:sp>
          <p:sp>
            <p:nvSpPr>
              <p:cNvPr id="27" name="Téglalap 26">
                <a:extLst>
                  <a:ext uri="{FF2B5EF4-FFF2-40B4-BE49-F238E27FC236}">
                    <a16:creationId xmlns:a16="http://schemas.microsoft.com/office/drawing/2014/main" id="{DB8AC092-F96E-41AE-B9B6-C77801043DCA}"/>
                  </a:ext>
                </a:extLst>
              </p:cNvPr>
              <p:cNvSpPr/>
              <p:nvPr/>
            </p:nvSpPr>
            <p:spPr>
              <a:xfrm>
                <a:off x="5815186" y="3986480"/>
                <a:ext cx="1327015" cy="738664"/>
              </a:xfrm>
              <a:prstGeom prst="rect">
                <a:avLst/>
              </a:prstGeom>
            </p:spPr>
            <p:txBody>
              <a:bodyPr wrap="square">
                <a:spAutoFit/>
              </a:bodyPr>
              <a:lstStyle/>
              <a:p>
                <a:pPr algn="ctr"/>
                <a:r>
                  <a:rPr lang="hu-HU" sz="1400" dirty="0">
                    <a:solidFill>
                      <a:srgbClr val="C00000"/>
                    </a:solidFill>
                    <a:latin typeface="Arial"/>
                  </a:rPr>
                  <a:t>Családos, gyermeke is van</a:t>
                </a:r>
              </a:p>
            </p:txBody>
          </p:sp>
          <p:sp>
            <p:nvSpPr>
              <p:cNvPr id="28" name="Téglalap 27">
                <a:extLst>
                  <a:ext uri="{FF2B5EF4-FFF2-40B4-BE49-F238E27FC236}">
                    <a16:creationId xmlns:a16="http://schemas.microsoft.com/office/drawing/2014/main" id="{10679103-0AAA-4565-8493-750164DB983C}"/>
                  </a:ext>
                </a:extLst>
              </p:cNvPr>
              <p:cNvSpPr/>
              <p:nvPr/>
            </p:nvSpPr>
            <p:spPr>
              <a:xfrm>
                <a:off x="4053431" y="4043164"/>
                <a:ext cx="1502015" cy="738664"/>
              </a:xfrm>
              <a:prstGeom prst="rect">
                <a:avLst/>
              </a:prstGeom>
            </p:spPr>
            <p:txBody>
              <a:bodyPr wrap="square">
                <a:spAutoFit/>
              </a:bodyPr>
              <a:lstStyle/>
              <a:p>
                <a:pPr algn="ctr"/>
                <a:r>
                  <a:rPr lang="hu-HU" sz="1400" dirty="0">
                    <a:solidFill>
                      <a:srgbClr val="C00000"/>
                    </a:solidFill>
                    <a:latin typeface="Arial"/>
                  </a:rPr>
                  <a:t>Belvárosban </a:t>
                </a:r>
              </a:p>
              <a:p>
                <a:pPr algn="ctr"/>
                <a:r>
                  <a:rPr lang="hu-HU" sz="1400" dirty="0">
                    <a:solidFill>
                      <a:srgbClr val="C00000"/>
                    </a:solidFill>
                    <a:latin typeface="Arial"/>
                  </a:rPr>
                  <a:t>él, új építésű lakásban</a:t>
                </a:r>
              </a:p>
            </p:txBody>
          </p:sp>
          <p:sp>
            <p:nvSpPr>
              <p:cNvPr id="29" name="Téglalap 28">
                <a:extLst>
                  <a:ext uri="{FF2B5EF4-FFF2-40B4-BE49-F238E27FC236}">
                    <a16:creationId xmlns:a16="http://schemas.microsoft.com/office/drawing/2014/main" id="{2776EAF2-C3E1-470E-AF4E-920F689382F0}"/>
                  </a:ext>
                </a:extLst>
              </p:cNvPr>
              <p:cNvSpPr/>
              <p:nvPr/>
            </p:nvSpPr>
            <p:spPr>
              <a:xfrm>
                <a:off x="7531561" y="3933522"/>
                <a:ext cx="1221095" cy="738664"/>
              </a:xfrm>
              <a:prstGeom prst="rect">
                <a:avLst/>
              </a:prstGeom>
            </p:spPr>
            <p:txBody>
              <a:bodyPr wrap="square">
                <a:spAutoFit/>
              </a:bodyPr>
              <a:lstStyle/>
              <a:p>
                <a:pPr algn="ctr"/>
                <a:r>
                  <a:rPr lang="hu-HU" sz="1400" dirty="0">
                    <a:solidFill>
                      <a:srgbClr val="C00000"/>
                    </a:solidFill>
                    <a:latin typeface="Arial"/>
                  </a:rPr>
                  <a:t>Praktikus, kényelmes öltözetű</a:t>
                </a:r>
              </a:p>
            </p:txBody>
          </p:sp>
          <p:sp>
            <p:nvSpPr>
              <p:cNvPr id="32" name="Téglalap 31">
                <a:extLst>
                  <a:ext uri="{FF2B5EF4-FFF2-40B4-BE49-F238E27FC236}">
                    <a16:creationId xmlns:a16="http://schemas.microsoft.com/office/drawing/2014/main" id="{844B0174-1EEA-4E7A-B724-7286B0814670}"/>
                  </a:ext>
                </a:extLst>
              </p:cNvPr>
              <p:cNvSpPr/>
              <p:nvPr/>
            </p:nvSpPr>
            <p:spPr>
              <a:xfrm>
                <a:off x="6687656" y="4778568"/>
                <a:ext cx="1221095" cy="738664"/>
              </a:xfrm>
              <a:prstGeom prst="rect">
                <a:avLst/>
              </a:prstGeom>
            </p:spPr>
            <p:txBody>
              <a:bodyPr wrap="square">
                <a:spAutoFit/>
              </a:bodyPr>
              <a:lstStyle/>
              <a:p>
                <a:pPr algn="ctr"/>
                <a:r>
                  <a:rPr lang="hu-HU" sz="1400" dirty="0">
                    <a:solidFill>
                      <a:srgbClr val="C00000"/>
                    </a:solidFill>
                    <a:latin typeface="Arial"/>
                  </a:rPr>
                  <a:t>Játékos, szerencse-játékos</a:t>
                </a:r>
              </a:p>
            </p:txBody>
          </p:sp>
        </p:grpSp>
        <p:pic>
          <p:nvPicPr>
            <p:cNvPr id="37" name="Picture 6" descr="$295, Tasso Elba Linen Blend Brown Khaki Texture Sport Coat | Sport coat  outfit, Mens fashion coat, Mens sport coat">
              <a:extLst>
                <a:ext uri="{FF2B5EF4-FFF2-40B4-BE49-F238E27FC236}">
                  <a16:creationId xmlns:a16="http://schemas.microsoft.com/office/drawing/2014/main" id="{0FB3EB8C-D610-4395-A985-BE2397BC9F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384" y="2184574"/>
              <a:ext cx="2290424" cy="418909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7597679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Bolt megszemélyesítése – imázs feltárás projektív technikával </a:t>
            </a:r>
          </a:p>
        </p:txBody>
      </p:sp>
      <p:sp>
        <p:nvSpPr>
          <p:cNvPr id="30" name="Téglalap 29">
            <a:extLst>
              <a:ext uri="{FF2B5EF4-FFF2-40B4-BE49-F238E27FC236}">
                <a16:creationId xmlns:a16="http://schemas.microsoft.com/office/drawing/2014/main" id="{541B6EB2-B0D9-4E98-B932-FA776426CAAD}"/>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 Bolt személyében egy kifejezetten szerethető karakter bontakozott ki, akit csak pozitív személyiségjegyekkel ruháztak fel a válaszadók. </a:t>
            </a:r>
            <a:r>
              <a:rPr lang="hu-HU" sz="1200" dirty="0">
                <a:solidFill>
                  <a:srgbClr val="FFFFFF"/>
                </a:solidFill>
                <a:latin typeface="Arial" panose="020B0604020202020204" pitchFamily="34" charset="0"/>
                <a:cs typeface="Arial" panose="020B0604020202020204" pitchFamily="34" charset="0"/>
              </a:rPr>
              <a:t>A</a:t>
            </a: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 fiatal, átlagos, közvetlen, nagyon szorgalmas, „informatikus vénájú” fejlődni, újítani akaró feltörekvő fiatalember személyét magukhoz közel </a:t>
            </a:r>
            <a:r>
              <a:rPr lang="hu-HU" sz="1200" dirty="0">
                <a:solidFill>
                  <a:srgbClr val="FFFFFF"/>
                </a:solidFill>
                <a:latin typeface="Arial" panose="020B0604020202020204" pitchFamily="34" charset="0"/>
                <a:cs typeface="Arial" panose="020B0604020202020204" pitchFamily="34" charset="0"/>
              </a:rPr>
              <a:t>állónak érezték, ezért </a:t>
            </a: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tudtak vele könnyen azonosulni a résztvevők. Mindebből az látható, hogy a vizsgált társaságok közül egyedül a Bolt tudott emocionális kötődést kialakítani utasai körében.</a:t>
            </a:r>
          </a:p>
        </p:txBody>
      </p:sp>
      <p:grpSp>
        <p:nvGrpSpPr>
          <p:cNvPr id="10" name="Csoportba foglalás 9">
            <a:extLst>
              <a:ext uri="{FF2B5EF4-FFF2-40B4-BE49-F238E27FC236}">
                <a16:creationId xmlns:a16="http://schemas.microsoft.com/office/drawing/2014/main" id="{9EF93F28-1ECE-45B5-AF24-3D752388F4EF}"/>
              </a:ext>
            </a:extLst>
          </p:cNvPr>
          <p:cNvGrpSpPr/>
          <p:nvPr/>
        </p:nvGrpSpPr>
        <p:grpSpPr>
          <a:xfrm>
            <a:off x="395536" y="2019674"/>
            <a:ext cx="8415411" cy="4481289"/>
            <a:chOff x="323528" y="2019674"/>
            <a:chExt cx="8415411" cy="4481289"/>
          </a:xfrm>
        </p:grpSpPr>
        <p:grpSp>
          <p:nvGrpSpPr>
            <p:cNvPr id="4" name="Csoportba foglalás 3">
              <a:extLst>
                <a:ext uri="{FF2B5EF4-FFF2-40B4-BE49-F238E27FC236}">
                  <a16:creationId xmlns:a16="http://schemas.microsoft.com/office/drawing/2014/main" id="{C6A9F4A9-9AE6-467F-81F8-48F17A7FF577}"/>
                </a:ext>
              </a:extLst>
            </p:cNvPr>
            <p:cNvGrpSpPr/>
            <p:nvPr/>
          </p:nvGrpSpPr>
          <p:grpSpPr>
            <a:xfrm>
              <a:off x="4062956" y="2145696"/>
              <a:ext cx="4675983" cy="4355267"/>
              <a:chOff x="4062956" y="2145696"/>
              <a:chExt cx="4675983" cy="4355267"/>
            </a:xfrm>
          </p:grpSpPr>
          <p:sp>
            <p:nvSpPr>
              <p:cNvPr id="12" name="Folyamatábra: Feldolgozás 11">
                <a:extLst>
                  <a:ext uri="{FF2B5EF4-FFF2-40B4-BE49-F238E27FC236}">
                    <a16:creationId xmlns:a16="http://schemas.microsoft.com/office/drawing/2014/main" id="{434F3ACA-8188-48A9-9945-4F47AD051BAA}"/>
                  </a:ext>
                </a:extLst>
              </p:cNvPr>
              <p:cNvSpPr/>
              <p:nvPr/>
            </p:nvSpPr>
            <p:spPr>
              <a:xfrm rot="2645535">
                <a:off x="5087233" y="2975539"/>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3" name="Folyamatábra: Feldolgozás 12">
                <a:extLst>
                  <a:ext uri="{FF2B5EF4-FFF2-40B4-BE49-F238E27FC236}">
                    <a16:creationId xmlns:a16="http://schemas.microsoft.com/office/drawing/2014/main" id="{F3FD1DBB-119D-4F96-91F7-F7D1BE357C69}"/>
                  </a:ext>
                </a:extLst>
              </p:cNvPr>
              <p:cNvSpPr/>
              <p:nvPr/>
            </p:nvSpPr>
            <p:spPr>
              <a:xfrm rot="2645535">
                <a:off x="5943049" y="5420963"/>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4" name="Folyamatábra: Feldolgozás 13">
                <a:extLst>
                  <a:ext uri="{FF2B5EF4-FFF2-40B4-BE49-F238E27FC236}">
                    <a16:creationId xmlns:a16="http://schemas.microsoft.com/office/drawing/2014/main" id="{42465E83-38A6-4C0E-8D38-1119DD684DCC}"/>
                  </a:ext>
                </a:extLst>
              </p:cNvPr>
              <p:cNvSpPr/>
              <p:nvPr/>
            </p:nvSpPr>
            <p:spPr>
              <a:xfrm rot="2645535">
                <a:off x="5916739" y="2145696"/>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5" name="Folyamatábra: Feldolgozás 14">
                <a:extLst>
                  <a:ext uri="{FF2B5EF4-FFF2-40B4-BE49-F238E27FC236}">
                    <a16:creationId xmlns:a16="http://schemas.microsoft.com/office/drawing/2014/main" id="{E35A91CF-D32D-433A-9B93-C4C34915376D}"/>
                  </a:ext>
                </a:extLst>
              </p:cNvPr>
              <p:cNvSpPr/>
              <p:nvPr/>
            </p:nvSpPr>
            <p:spPr>
              <a:xfrm rot="2645535">
                <a:off x="6767865" y="4609395"/>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6" name="Folyamatábra: Feldolgozás 15">
                <a:extLst>
                  <a:ext uri="{FF2B5EF4-FFF2-40B4-BE49-F238E27FC236}">
                    <a16:creationId xmlns:a16="http://schemas.microsoft.com/office/drawing/2014/main" id="{759229AD-11EE-4308-AE53-CD28B5073BBC}"/>
                  </a:ext>
                </a:extLst>
              </p:cNvPr>
              <p:cNvSpPr/>
              <p:nvPr/>
            </p:nvSpPr>
            <p:spPr>
              <a:xfrm rot="2645535">
                <a:off x="5089674" y="4606341"/>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7" name="Folyamatábra: Feldolgozás 16">
                <a:extLst>
                  <a:ext uri="{FF2B5EF4-FFF2-40B4-BE49-F238E27FC236}">
                    <a16:creationId xmlns:a16="http://schemas.microsoft.com/office/drawing/2014/main" id="{D26EDDF6-CE45-4B94-BA66-29CD59537820}"/>
                  </a:ext>
                </a:extLst>
              </p:cNvPr>
              <p:cNvSpPr/>
              <p:nvPr/>
            </p:nvSpPr>
            <p:spPr>
              <a:xfrm rot="2645535">
                <a:off x="5912870" y="3789905"/>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18" name="Téglalap 17">
                <a:extLst>
                  <a:ext uri="{FF2B5EF4-FFF2-40B4-BE49-F238E27FC236}">
                    <a16:creationId xmlns:a16="http://schemas.microsoft.com/office/drawing/2014/main" id="{A7CD6330-BEFF-4A6D-993D-E17BB765E62C}"/>
                  </a:ext>
                </a:extLst>
              </p:cNvPr>
              <p:cNvSpPr/>
              <p:nvPr/>
            </p:nvSpPr>
            <p:spPr>
              <a:xfrm>
                <a:off x="4994523" y="4778568"/>
                <a:ext cx="1297806" cy="738664"/>
              </a:xfrm>
              <a:prstGeom prst="rect">
                <a:avLst/>
              </a:prstGeom>
            </p:spPr>
            <p:txBody>
              <a:bodyPr wrap="square">
                <a:spAutoFit/>
              </a:bodyPr>
              <a:lstStyle/>
              <a:p>
                <a:pPr algn="ctr"/>
                <a:r>
                  <a:rPr lang="hu-HU" sz="1400" dirty="0">
                    <a:solidFill>
                      <a:srgbClr val="ECFFD9"/>
                    </a:solidFill>
                    <a:latin typeface="Arial"/>
                  </a:rPr>
                  <a:t>Szorgalmas, nagyon sokat dolgozik</a:t>
                </a:r>
              </a:p>
            </p:txBody>
          </p:sp>
          <p:sp>
            <p:nvSpPr>
              <p:cNvPr id="19" name="Téglalap 18">
                <a:extLst>
                  <a:ext uri="{FF2B5EF4-FFF2-40B4-BE49-F238E27FC236}">
                    <a16:creationId xmlns:a16="http://schemas.microsoft.com/office/drawing/2014/main" id="{BD5C9BB3-543F-428E-A8DC-91292E7DA891}"/>
                  </a:ext>
                </a:extLst>
              </p:cNvPr>
              <p:cNvSpPr/>
              <p:nvPr/>
            </p:nvSpPr>
            <p:spPr>
              <a:xfrm>
                <a:off x="5824975" y="5448532"/>
                <a:ext cx="1308370" cy="954107"/>
              </a:xfrm>
              <a:prstGeom prst="rect">
                <a:avLst/>
              </a:prstGeom>
            </p:spPr>
            <p:txBody>
              <a:bodyPr wrap="square">
                <a:spAutoFit/>
              </a:bodyPr>
              <a:lstStyle/>
              <a:p>
                <a:pPr algn="ctr"/>
                <a:r>
                  <a:rPr lang="hu-HU" sz="1400" dirty="0">
                    <a:solidFill>
                      <a:srgbClr val="ECFFD9"/>
                    </a:solidFill>
                    <a:latin typeface="Arial"/>
                  </a:rPr>
                  <a:t>Átlagos jövedelmi körülmények között él</a:t>
                </a:r>
              </a:p>
            </p:txBody>
          </p:sp>
          <p:sp>
            <p:nvSpPr>
              <p:cNvPr id="20" name="Téglalap 19">
                <a:extLst>
                  <a:ext uri="{FF2B5EF4-FFF2-40B4-BE49-F238E27FC236}">
                    <a16:creationId xmlns:a16="http://schemas.microsoft.com/office/drawing/2014/main" id="{59C6EEFD-6CA2-4E0E-9193-38E8C8D73D6B}"/>
                  </a:ext>
                </a:extLst>
              </p:cNvPr>
              <p:cNvSpPr/>
              <p:nvPr/>
            </p:nvSpPr>
            <p:spPr>
              <a:xfrm>
                <a:off x="6679282" y="4673233"/>
                <a:ext cx="1239338" cy="954107"/>
              </a:xfrm>
              <a:prstGeom prst="rect">
                <a:avLst/>
              </a:prstGeom>
            </p:spPr>
            <p:txBody>
              <a:bodyPr wrap="square">
                <a:spAutoFit/>
              </a:bodyPr>
              <a:lstStyle/>
              <a:p>
                <a:pPr algn="ctr"/>
                <a:r>
                  <a:rPr lang="hu-HU" sz="1400" dirty="0">
                    <a:solidFill>
                      <a:srgbClr val="ECFFD9"/>
                    </a:solidFill>
                    <a:latin typeface="Arial"/>
                  </a:rPr>
                  <a:t>Újító, folyamatosan fejlődni </a:t>
                </a:r>
              </a:p>
              <a:p>
                <a:pPr algn="ctr"/>
                <a:r>
                  <a:rPr lang="hu-HU" sz="1400" dirty="0">
                    <a:solidFill>
                      <a:srgbClr val="ECFFD9"/>
                    </a:solidFill>
                    <a:latin typeface="Arial"/>
                  </a:rPr>
                  <a:t>akar</a:t>
                </a:r>
              </a:p>
            </p:txBody>
          </p:sp>
          <p:sp>
            <p:nvSpPr>
              <p:cNvPr id="21" name="Folyamatábra: Feldolgozás 20">
                <a:extLst>
                  <a:ext uri="{FF2B5EF4-FFF2-40B4-BE49-F238E27FC236}">
                    <a16:creationId xmlns:a16="http://schemas.microsoft.com/office/drawing/2014/main" id="{430F54DD-5FC6-4E2C-88F2-9CCC0597213A}"/>
                  </a:ext>
                </a:extLst>
              </p:cNvPr>
              <p:cNvSpPr/>
              <p:nvPr/>
            </p:nvSpPr>
            <p:spPr>
              <a:xfrm rot="2645535">
                <a:off x="6753349" y="2958316"/>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2" name="Téglalap 21">
                <a:extLst>
                  <a:ext uri="{FF2B5EF4-FFF2-40B4-BE49-F238E27FC236}">
                    <a16:creationId xmlns:a16="http://schemas.microsoft.com/office/drawing/2014/main" id="{CA2D290A-36B3-4CFA-B1F5-29378BD4EEC8}"/>
                  </a:ext>
                </a:extLst>
              </p:cNvPr>
              <p:cNvSpPr/>
              <p:nvPr/>
            </p:nvSpPr>
            <p:spPr>
              <a:xfrm>
                <a:off x="5061198" y="3131443"/>
                <a:ext cx="1147252" cy="738664"/>
              </a:xfrm>
              <a:prstGeom prst="rect">
                <a:avLst/>
              </a:prstGeom>
            </p:spPr>
            <p:txBody>
              <a:bodyPr wrap="square">
                <a:spAutoFit/>
              </a:bodyPr>
              <a:lstStyle/>
              <a:p>
                <a:pPr algn="ctr"/>
                <a:r>
                  <a:rPr lang="hu-HU" sz="1400" dirty="0">
                    <a:solidFill>
                      <a:srgbClr val="ECFFD9"/>
                    </a:solidFill>
                    <a:latin typeface="Arial"/>
                  </a:rPr>
                  <a:t>Modern, trendi, laza, sportos</a:t>
                </a:r>
              </a:p>
            </p:txBody>
          </p:sp>
          <p:sp>
            <p:nvSpPr>
              <p:cNvPr id="23" name="Téglalap 22">
                <a:extLst>
                  <a:ext uri="{FF2B5EF4-FFF2-40B4-BE49-F238E27FC236}">
                    <a16:creationId xmlns:a16="http://schemas.microsoft.com/office/drawing/2014/main" id="{18D97ED7-197E-4944-8042-7903477F5B0B}"/>
                  </a:ext>
                </a:extLst>
              </p:cNvPr>
              <p:cNvSpPr/>
              <p:nvPr/>
            </p:nvSpPr>
            <p:spPr>
              <a:xfrm>
                <a:off x="5887195" y="2289705"/>
                <a:ext cx="1147252" cy="738664"/>
              </a:xfrm>
              <a:prstGeom prst="rect">
                <a:avLst/>
              </a:prstGeom>
            </p:spPr>
            <p:txBody>
              <a:bodyPr wrap="square">
                <a:spAutoFit/>
              </a:bodyPr>
              <a:lstStyle/>
              <a:p>
                <a:pPr algn="ctr"/>
                <a:r>
                  <a:rPr lang="hu-HU" sz="1400" dirty="0">
                    <a:solidFill>
                      <a:srgbClr val="ECFFD9"/>
                    </a:solidFill>
                    <a:latin typeface="Arial"/>
                  </a:rPr>
                  <a:t>Fiatal, </a:t>
                </a:r>
              </a:p>
              <a:p>
                <a:pPr algn="ctr"/>
                <a:r>
                  <a:rPr lang="hu-HU" sz="1400" dirty="0">
                    <a:solidFill>
                      <a:srgbClr val="ECFFD9"/>
                    </a:solidFill>
                    <a:latin typeface="Arial"/>
                  </a:rPr>
                  <a:t>20-30 év közötti férfi</a:t>
                </a:r>
              </a:p>
            </p:txBody>
          </p:sp>
          <p:sp>
            <p:nvSpPr>
              <p:cNvPr id="24" name="Folyamatábra: Feldolgozás 23">
                <a:extLst>
                  <a:ext uri="{FF2B5EF4-FFF2-40B4-BE49-F238E27FC236}">
                    <a16:creationId xmlns:a16="http://schemas.microsoft.com/office/drawing/2014/main" id="{DFAB9C37-74D9-4ABE-BDDB-F3C0631375AF}"/>
                  </a:ext>
                </a:extLst>
              </p:cNvPr>
              <p:cNvSpPr/>
              <p:nvPr/>
            </p:nvSpPr>
            <p:spPr>
              <a:xfrm rot="2645535">
                <a:off x="7588898" y="3785764"/>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5" name="Folyamatábra: Feldolgozás 24">
                <a:extLst>
                  <a:ext uri="{FF2B5EF4-FFF2-40B4-BE49-F238E27FC236}">
                    <a16:creationId xmlns:a16="http://schemas.microsoft.com/office/drawing/2014/main" id="{429AA974-B32D-4393-9C4B-84CB5B23D525}"/>
                  </a:ext>
                </a:extLst>
              </p:cNvPr>
              <p:cNvSpPr/>
              <p:nvPr/>
            </p:nvSpPr>
            <p:spPr>
              <a:xfrm rot="2645535">
                <a:off x="4242671" y="3803852"/>
                <a:ext cx="1080000" cy="1080000"/>
              </a:xfrm>
              <a:prstGeom prst="flowChartProcess">
                <a:avLst/>
              </a:prstGeom>
              <a:solidFill>
                <a:srgbClr val="2FC47E"/>
              </a:solidFill>
              <a:ln>
                <a:solidFill>
                  <a:srgbClr val="2FC47E"/>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ctr"/>
                <a:endParaRPr lang="hu-HU" sz="2400" b="1" dirty="0">
                  <a:solidFill>
                    <a:srgbClr val="FFFFFF"/>
                  </a:solidFill>
                  <a:latin typeface="Arial"/>
                </a:endParaRPr>
              </a:p>
            </p:txBody>
          </p:sp>
          <p:sp>
            <p:nvSpPr>
              <p:cNvPr id="27" name="Téglalap 26">
                <a:extLst>
                  <a:ext uri="{FF2B5EF4-FFF2-40B4-BE49-F238E27FC236}">
                    <a16:creationId xmlns:a16="http://schemas.microsoft.com/office/drawing/2014/main" id="{D2F62E5E-1AE6-4131-A114-3C363C3134FB}"/>
                  </a:ext>
                </a:extLst>
              </p:cNvPr>
              <p:cNvSpPr/>
              <p:nvPr/>
            </p:nvSpPr>
            <p:spPr>
              <a:xfrm>
                <a:off x="5796136" y="3808090"/>
                <a:ext cx="1327015" cy="954107"/>
              </a:xfrm>
              <a:prstGeom prst="rect">
                <a:avLst/>
              </a:prstGeom>
            </p:spPr>
            <p:txBody>
              <a:bodyPr wrap="square">
                <a:spAutoFit/>
              </a:bodyPr>
              <a:lstStyle/>
              <a:p>
                <a:pPr algn="ctr"/>
                <a:r>
                  <a:rPr lang="hu-HU" sz="1400" dirty="0">
                    <a:solidFill>
                      <a:srgbClr val="ECFFD9"/>
                    </a:solidFill>
                    <a:latin typeface="Arial"/>
                  </a:rPr>
                  <a:t>Még nincs családja, szülőkkel él Budapesten</a:t>
                </a:r>
              </a:p>
            </p:txBody>
          </p:sp>
          <p:sp>
            <p:nvSpPr>
              <p:cNvPr id="28" name="Téglalap 27">
                <a:extLst>
                  <a:ext uri="{FF2B5EF4-FFF2-40B4-BE49-F238E27FC236}">
                    <a16:creationId xmlns:a16="http://schemas.microsoft.com/office/drawing/2014/main" id="{CC19EB09-E01A-44B5-992B-2D88E7C9C061}"/>
                  </a:ext>
                </a:extLst>
              </p:cNvPr>
              <p:cNvSpPr/>
              <p:nvPr/>
            </p:nvSpPr>
            <p:spPr>
              <a:xfrm>
                <a:off x="4062956" y="4077072"/>
                <a:ext cx="1502015" cy="523220"/>
              </a:xfrm>
              <a:prstGeom prst="rect">
                <a:avLst/>
              </a:prstGeom>
            </p:spPr>
            <p:txBody>
              <a:bodyPr wrap="square">
                <a:spAutoFit/>
              </a:bodyPr>
              <a:lstStyle/>
              <a:p>
                <a:pPr algn="ctr"/>
                <a:r>
                  <a:rPr lang="hu-HU" sz="1400" dirty="0">
                    <a:solidFill>
                      <a:srgbClr val="ECFFD9"/>
                    </a:solidFill>
                    <a:latin typeface="Arial"/>
                  </a:rPr>
                  <a:t>„Informatikus vénájú”</a:t>
                </a:r>
              </a:p>
            </p:txBody>
          </p:sp>
          <p:sp>
            <p:nvSpPr>
              <p:cNvPr id="29" name="Téglalap 28">
                <a:extLst>
                  <a:ext uri="{FF2B5EF4-FFF2-40B4-BE49-F238E27FC236}">
                    <a16:creationId xmlns:a16="http://schemas.microsoft.com/office/drawing/2014/main" id="{ABEE1622-7CC9-4B09-90C7-AF839711A8C5}"/>
                  </a:ext>
                </a:extLst>
              </p:cNvPr>
              <p:cNvSpPr/>
              <p:nvPr/>
            </p:nvSpPr>
            <p:spPr>
              <a:xfrm>
                <a:off x="7517844" y="4077072"/>
                <a:ext cx="1221095" cy="523220"/>
              </a:xfrm>
              <a:prstGeom prst="rect">
                <a:avLst/>
              </a:prstGeom>
            </p:spPr>
            <p:txBody>
              <a:bodyPr wrap="square">
                <a:spAutoFit/>
              </a:bodyPr>
              <a:lstStyle/>
              <a:p>
                <a:pPr algn="ctr"/>
                <a:r>
                  <a:rPr lang="hu-HU" sz="1400" dirty="0">
                    <a:solidFill>
                      <a:srgbClr val="ECFFD9"/>
                    </a:solidFill>
                    <a:latin typeface="Arial"/>
                  </a:rPr>
                  <a:t>Nagy baráti köre van</a:t>
                </a:r>
              </a:p>
            </p:txBody>
          </p:sp>
          <p:sp>
            <p:nvSpPr>
              <p:cNvPr id="32" name="Téglalap 31">
                <a:extLst>
                  <a:ext uri="{FF2B5EF4-FFF2-40B4-BE49-F238E27FC236}">
                    <a16:creationId xmlns:a16="http://schemas.microsoft.com/office/drawing/2014/main" id="{5EE805DD-281A-42EA-9577-0E8ABB717A90}"/>
                  </a:ext>
                </a:extLst>
              </p:cNvPr>
              <p:cNvSpPr/>
              <p:nvPr/>
            </p:nvSpPr>
            <p:spPr>
              <a:xfrm>
                <a:off x="6761071" y="3050957"/>
                <a:ext cx="1094722" cy="954107"/>
              </a:xfrm>
              <a:prstGeom prst="rect">
                <a:avLst/>
              </a:prstGeom>
            </p:spPr>
            <p:txBody>
              <a:bodyPr wrap="square">
                <a:spAutoFit/>
              </a:bodyPr>
              <a:lstStyle/>
              <a:p>
                <a:pPr algn="ctr"/>
                <a:r>
                  <a:rPr lang="hu-HU" sz="1400" dirty="0">
                    <a:solidFill>
                      <a:srgbClr val="ECFFD9"/>
                    </a:solidFill>
                    <a:latin typeface="Arial"/>
                  </a:rPr>
                  <a:t>Közvetlen,</a:t>
                </a:r>
              </a:p>
              <a:p>
                <a:pPr algn="ctr"/>
                <a:r>
                  <a:rPr lang="hu-HU" sz="1400" dirty="0">
                    <a:solidFill>
                      <a:srgbClr val="ECFFD9"/>
                    </a:solidFill>
                    <a:latin typeface="Arial"/>
                  </a:rPr>
                  <a:t>barátkozó, de nem nyomul</a:t>
                </a:r>
              </a:p>
            </p:txBody>
          </p:sp>
        </p:grpSp>
        <p:pic>
          <p:nvPicPr>
            <p:cNvPr id="41" name="Picture 10" descr="Portrait De Beau Modèle élégant Jeune Homme Souriant Vêtu De Vêtements  Jeans. Homme De Mode | Photo Gratuite">
              <a:extLst>
                <a:ext uri="{FF2B5EF4-FFF2-40B4-BE49-F238E27FC236}">
                  <a16:creationId xmlns:a16="http://schemas.microsoft.com/office/drawing/2014/main" id="{34659C5E-9543-4133-BFA3-38E781C1591A}"/>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val="0"/>
                </a:ext>
              </a:extLst>
            </a:blip>
            <a:srcRect l="16923" r="32528"/>
            <a:stretch/>
          </p:blipFill>
          <p:spPr bwMode="auto">
            <a:xfrm>
              <a:off x="323528" y="2102446"/>
              <a:ext cx="2897137" cy="429393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Bolt (cég) – Wikipédia">
              <a:extLst>
                <a:ext uri="{FF2B5EF4-FFF2-40B4-BE49-F238E27FC236}">
                  <a16:creationId xmlns:a16="http://schemas.microsoft.com/office/drawing/2014/main" id="{18A72D60-2ACA-4CF5-91A4-491B432FECC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39274" y="2019674"/>
              <a:ext cx="1560718" cy="905270"/>
            </a:xfrm>
            <a:prstGeom prst="rect">
              <a:avLst/>
            </a:prstGeom>
            <a:noFill/>
            <a:extLst>
              <a:ext uri="{909E8E84-426E-40DD-AFC4-6F175D3DCCD1}">
                <a14:hiddenFill xmlns:a14="http://schemas.microsoft.com/office/drawing/2010/main">
                  <a:solidFill>
                    <a:srgbClr val="FFFFFF"/>
                  </a:solidFill>
                </a14:hiddenFill>
              </a:ext>
            </a:extLst>
          </p:spPr>
        </p:pic>
        <p:sp>
          <p:nvSpPr>
            <p:cNvPr id="33" name="Beszédbuborék: négyszög 32">
              <a:extLst>
                <a:ext uri="{FF2B5EF4-FFF2-40B4-BE49-F238E27FC236}">
                  <a16:creationId xmlns:a16="http://schemas.microsoft.com/office/drawing/2014/main" id="{0D2B49D5-0F4B-4E90-B75F-EB1211D315C2}"/>
                </a:ext>
              </a:extLst>
            </p:cNvPr>
            <p:cNvSpPr/>
            <p:nvPr/>
          </p:nvSpPr>
          <p:spPr>
            <a:xfrm>
              <a:off x="2953203" y="5373216"/>
              <a:ext cx="2050845" cy="1013244"/>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cs typeface="Times New Roman" panose="02020603050405020304" pitchFamily="18" charset="0"/>
                </a:rPr>
                <a:t>O</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lyan rendszergazdás, egy újdonság, most induló, most fejlődő, még dolgozik azon, hogy kialakuljon az elképzelt rendszer. Sok munkát belefektető, folyamatosan munkában lévő.”</a:t>
              </a:r>
              <a:endParaRPr lang="hu-HU" sz="10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4" name="Beszédbuborék: négyszög 33">
              <a:extLst>
                <a:ext uri="{FF2B5EF4-FFF2-40B4-BE49-F238E27FC236}">
                  <a16:creationId xmlns:a16="http://schemas.microsoft.com/office/drawing/2014/main" id="{73913E31-43E2-4201-9A78-CEE3044BB8E0}"/>
                </a:ext>
              </a:extLst>
            </p:cNvPr>
            <p:cNvSpPr/>
            <p:nvPr/>
          </p:nvSpPr>
          <p:spPr>
            <a:xfrm>
              <a:off x="3246385" y="3212976"/>
              <a:ext cx="1037583" cy="507364"/>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7F7F7F"/>
                  </a:solidFill>
                  <a:effectLst/>
                  <a:uLnTx/>
                  <a:uFillTx/>
                  <a:latin typeface="Arial" panose="020B0604020202020204" pitchFamily="34" charset="0"/>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Most végzett informatikán.”</a:t>
              </a:r>
              <a:endParaRPr lang="hu-HU" sz="10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4733724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hu-HU" sz="1800" b="1" i="0" u="none" strike="noStrike" kern="1200" cap="none" spc="0" normalizeH="0" baseline="0" noProof="0" dirty="0">
                <a:ln>
                  <a:noFill/>
                </a:ln>
                <a:solidFill>
                  <a:srgbClr val="7F7F7F"/>
                </a:solidFill>
                <a:effectLst/>
                <a:uLnTx/>
                <a:uFillTx/>
                <a:latin typeface="Arial"/>
                <a:ea typeface="+mn-ea"/>
                <a:cs typeface="Arial" charset="0"/>
              </a:rPr>
              <a:t>Brand party – imázs feltárás projektív technikával </a:t>
            </a:r>
          </a:p>
        </p:txBody>
      </p:sp>
      <p:sp>
        <p:nvSpPr>
          <p:cNvPr id="30" name="Téglalap 29">
            <a:extLst>
              <a:ext uri="{FF2B5EF4-FFF2-40B4-BE49-F238E27FC236}">
                <a16:creationId xmlns:a16="http://schemas.microsoft.com/office/drawing/2014/main" id="{541B6EB2-B0D9-4E98-B932-FA776426CAAD}"/>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dirty="0">
                <a:solidFill>
                  <a:srgbClr val="FFFFFF"/>
                </a:solidFill>
                <a:latin typeface="Arial" panose="020B0604020202020204" pitchFamily="34" charset="0"/>
                <a:cs typeface="Arial" panose="020B0604020202020204" pitchFamily="34" charset="0"/>
              </a:rPr>
              <a:t>A márkapozicionálás tekintetében is egyetértés mutatkozott a válaszadók részéről, úgy vélik, a „régi nagyok” (Főtaxi, City Taxi, 6x6 Taxi) klikkesednek, összetartanak (itt is megjelenik a korábbi „lehúzós korszak” nosztalgiája), az „új fiúnak” számító Bolt még nem egyenrangú tagja a társaságnak, így még kívülállónak számít. Ugyanakkor elhangzott olyan vélemény is, hogy a különböző összefonódások eredményeképpen akár az is előfordulhat, hogy a cégek tulajdonosi körében átfedés lehet, vagy lesz a későbbiekben.</a:t>
            </a:r>
            <a:endPar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grpSp>
        <p:nvGrpSpPr>
          <p:cNvPr id="8" name="Csoportba foglalás 7">
            <a:extLst>
              <a:ext uri="{FF2B5EF4-FFF2-40B4-BE49-F238E27FC236}">
                <a16:creationId xmlns:a16="http://schemas.microsoft.com/office/drawing/2014/main" id="{A6AF6E94-D614-494C-8A11-8D38F3FA2195}"/>
              </a:ext>
            </a:extLst>
          </p:cNvPr>
          <p:cNvGrpSpPr/>
          <p:nvPr/>
        </p:nvGrpSpPr>
        <p:grpSpPr>
          <a:xfrm>
            <a:off x="232470" y="1934416"/>
            <a:ext cx="8732018" cy="4446912"/>
            <a:chOff x="232470" y="1934416"/>
            <a:chExt cx="8732018" cy="4446912"/>
          </a:xfrm>
        </p:grpSpPr>
        <p:pic>
          <p:nvPicPr>
            <p:cNvPr id="45" name="Picture 10" descr="Portrait De Beau Modèle élégant Jeune Homme Souriant Vêtu De Vêtements  Jeans. Homme De Mode | Photo Gratuite">
              <a:extLst>
                <a:ext uri="{FF2B5EF4-FFF2-40B4-BE49-F238E27FC236}">
                  <a16:creationId xmlns:a16="http://schemas.microsoft.com/office/drawing/2014/main" id="{C0256B0B-A2AD-4F60-B19F-F597F0DE55FE}"/>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val="0"/>
                </a:ext>
              </a:extLst>
            </a:blip>
            <a:srcRect l="16923" r="32528"/>
            <a:stretch/>
          </p:blipFill>
          <p:spPr bwMode="auto">
            <a:xfrm>
              <a:off x="2455164" y="4204430"/>
              <a:ext cx="1468764" cy="2176898"/>
            </a:xfrm>
            <a:prstGeom prst="rect">
              <a:avLst/>
            </a:prstGeom>
            <a:noFill/>
            <a:scene3d>
              <a:camera prst="perspectiveContrastingRightFacing"/>
              <a:lightRig rig="threePt" dir="t"/>
            </a:scene3d>
            <a:extLst>
              <a:ext uri="{909E8E84-426E-40DD-AFC4-6F175D3DCCD1}">
                <a14:hiddenFill xmlns:a14="http://schemas.microsoft.com/office/drawing/2010/main">
                  <a:solidFill>
                    <a:srgbClr val="FFFFFF"/>
                  </a:solidFill>
                </a14:hiddenFill>
              </a:ext>
            </a:extLst>
          </p:spPr>
        </p:pic>
        <p:grpSp>
          <p:nvGrpSpPr>
            <p:cNvPr id="6" name="Csoportba foglalás 5">
              <a:extLst>
                <a:ext uri="{FF2B5EF4-FFF2-40B4-BE49-F238E27FC236}">
                  <a16:creationId xmlns:a16="http://schemas.microsoft.com/office/drawing/2014/main" id="{7B0F44CA-B6BB-470F-8FA0-4240879B820A}"/>
                </a:ext>
              </a:extLst>
            </p:cNvPr>
            <p:cNvGrpSpPr/>
            <p:nvPr/>
          </p:nvGrpSpPr>
          <p:grpSpPr>
            <a:xfrm>
              <a:off x="2933029" y="2111196"/>
              <a:ext cx="3771844" cy="2037884"/>
              <a:chOff x="2014970" y="1916408"/>
              <a:chExt cx="3771844" cy="2037884"/>
            </a:xfrm>
            <a:scene3d>
              <a:camera prst="perspectiveHeroicExtremeLeftFacing"/>
              <a:lightRig rig="threePt" dir="t"/>
            </a:scene3d>
          </p:grpSpPr>
          <p:pic>
            <p:nvPicPr>
              <p:cNvPr id="42" name="Kép 41">
                <a:extLst>
                  <a:ext uri="{FF2B5EF4-FFF2-40B4-BE49-F238E27FC236}">
                    <a16:creationId xmlns:a16="http://schemas.microsoft.com/office/drawing/2014/main" id="{6FCE0AAE-3DF4-4B5E-A595-0B7A878920FD}"/>
                  </a:ext>
                </a:extLst>
              </p:cNvPr>
              <p:cNvPicPr>
                <a:picLocks noChangeAspect="1"/>
              </p:cNvPicPr>
              <p:nvPr/>
            </p:nvPicPr>
            <p:blipFill rotWithShape="1">
              <a:blip r:embed="rId5"/>
              <a:srcRect l="6867" b="6315"/>
              <a:stretch/>
            </p:blipFill>
            <p:spPr>
              <a:xfrm>
                <a:off x="2014970" y="1916408"/>
                <a:ext cx="1468764" cy="2037884"/>
              </a:xfrm>
              <a:prstGeom prst="rect">
                <a:avLst/>
              </a:prstGeom>
            </p:spPr>
          </p:pic>
          <p:pic>
            <p:nvPicPr>
              <p:cNvPr id="43" name="Picture 8" descr="A casual blazer-Tallia Orange Jacket, Brown Herringbone Blazer - Mens  Blazers &amp;amp; Sport Coats - Macy&amp;#39;s | Blazer outfits men, Sports coat and jeans,  Mens outfits">
                <a:extLst>
                  <a:ext uri="{FF2B5EF4-FFF2-40B4-BE49-F238E27FC236}">
                    <a16:creationId xmlns:a16="http://schemas.microsoft.com/office/drawing/2014/main" id="{CFF8CE55-4F57-4F34-94EE-9A208DAE9D9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559" r="14553"/>
              <a:stretch/>
            </p:blipFill>
            <p:spPr bwMode="auto">
              <a:xfrm>
                <a:off x="4725747" y="2070715"/>
                <a:ext cx="1061067" cy="1858695"/>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6" descr="$295, Tasso Elba Linen Blend Brown Khaki Texture Sport Coat | Sport coat  outfit, Mens fashion coat, Mens sport coat">
                <a:extLst>
                  <a:ext uri="{FF2B5EF4-FFF2-40B4-BE49-F238E27FC236}">
                    <a16:creationId xmlns:a16="http://schemas.microsoft.com/office/drawing/2014/main" id="{E58D85DD-C815-4CF7-821D-0F0134D0490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83734" y="2086462"/>
                <a:ext cx="1016258" cy="1858695"/>
              </a:xfrm>
              <a:prstGeom prst="rect">
                <a:avLst/>
              </a:prstGeom>
              <a:noFill/>
              <a:extLst>
                <a:ext uri="{909E8E84-426E-40DD-AFC4-6F175D3DCCD1}">
                  <a14:hiddenFill xmlns:a14="http://schemas.microsoft.com/office/drawing/2010/main">
                    <a:solidFill>
                      <a:srgbClr val="FFFFFF"/>
                    </a:solidFill>
                  </a14:hiddenFill>
                </a:ext>
              </a:extLst>
            </p:spPr>
          </p:pic>
        </p:grpSp>
        <p:sp>
          <p:nvSpPr>
            <p:cNvPr id="31" name="Beszédbuborék: négyszög 30">
              <a:extLst>
                <a:ext uri="{FF2B5EF4-FFF2-40B4-BE49-F238E27FC236}">
                  <a16:creationId xmlns:a16="http://schemas.microsoft.com/office/drawing/2014/main" id="{544DD846-4581-4E0D-B771-7100442693EB}"/>
                </a:ext>
              </a:extLst>
            </p:cNvPr>
            <p:cNvSpPr/>
            <p:nvPr/>
          </p:nvSpPr>
          <p:spPr>
            <a:xfrm>
              <a:off x="6741763" y="4228999"/>
              <a:ext cx="2222723" cy="1000202"/>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lang="hu-HU" sz="1000" i="1" dirty="0">
                  <a:solidFill>
                    <a:schemeClr val="bg1">
                      <a:lumMod val="50000"/>
                    </a:schemeClr>
                  </a:solidFill>
                  <a:latin typeface="Arial" panose="020B0604020202020204" pitchFamily="34" charset="0"/>
                  <a:ea typeface="Calibri" panose="020F0502020204030204" pitchFamily="34" charset="0"/>
                  <a:cs typeface="Arial" panose="020B0604020202020204" pitchFamily="34" charset="0"/>
                </a:rPr>
                <a:t>A 6X6-os dörzsölt, hogy önamagában a telefonszámot adta meg a nevében, mindenkivel smúzolna, dörgölőzne mindenkihez, kapcsolatot teremteni, mindenkivel beszélni.”</a:t>
              </a:r>
            </a:p>
          </p:txBody>
        </p:sp>
        <p:sp>
          <p:nvSpPr>
            <p:cNvPr id="35" name="Beszédbuborék: négyszög 34">
              <a:extLst>
                <a:ext uri="{FF2B5EF4-FFF2-40B4-BE49-F238E27FC236}">
                  <a16:creationId xmlns:a16="http://schemas.microsoft.com/office/drawing/2014/main" id="{B45CCD1C-5A86-46D7-9358-2F0811AF5115}"/>
                </a:ext>
              </a:extLst>
            </p:cNvPr>
            <p:cNvSpPr/>
            <p:nvPr/>
          </p:nvSpPr>
          <p:spPr>
            <a:xfrm>
              <a:off x="232470" y="1934416"/>
              <a:ext cx="2225202" cy="1278560"/>
            </a:xfrm>
            <a:prstGeom prst="wedgeRectCallout">
              <a:avLst>
                <a:gd name="adj1" fmla="val 53879"/>
                <a:gd name="adj2" fmla="val -40050"/>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rgbClr val="FFFFFF">
                      <a:lumMod val="50000"/>
                    </a:srgbClr>
                  </a:solidFill>
                  <a:latin typeface="Arial" panose="020B0604020202020204" pitchFamily="34" charset="0"/>
                  <a:cs typeface="Arial" panose="020B0604020202020204" pitchFamily="34" charset="0"/>
                </a:rPr>
                <a:t>„A Bolt, úgy gondolom, még csak próbál bejutni a partira, csak még nem sikerült megfizetni a kapudíjat. A nagyok már ott vannak, ők úgy elvannak, ő meg próbál felnőni a feladathoz vagy elcsípni bizonyos dolgokat.”</a:t>
              </a:r>
              <a:endParaRPr lang="hu-HU" sz="10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6" name="Beszédbuborék: négyszög 35">
              <a:extLst>
                <a:ext uri="{FF2B5EF4-FFF2-40B4-BE49-F238E27FC236}">
                  <a16:creationId xmlns:a16="http://schemas.microsoft.com/office/drawing/2014/main" id="{0652DE33-E34D-481F-85F5-EA9AF7A49C78}"/>
                </a:ext>
              </a:extLst>
            </p:cNvPr>
            <p:cNvSpPr/>
            <p:nvPr/>
          </p:nvSpPr>
          <p:spPr>
            <a:xfrm>
              <a:off x="232470" y="3331143"/>
              <a:ext cx="2225202" cy="1206551"/>
            </a:xfrm>
            <a:prstGeom prst="wedgeRectCallout">
              <a:avLst>
                <a:gd name="adj1" fmla="val 54307"/>
                <a:gd name="adj2" fmla="val -42808"/>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chemeClr val="bg1">
                      <a:lumMod val="50000"/>
                    </a:schemeClr>
                  </a:solidFill>
                  <a:latin typeface="Arial" panose="020B0604020202020204" pitchFamily="34" charset="0"/>
                  <a:cs typeface="Arial" panose="020B0604020202020204" pitchFamily="34" charset="0"/>
                </a:rPr>
                <a:t>„A nagyoknak VIP jegyük van, a Boltnak csak egy sima belépője. Észre veszik, hogy ott van, de nem feltétlenül beszélgetnek vele, még nincs meg a haveri kapcsolat, ő még annyira friss, hogy neki még bizonyítani kell.”</a:t>
              </a:r>
              <a:endParaRPr lang="hu-HU" sz="1000" i="1" dirty="0">
                <a:solidFill>
                  <a:schemeClr val="bg1">
                    <a:lumMod val="50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7" name="Beszédbuborék: négyszög 36">
              <a:extLst>
                <a:ext uri="{FF2B5EF4-FFF2-40B4-BE49-F238E27FC236}">
                  <a16:creationId xmlns:a16="http://schemas.microsoft.com/office/drawing/2014/main" id="{40A3BB22-28AB-4267-802E-473296F672A3}"/>
                </a:ext>
              </a:extLst>
            </p:cNvPr>
            <p:cNvSpPr/>
            <p:nvPr/>
          </p:nvSpPr>
          <p:spPr>
            <a:xfrm>
              <a:off x="6741765" y="1935883"/>
              <a:ext cx="2222723" cy="773038"/>
            </a:xfrm>
            <a:prstGeom prst="wedgeRectCallout">
              <a:avLst>
                <a:gd name="adj1" fmla="val -53990"/>
                <a:gd name="adj2" fmla="val -46755"/>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u-HU" sz="1000" i="1" dirty="0">
                  <a:solidFill>
                    <a:schemeClr val="bg1">
                      <a:lumMod val="50000"/>
                    </a:schemeClr>
                  </a:solidFill>
                  <a:latin typeface="Arial" panose="020B0604020202020204" pitchFamily="34" charset="0"/>
                  <a:cs typeface="Arial" panose="020B0604020202020204" pitchFamily="34" charset="0"/>
                </a:rPr>
                <a:t>„Azonos az érdeklődési körük. A régi lehúzásokról beszélgetnek, hogy ki meg mit húzott le.</a:t>
              </a:r>
            </a:p>
            <a:p>
              <a:pPr lvl="0" algn="ctr"/>
              <a:r>
                <a:rPr lang="hu-HU" sz="1000" i="1" dirty="0">
                  <a:solidFill>
                    <a:schemeClr val="bg1">
                      <a:lumMod val="50000"/>
                    </a:schemeClr>
                  </a:solidFill>
                  <a:latin typeface="Arial" panose="020B0604020202020204" pitchFamily="34" charset="0"/>
                  <a:cs typeface="Arial" panose="020B0604020202020204" pitchFamily="34" charset="0"/>
                </a:rPr>
                <a:t>Mik az új fejlemények ilyen téren.”</a:t>
              </a:r>
              <a:endParaRPr lang="hu-HU" sz="1000" i="1" dirty="0">
                <a:solidFill>
                  <a:schemeClr val="bg1">
                    <a:lumMod val="50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8" name="Beszédbuborék: négyszög 37">
              <a:extLst>
                <a:ext uri="{FF2B5EF4-FFF2-40B4-BE49-F238E27FC236}">
                  <a16:creationId xmlns:a16="http://schemas.microsoft.com/office/drawing/2014/main" id="{8454364C-17F5-4C54-B1CB-DCC04D63D05A}"/>
                </a:ext>
              </a:extLst>
            </p:cNvPr>
            <p:cNvSpPr/>
            <p:nvPr/>
          </p:nvSpPr>
          <p:spPr>
            <a:xfrm>
              <a:off x="6741764" y="2852936"/>
              <a:ext cx="2222723" cy="1232047"/>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A Főtaxis az asztalfőnél távolról figyeli a társaságot, próbál hozzá csatlakozni a Citytaxi, a 6X6 és a Bolt ők találnák meg a leghamarabb a kapcsolatot és próbálnának meg az asztalhoz ülni, ahol egy idő után kínos csönd lenne.”</a:t>
              </a:r>
              <a:endParaRPr lang="hu-HU" sz="1000" i="1" dirty="0">
                <a:solidFill>
                  <a:schemeClr val="bg1">
                    <a:lumMod val="50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39" name="Beszédbuborék: négyszög 38">
              <a:extLst>
                <a:ext uri="{FF2B5EF4-FFF2-40B4-BE49-F238E27FC236}">
                  <a16:creationId xmlns:a16="http://schemas.microsoft.com/office/drawing/2014/main" id="{DA440700-3560-4E9B-9A71-7F40004BCF88}"/>
                </a:ext>
              </a:extLst>
            </p:cNvPr>
            <p:cNvSpPr/>
            <p:nvPr/>
          </p:nvSpPr>
          <p:spPr>
            <a:xfrm>
              <a:off x="5220072" y="5381601"/>
              <a:ext cx="3744414" cy="927719"/>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cs typeface="Times New Roman" panose="02020603050405020304" pitchFamily="18" charset="0"/>
                </a:rPr>
                <a:t>L</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ehet, hogy összejönnének, valahol ilyen féltitok lenne, vagy csak ketten tudnák, hogy valamelyik régi taxitársaság közül, ez az új Bolt, valójában a régiekhez tartozik valamelyikhez, amit majd később megvesz vagy beolvaszt.”</a:t>
              </a:r>
              <a:endParaRPr lang="hu-HU" sz="1000" i="1" dirty="0">
                <a:solidFill>
                  <a:schemeClr val="bg1">
                    <a:lumMod val="50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40" name="Beszédbuborék: négyszög 39">
              <a:extLst>
                <a:ext uri="{FF2B5EF4-FFF2-40B4-BE49-F238E27FC236}">
                  <a16:creationId xmlns:a16="http://schemas.microsoft.com/office/drawing/2014/main" id="{90C1EDF3-EAD2-4589-8134-04CBE11738C2}"/>
                </a:ext>
              </a:extLst>
            </p:cNvPr>
            <p:cNvSpPr/>
            <p:nvPr/>
          </p:nvSpPr>
          <p:spPr>
            <a:xfrm>
              <a:off x="232470" y="4653136"/>
              <a:ext cx="2225202" cy="576065"/>
            </a:xfrm>
            <a:prstGeom prst="wedgeRectCallout">
              <a:avLst>
                <a:gd name="adj1" fmla="val 54307"/>
                <a:gd name="adj2" fmla="val -45102"/>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cs typeface="Times New Roman" panose="02020603050405020304" pitchFamily="18" charset="0"/>
                </a:rPr>
                <a:t>A h</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agyományos taxitársaságok klikkesednének és a Bolt így magára maradna.”</a:t>
              </a:r>
              <a:endParaRPr lang="hu-HU" sz="1000" i="1" dirty="0">
                <a:solidFill>
                  <a:schemeClr val="bg1">
                    <a:lumMod val="50000"/>
                  </a:schemeClr>
                </a:solidFill>
                <a:latin typeface="Arial" panose="020B0604020202020204" pitchFamily="34" charset="0"/>
                <a:ea typeface="Calibri" panose="020F0502020204030204" pitchFamily="34" charset="0"/>
                <a:cs typeface="Arial" panose="020B0604020202020204" pitchFamily="34" charset="0"/>
              </a:endParaRPr>
            </a:p>
          </p:txBody>
        </p:sp>
      </p:grpSp>
    </p:spTree>
    <p:extLst>
      <p:ext uri="{BB962C8B-B14F-4D97-AF65-F5344CB8AC3E}">
        <p14:creationId xmlns:p14="http://schemas.microsoft.com/office/powerpoint/2010/main" val="20862766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Rectangle 2">
            <a:extLst>
              <a:ext uri="{FF2B5EF4-FFF2-40B4-BE49-F238E27FC236}">
                <a16:creationId xmlns:a16="http://schemas.microsoft.com/office/drawing/2014/main" id="{10217338-D2DA-4160-BD43-05B1F6344DD9}"/>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Elektromos autók kommunikációjának hatása a Főtaxi imázsára</a:t>
            </a:r>
            <a:r>
              <a:rPr kumimoji="0" lang="hu-HU" sz="1800" b="1" i="0" u="none" strike="noStrike" kern="1200" cap="none" spc="0" normalizeH="0" baseline="0" noProof="0" dirty="0">
                <a:ln>
                  <a:noFill/>
                </a:ln>
                <a:solidFill>
                  <a:srgbClr val="7F7F7F"/>
                </a:solidFill>
                <a:effectLst/>
                <a:uLnTx/>
                <a:uFillTx/>
                <a:latin typeface="Arial"/>
                <a:ea typeface="+mn-ea"/>
                <a:cs typeface="Arial" charset="0"/>
              </a:rPr>
              <a:t> </a:t>
            </a:r>
          </a:p>
        </p:txBody>
      </p:sp>
      <p:sp>
        <p:nvSpPr>
          <p:cNvPr id="30" name="Téglalap 29">
            <a:extLst>
              <a:ext uri="{FF2B5EF4-FFF2-40B4-BE49-F238E27FC236}">
                <a16:creationId xmlns:a16="http://schemas.microsoft.com/office/drawing/2014/main" id="{541B6EB2-B0D9-4E98-B932-FA776426CAAD}"/>
              </a:ext>
            </a:extLst>
          </p:cNvPr>
          <p:cNvSpPr/>
          <p:nvPr/>
        </p:nvSpPr>
        <p:spPr>
          <a:xfrm>
            <a:off x="251520" y="853878"/>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 válaszadók ismeretei szerint a City Taxi flottája rendelkezik a legtöbb elektromos meghajtású autóval, ami valószínűleg annak köszönhető, hogy az applikációs rendelésnél választható elektromos autó igénylése is. Véleményük szerint – mivel egyre inkább „divat zöldnek lenni” – a Főtaxi, nagy számú elektromos járművének hangsúlyos kommunikálásával új utasokat tudna bevonzani, valamint a fiatalabb korosztályt is sikeresebben tudná megszólítani a modern, innovatív, környezetkímélő technológia alkalmazásával. </a:t>
            </a:r>
          </a:p>
        </p:txBody>
      </p:sp>
      <p:grpSp>
        <p:nvGrpSpPr>
          <p:cNvPr id="3" name="Csoportba foglalás 2">
            <a:extLst>
              <a:ext uri="{FF2B5EF4-FFF2-40B4-BE49-F238E27FC236}">
                <a16:creationId xmlns:a16="http://schemas.microsoft.com/office/drawing/2014/main" id="{A3BC549F-049C-4710-AE38-F14A0886152E}"/>
              </a:ext>
            </a:extLst>
          </p:cNvPr>
          <p:cNvGrpSpPr/>
          <p:nvPr/>
        </p:nvGrpSpPr>
        <p:grpSpPr>
          <a:xfrm>
            <a:off x="292474" y="1852765"/>
            <a:ext cx="8633914" cy="4384548"/>
            <a:chOff x="292474" y="1852765"/>
            <a:chExt cx="8633914" cy="4384548"/>
          </a:xfrm>
        </p:grpSpPr>
        <p:sp>
          <p:nvSpPr>
            <p:cNvPr id="20" name="Beszédbuborék: négyszög 19">
              <a:extLst>
                <a:ext uri="{FF2B5EF4-FFF2-40B4-BE49-F238E27FC236}">
                  <a16:creationId xmlns:a16="http://schemas.microsoft.com/office/drawing/2014/main" id="{B264254C-CBB0-45E2-8713-493117EE3E93}"/>
                </a:ext>
              </a:extLst>
            </p:cNvPr>
            <p:cNvSpPr/>
            <p:nvPr/>
          </p:nvSpPr>
          <p:spPr>
            <a:xfrm>
              <a:off x="292474" y="4581128"/>
              <a:ext cx="2729258" cy="1656185"/>
            </a:xfrm>
            <a:prstGeom prst="wedgeRectCallout">
              <a:avLst>
                <a:gd name="adj1" fmla="val -54846"/>
                <a:gd name="adj2" fmla="val -41103"/>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rPr>
                <a:t>Divat zöldnek lenni, szerintem hatna az emberekre mindenképpen</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10246" name="Picture 6" descr="Clean Air Sheffield">
              <a:extLst>
                <a:ext uri="{FF2B5EF4-FFF2-40B4-BE49-F238E27FC236}">
                  <a16:creationId xmlns:a16="http://schemas.microsoft.com/office/drawing/2014/main" id="{8ECF25C0-41B7-43A6-A705-0994F8E60D25}"/>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l="23873" t="6584" r="24401" b="7957"/>
            <a:stretch/>
          </p:blipFill>
          <p:spPr bwMode="auto">
            <a:xfrm>
              <a:off x="611560" y="2204864"/>
              <a:ext cx="1872208" cy="1872208"/>
            </a:xfrm>
            <a:prstGeom prst="rect">
              <a:avLst/>
            </a:prstGeom>
            <a:noFill/>
            <a:extLst>
              <a:ext uri="{909E8E84-426E-40DD-AFC4-6F175D3DCCD1}">
                <a14:hiddenFill xmlns:a14="http://schemas.microsoft.com/office/drawing/2010/main">
                  <a:solidFill>
                    <a:srgbClr val="FFFFFF"/>
                  </a:solidFill>
                </a14:hiddenFill>
              </a:ext>
            </a:extLst>
          </p:spPr>
        </p:pic>
        <p:sp>
          <p:nvSpPr>
            <p:cNvPr id="24" name="Beszédbuborék: négyszög 23">
              <a:extLst>
                <a:ext uri="{FF2B5EF4-FFF2-40B4-BE49-F238E27FC236}">
                  <a16:creationId xmlns:a16="http://schemas.microsoft.com/office/drawing/2014/main" id="{DD9992FF-2C13-4998-95FD-B24D8998C9D8}"/>
                </a:ext>
              </a:extLst>
            </p:cNvPr>
            <p:cNvSpPr/>
            <p:nvPr/>
          </p:nvSpPr>
          <p:spPr>
            <a:xfrm>
              <a:off x="3244802" y="3068541"/>
              <a:ext cx="2729258" cy="1296563"/>
            </a:xfrm>
            <a:prstGeom prst="wedgeRectCallout">
              <a:avLst>
                <a:gd name="adj1" fmla="val 55904"/>
                <a:gd name="adj2" fmla="val -46263"/>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rPr>
                <a:t>Citynek van a legtöbb elektromos autója. Youtuber H. András csinált is róla videót, most fekszenek rá erre az egész elektromos dologra. Van külön állomás, ahol töltik az autókat, nagy napelemmel és ott csak a taxisok tölthetik az autókat</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25" name="Beszédbuborék: négyszög 24">
              <a:extLst>
                <a:ext uri="{FF2B5EF4-FFF2-40B4-BE49-F238E27FC236}">
                  <a16:creationId xmlns:a16="http://schemas.microsoft.com/office/drawing/2014/main" id="{457F15D2-82DC-40DE-90FE-4A0BEA9C7574}"/>
                </a:ext>
              </a:extLst>
            </p:cNvPr>
            <p:cNvSpPr/>
            <p:nvPr/>
          </p:nvSpPr>
          <p:spPr>
            <a:xfrm>
              <a:off x="6197130" y="4581128"/>
              <a:ext cx="2729258" cy="1656185"/>
            </a:xfrm>
            <a:prstGeom prst="wedgeRectCallout">
              <a:avLst>
                <a:gd name="adj1" fmla="val -54846"/>
                <a:gd name="adj2" fmla="val -41103"/>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rPr>
                <a:t>Szélesebb körben biztos, hogy szimpatikusabb lenne. Mert vannak olyan zöldek, akiknek nagyon fontos a környezetvédelem és ha ezt valamilyen szinten reklámoznák és tudatosítanák még jobban, akkor valószínűnek tartom, hogy sokan ebbe az irányba foglalnának és direkt igényelnék ezeket a taxikat</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26" name="Beszédbuborék: négyszög 25">
              <a:extLst>
                <a:ext uri="{FF2B5EF4-FFF2-40B4-BE49-F238E27FC236}">
                  <a16:creationId xmlns:a16="http://schemas.microsoft.com/office/drawing/2014/main" id="{7D5457A8-55AB-4758-B22B-259026D80FD3}"/>
                </a:ext>
              </a:extLst>
            </p:cNvPr>
            <p:cNvSpPr/>
            <p:nvPr/>
          </p:nvSpPr>
          <p:spPr>
            <a:xfrm>
              <a:off x="3244802" y="4581128"/>
              <a:ext cx="2729258" cy="1656185"/>
            </a:xfrm>
            <a:prstGeom prst="wedgeRectCallout">
              <a:avLst>
                <a:gd name="adj1" fmla="val -54846"/>
                <a:gd name="adj2" fmla="val -41103"/>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rPr>
                <a:t>A Főtaxinak lehetne egy fiatalabb generációnak szánt promóciója, modernebb, ami kimondottan a fiatalokat célozná meg. A Főtaxi az ilyen 30 pluszosoknak a taxija, a tizen- huszonévesek tuti, hogy nem a Főtaxit választják, lehetne valami ezzel kombinálva, elektromossal, egy kicsit modern dolgokkal szerintem egy jó irány lenne. Akkor behúznák a 30 alattiakat.</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10248" name="Picture 8" descr="environment-icon | Design Office Consultancy">
              <a:extLst>
                <a:ext uri="{FF2B5EF4-FFF2-40B4-BE49-F238E27FC236}">
                  <a16:creationId xmlns:a16="http://schemas.microsoft.com/office/drawing/2014/main" id="{9848F718-1096-4545-890A-AF95EDF308D3}"/>
                </a:ext>
              </a:extLst>
            </p:cNvPr>
            <p:cNvPicPr>
              <a:picLocks noChangeAspect="1" noChangeArrowheads="1"/>
            </p:cNvPicPr>
            <p:nvPr/>
          </p:nvPicPr>
          <p:blipFill rotWithShape="1">
            <a:blip r:embed="rId5">
              <a:duotone>
                <a:schemeClr val="accent6">
                  <a:shade val="45000"/>
                  <a:satMod val="135000"/>
                </a:schemeClr>
                <a:prstClr val="white"/>
              </a:duotone>
              <a:extLst>
                <a:ext uri="{28A0092B-C50C-407E-A947-70E740481C1C}">
                  <a14:useLocalDpi xmlns:a14="http://schemas.microsoft.com/office/drawing/2010/main" val="0"/>
                </a:ext>
              </a:extLst>
            </a:blip>
            <a:srcRect t="2"/>
            <a:stretch/>
          </p:blipFill>
          <p:spPr bwMode="auto">
            <a:xfrm>
              <a:off x="6667278" y="1852765"/>
              <a:ext cx="2225202" cy="222515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8" descr="Yes and no check marks Royalty Free Vector Image">
              <a:extLst>
                <a:ext uri="{FF2B5EF4-FFF2-40B4-BE49-F238E27FC236}">
                  <a16:creationId xmlns:a16="http://schemas.microsoft.com/office/drawing/2014/main" id="{A68FCA4A-CB00-4807-AC2A-25EF5FBCD35F}"/>
                </a:ext>
              </a:extLst>
            </p:cNvPr>
            <p:cNvPicPr>
              <a:picLocks noChangeAspect="1" noChangeArrowheads="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l="8370" t="6950" r="24740" b="50698"/>
            <a:stretch/>
          </p:blipFill>
          <p:spPr bwMode="auto">
            <a:xfrm>
              <a:off x="3778426" y="1889465"/>
              <a:ext cx="1619570" cy="110748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5835510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0" y="1700808"/>
            <a:ext cx="9144000" cy="2964992"/>
          </a:xfrm>
          <a:prstGeom prst="rect">
            <a:avLst/>
          </a:prstGeom>
          <a:solidFill>
            <a:srgbClr val="0052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u-HU" sz="1800" b="0" i="0" u="none" strike="noStrike" kern="1200" cap="none" spc="0" normalizeH="0" baseline="0" noProof="0" dirty="0">
              <a:ln>
                <a:noFill/>
              </a:ln>
              <a:solidFill>
                <a:srgbClr val="FFFFFF"/>
              </a:solidFill>
              <a:effectLst/>
              <a:uLnTx/>
              <a:uFillTx/>
              <a:latin typeface="Verdana"/>
              <a:ea typeface="+mn-ea"/>
              <a:cs typeface="Arial"/>
            </a:endParaRPr>
          </a:p>
        </p:txBody>
      </p:sp>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8" name="Rectangle 2"/>
          <p:cNvSpPr>
            <a:spLocks noChangeArrowheads="1"/>
          </p:cNvSpPr>
          <p:nvPr/>
        </p:nvSpPr>
        <p:spPr bwMode="auto">
          <a:xfrm>
            <a:off x="612057" y="2420888"/>
            <a:ext cx="7704856" cy="1818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2" rIns="91423" bIns="45712"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342" rtl="0" eaLnBrk="0" fontAlgn="base" latinLnBrk="0" hangingPunct="0">
              <a:lnSpc>
                <a:spcPct val="100000"/>
              </a:lnSpc>
              <a:spcBef>
                <a:spcPct val="0"/>
              </a:spcBef>
              <a:spcAft>
                <a:spcPts val="1200"/>
              </a:spcAft>
              <a:buClrTx/>
              <a:buSzTx/>
              <a:buFontTx/>
              <a:buNone/>
              <a:tabLst/>
              <a:defRPr/>
            </a:pPr>
            <a:r>
              <a:rPr kumimoji="0" lang="hu-HU" sz="2600" b="0" i="1" u="none" strike="noStrike" kern="1200" cap="none" spc="0" normalizeH="0" baseline="0" noProof="0" dirty="0">
                <a:ln>
                  <a:noFill/>
                </a:ln>
                <a:solidFill>
                  <a:srgbClr val="FFFFFF"/>
                </a:solidFill>
                <a:effectLst/>
                <a:uLnTx/>
                <a:uFillTx/>
                <a:latin typeface="Arial"/>
                <a:ea typeface="+mn-ea"/>
                <a:cs typeface="Arial" charset="0"/>
              </a:rPr>
              <a:t>Részletes eredmények</a:t>
            </a:r>
          </a:p>
          <a:p>
            <a:pPr marL="914400" lvl="2" indent="0" defTabSz="914342" fontAlgn="base">
              <a:spcBef>
                <a:spcPct val="0"/>
              </a:spcBef>
              <a:spcAft>
                <a:spcPct val="0"/>
              </a:spcAft>
              <a:defRPr/>
            </a:pPr>
            <a:r>
              <a:rPr lang="hu-HU" sz="3200" b="1" i="1" dirty="0">
                <a:solidFill>
                  <a:srgbClr val="FFFFFF"/>
                </a:solidFill>
                <a:latin typeface="Arial"/>
              </a:rPr>
              <a:t>A taxirendelő applikációk iránti elvárások</a:t>
            </a:r>
          </a:p>
        </p:txBody>
      </p:sp>
    </p:spTree>
    <p:extLst>
      <p:ext uri="{BB962C8B-B14F-4D97-AF65-F5344CB8AC3E}">
        <p14:creationId xmlns:p14="http://schemas.microsoft.com/office/powerpoint/2010/main" val="42008145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Téglalap 4">
            <a:extLst>
              <a:ext uri="{FF2B5EF4-FFF2-40B4-BE49-F238E27FC236}">
                <a16:creationId xmlns:a16="http://schemas.microsoft.com/office/drawing/2014/main" id="{95DBC585-A190-415A-870B-080AE57F5EFA}"/>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Az alapelvárások egy taxirendelő applikáció esetében az egyszerű kezelhetőség (utas GPS alapú helymeghatározása) mellett alapvetően a pontosságra (legfőképpen a pontos érkezésre), az átláthatóságra (autó rendszáma, sofőr neve, elérhetősége, várható viteldíj) és a nyomonkövethetőségre (taxi érkezési útvonala) fókuszálnak. Emellett kiemelt fontosságú a bankkártyás fizetési lehetőség, illetve a bankkártya adatok rögzítése az applikációban. </a:t>
            </a:r>
          </a:p>
        </p:txBody>
      </p:sp>
      <p:sp>
        <p:nvSpPr>
          <p:cNvPr id="14" name="Rectangle 2">
            <a:extLst>
              <a:ext uri="{FF2B5EF4-FFF2-40B4-BE49-F238E27FC236}">
                <a16:creationId xmlns:a16="http://schemas.microsoft.com/office/drawing/2014/main" id="{19CF6A43-D815-4FAE-BCDD-70949B659E7F}"/>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Alapelvárások egy taxirendelő applikációval kapcsolatban</a:t>
            </a:r>
            <a:r>
              <a:rPr kumimoji="0" lang="hu-HU" sz="1800" b="1" i="0" u="none" strike="noStrike" kern="1200" cap="none" spc="0" normalizeH="0" baseline="0" noProof="0" dirty="0">
                <a:ln>
                  <a:noFill/>
                </a:ln>
                <a:solidFill>
                  <a:srgbClr val="7F7F7F"/>
                </a:solidFill>
                <a:effectLst/>
                <a:uLnTx/>
                <a:uFillTx/>
                <a:latin typeface="Arial"/>
                <a:ea typeface="+mn-ea"/>
                <a:cs typeface="Arial" charset="0"/>
              </a:rPr>
              <a:t> </a:t>
            </a:r>
          </a:p>
        </p:txBody>
      </p:sp>
      <p:grpSp>
        <p:nvGrpSpPr>
          <p:cNvPr id="4" name="Csoportba foglalás 3">
            <a:extLst>
              <a:ext uri="{FF2B5EF4-FFF2-40B4-BE49-F238E27FC236}">
                <a16:creationId xmlns:a16="http://schemas.microsoft.com/office/drawing/2014/main" id="{7E859FAB-F218-45AF-9E2D-FC6514629E4B}"/>
              </a:ext>
            </a:extLst>
          </p:cNvPr>
          <p:cNvGrpSpPr/>
          <p:nvPr/>
        </p:nvGrpSpPr>
        <p:grpSpPr>
          <a:xfrm>
            <a:off x="117029" y="1877681"/>
            <a:ext cx="8919467" cy="4935695"/>
            <a:chOff x="117029" y="1877681"/>
            <a:chExt cx="8919467" cy="4935695"/>
          </a:xfrm>
        </p:grpSpPr>
        <p:sp>
          <p:nvSpPr>
            <p:cNvPr id="3" name="Szövegdoboz 2">
              <a:extLst>
                <a:ext uri="{FF2B5EF4-FFF2-40B4-BE49-F238E27FC236}">
                  <a16:creationId xmlns:a16="http://schemas.microsoft.com/office/drawing/2014/main" id="{4A78E286-A79E-4DFD-9E03-E3652822F85E}"/>
                </a:ext>
              </a:extLst>
            </p:cNvPr>
            <p:cNvSpPr txBox="1"/>
            <p:nvPr/>
          </p:nvSpPr>
          <p:spPr>
            <a:xfrm>
              <a:off x="2301652" y="1900043"/>
              <a:ext cx="4546029" cy="4913333"/>
            </a:xfrm>
            <a:prstGeom prst="rect">
              <a:avLst/>
            </a:prstGeom>
            <a:noFill/>
          </p:spPr>
          <p:txBody>
            <a:bodyPr wrap="square" rtlCol="0">
              <a:spAutoFit/>
            </a:bodyPr>
            <a:lstStyle/>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Utas GPS alapú helymeghatározásának lehetősége</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Egyszerű kezelhetőség (induló-, célállomás egyszerű rögzítése)</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Várható viteldíj feltüntetése (plusz-mínusz 500 Ft)</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Autó érkezésének időpontja, </a:t>
              </a:r>
              <a:r>
                <a:rPr lang="hu-HU" sz="1600" b="1" u="sng" dirty="0">
                  <a:solidFill>
                    <a:srgbClr val="00527C"/>
                  </a:solidFill>
                  <a:latin typeface="Arial" panose="020B0604020202020204" pitchFamily="34" charset="0"/>
                  <a:cs typeface="Arial" panose="020B0604020202020204" pitchFamily="34" charset="0"/>
                </a:rPr>
                <a:t>pontos érkezés</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Autó rendszámának, sofőr nevének feltüntetése</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Nyomonkövethetőség vizuálisan (látszik hol van a taxi és hol van az utas)</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Közvetlen kontakt lehetősége a sofőrrel</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Elérhető ügyfélszolgálat</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Útviszonyok láthatósága az optimális útvonal megtervezéséhez</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Bankkártyás fizetés lehetősége</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Bankkártya adatok rögzíthetősége az applikációban</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Autó kiválasztásának lehetősége (lehessen elektromos autót is kérni)</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Előrendelési lehetőség</a:t>
              </a:r>
            </a:p>
            <a:p>
              <a:pPr marL="285750" indent="-200025">
                <a:lnSpc>
                  <a:spcPts val="2100"/>
                </a:lnSpc>
                <a:buFont typeface="Wingdings" panose="05000000000000000000" pitchFamily="2" charset="2"/>
                <a:buChar char="Ø"/>
              </a:pPr>
              <a:r>
                <a:rPr lang="hu-HU" sz="1400" dirty="0">
                  <a:solidFill>
                    <a:schemeClr val="bg1">
                      <a:lumMod val="50000"/>
                    </a:schemeClr>
                  </a:solidFill>
                  <a:latin typeface="Arial" panose="020B0604020202020204" pitchFamily="34" charset="0"/>
                  <a:cs typeface="Arial" panose="020B0604020202020204" pitchFamily="34" charset="0"/>
                </a:rPr>
                <a:t>Utazási előzmények tárolása</a:t>
              </a:r>
            </a:p>
          </p:txBody>
        </p:sp>
        <p:sp>
          <p:nvSpPr>
            <p:cNvPr id="8" name="Beszédbuborék: négyszög 7">
              <a:extLst>
                <a:ext uri="{FF2B5EF4-FFF2-40B4-BE49-F238E27FC236}">
                  <a16:creationId xmlns:a16="http://schemas.microsoft.com/office/drawing/2014/main" id="{14A50B5F-5C12-4259-B89E-E95C15B74B80}"/>
                </a:ext>
              </a:extLst>
            </p:cNvPr>
            <p:cNvSpPr/>
            <p:nvPr/>
          </p:nvSpPr>
          <p:spPr>
            <a:xfrm>
              <a:off x="6813771" y="2665487"/>
              <a:ext cx="2222723" cy="1353058"/>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rPr>
                <a:t>Volt olyan éjszakai érkezésem, hogy Csepelre beérkeztem az éjszakai busszal és előtte két megállóval már telefonon lefoglaltam a taxit, és mire odaértem, addigra ő is. És nem volt az, hogy ott még nekem a sarkon várnom kelljen.”</a:t>
              </a:r>
              <a:endParaRPr lang="hu-HU" sz="1000" i="1" dirty="0">
                <a:solidFill>
                  <a:schemeClr val="bg1">
                    <a:lumMod val="50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10" name="Beszédbuborék: négyszög 9">
              <a:extLst>
                <a:ext uri="{FF2B5EF4-FFF2-40B4-BE49-F238E27FC236}">
                  <a16:creationId xmlns:a16="http://schemas.microsoft.com/office/drawing/2014/main" id="{0E2B83C0-CEA6-46C7-A56C-9946F1E0142E}"/>
                </a:ext>
              </a:extLst>
            </p:cNvPr>
            <p:cNvSpPr/>
            <p:nvPr/>
          </p:nvSpPr>
          <p:spPr>
            <a:xfrm>
              <a:off x="117029" y="4886186"/>
              <a:ext cx="2222723" cy="1567150"/>
            </a:xfrm>
            <a:prstGeom prst="wedgeRectCallout">
              <a:avLst>
                <a:gd name="adj1" fmla="val 52713"/>
                <a:gd name="adj2" fmla="val -41464"/>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cs typeface="Arial" panose="020B0604020202020204" pitchFamily="34" charset="0"/>
                </a:rPr>
                <a:t>A </a:t>
              </a:r>
              <a:r>
                <a:rPr lang="hu-HU" sz="1000" i="1" dirty="0">
                  <a:solidFill>
                    <a:srgbClr val="808080"/>
                  </a:solidFill>
                  <a:latin typeface="Arial" panose="020B0604020202020204" pitchFamily="34" charset="0"/>
                  <a:ea typeface="Calibri" panose="020F0502020204030204" pitchFamily="34" charset="0"/>
                </a:rPr>
                <a:t>vizualitás, az nagyon látványos és nagyon bizalomgerjesztő, hogy látod, hogy hol vannak az autók, amikor elindul a tied, írja a rendszámot, sőt a sofőr nevét is meg a telefonszámát is, hogyha bármi probléma van vagy nem találjátok egymást, tudjátok hívni.”</a:t>
              </a:r>
              <a:endParaRPr lang="hu-HU" sz="1000" i="1" dirty="0">
                <a:solidFill>
                  <a:schemeClr val="bg1">
                    <a:lumMod val="50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11" name="Beszédbuborék: négyszög 10">
              <a:extLst>
                <a:ext uri="{FF2B5EF4-FFF2-40B4-BE49-F238E27FC236}">
                  <a16:creationId xmlns:a16="http://schemas.microsoft.com/office/drawing/2014/main" id="{75C96991-4078-4990-98CB-1EF298282C9D}"/>
                </a:ext>
              </a:extLst>
            </p:cNvPr>
            <p:cNvSpPr/>
            <p:nvPr/>
          </p:nvSpPr>
          <p:spPr>
            <a:xfrm>
              <a:off x="6813771" y="5407765"/>
              <a:ext cx="2222723" cy="1045571"/>
            </a:xfrm>
            <a:prstGeom prst="wedgeRectCallout">
              <a:avLst>
                <a:gd name="adj1" fmla="val -53990"/>
                <a:gd name="adj2" fmla="val -4675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cs typeface="Arial" panose="020B0604020202020204" pitchFamily="34" charset="0"/>
                </a:rPr>
                <a:t>Az app-ban rögzíthető bankkártya </a:t>
              </a:r>
              <a:r>
                <a:rPr lang="hu-HU" sz="1000" i="1" dirty="0">
                  <a:solidFill>
                    <a:srgbClr val="808080"/>
                  </a:solidFill>
                  <a:latin typeface="Arial" panose="020B0604020202020204" pitchFamily="34" charset="0"/>
                  <a:ea typeface="Calibri" panose="020F0502020204030204" pitchFamily="34" charset="0"/>
                </a:rPr>
                <a:t>a legideálisabb , mert akkor nem kell nálad legyen a kártya és biztonságban érzem, hogy nem viszem magammal mindenhova a kártyát. Ez nagy előny.”</a:t>
              </a:r>
              <a:endParaRPr lang="hu-HU" sz="1000" i="1" dirty="0">
                <a:solidFill>
                  <a:schemeClr val="bg1">
                    <a:lumMod val="50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12" name="Beszédbuborék: négyszög 11">
              <a:extLst>
                <a:ext uri="{FF2B5EF4-FFF2-40B4-BE49-F238E27FC236}">
                  <a16:creationId xmlns:a16="http://schemas.microsoft.com/office/drawing/2014/main" id="{52F059BC-4FAF-4A04-B406-A295D81E4CFA}"/>
                </a:ext>
              </a:extLst>
            </p:cNvPr>
            <p:cNvSpPr/>
            <p:nvPr/>
          </p:nvSpPr>
          <p:spPr>
            <a:xfrm>
              <a:off x="117029" y="3933056"/>
              <a:ext cx="2222723" cy="756156"/>
            </a:xfrm>
            <a:prstGeom prst="wedgeRectCallout">
              <a:avLst>
                <a:gd name="adj1" fmla="val 53999"/>
                <a:gd name="adj2" fmla="val -48015"/>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chemeClr val="bg1">
                      <a:lumMod val="50000"/>
                    </a:schemeClr>
                  </a:solidFill>
                  <a:effectLst/>
                  <a:uLnTx/>
                  <a:uFillTx/>
                  <a:latin typeface="Arial" panose="020B0604020202020204" pitchFamily="34" charset="0"/>
                  <a:cs typeface="Arial" panose="020B0604020202020204" pitchFamily="34" charset="0"/>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cs typeface="Arial" panose="020B0604020202020204" pitchFamily="34" charset="0"/>
                </a:rPr>
                <a:t>A</a:t>
              </a:r>
              <a:r>
                <a:rPr lang="hu-HU" sz="1000" i="1" dirty="0">
                  <a:solidFill>
                    <a:srgbClr val="808080"/>
                  </a:solidFill>
                  <a:latin typeface="Arial" panose="020B0604020202020204" pitchFamily="34" charset="0"/>
                  <a:ea typeface="Calibri" panose="020F0502020204030204" pitchFamily="34" charset="0"/>
                </a:rPr>
                <a:t>z ár, az útvonal, mikor érkezik, a tervezhetőség, hogy tudjak választani az autók között.”</a:t>
              </a:r>
              <a:endParaRPr lang="hu-HU" sz="1000" i="1" dirty="0">
                <a:solidFill>
                  <a:schemeClr val="bg1">
                    <a:lumMod val="50000"/>
                  </a:schemeClr>
                </a:solidFill>
                <a:latin typeface="Arial" panose="020B0604020202020204" pitchFamily="34" charset="0"/>
                <a:ea typeface="Calibri" panose="020F0502020204030204" pitchFamily="34" charset="0"/>
                <a:cs typeface="Arial" panose="020B0604020202020204" pitchFamily="34" charset="0"/>
              </a:endParaRPr>
            </a:p>
          </p:txBody>
        </p:sp>
        <p:pic>
          <p:nvPicPr>
            <p:cNvPr id="17" name="Picture 4" descr="Free Taxi Call icon | Taxi Call icons PNG, ICO or ICNS | Page 2">
              <a:extLst>
                <a:ext uri="{FF2B5EF4-FFF2-40B4-BE49-F238E27FC236}">
                  <a16:creationId xmlns:a16="http://schemas.microsoft.com/office/drawing/2014/main" id="{F73712F0-C45A-4DDF-9917-6B5D3F011933}"/>
                </a:ext>
              </a:extLst>
            </p:cNvPr>
            <p:cNvPicPr>
              <a:picLocks noChangeAspect="1" noChangeArrowheads="1"/>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47036" t="9740" r="14423" b="11976"/>
            <a:stretch/>
          </p:blipFill>
          <p:spPr bwMode="auto">
            <a:xfrm>
              <a:off x="568127" y="1877681"/>
              <a:ext cx="1380527" cy="1858401"/>
            </a:xfrm>
            <a:prstGeom prst="rect">
              <a:avLst/>
            </a:prstGeom>
            <a:noFill/>
            <a:extLst>
              <a:ext uri="{909E8E84-426E-40DD-AFC4-6F175D3DCCD1}">
                <a14:hiddenFill xmlns:a14="http://schemas.microsoft.com/office/drawing/2010/main">
                  <a:solidFill>
                    <a:srgbClr val="FFFFFF"/>
                  </a:solidFill>
                </a14:hiddenFill>
              </a:ext>
            </a:extLst>
          </p:spPr>
        </p:pic>
        <p:sp>
          <p:nvSpPr>
            <p:cNvPr id="19" name="Beszédbuborék: négyszög 18">
              <a:extLst>
                <a:ext uri="{FF2B5EF4-FFF2-40B4-BE49-F238E27FC236}">
                  <a16:creationId xmlns:a16="http://schemas.microsoft.com/office/drawing/2014/main" id="{211295BE-2E97-431D-BE47-6D8A014B75D7}"/>
                </a:ext>
              </a:extLst>
            </p:cNvPr>
            <p:cNvSpPr/>
            <p:nvPr/>
          </p:nvSpPr>
          <p:spPr>
            <a:xfrm>
              <a:off x="6811294" y="2132856"/>
              <a:ext cx="2225202" cy="432043"/>
            </a:xfrm>
            <a:prstGeom prst="wedgeRectCallout">
              <a:avLst>
                <a:gd name="adj1" fmla="val -54846"/>
                <a:gd name="adj2" fmla="val -41103"/>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Lássa, hogy hol vagyok, ez nagyon fontos.”</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20" name="Beszédbuborék: négyszög 19">
              <a:extLst>
                <a:ext uri="{FF2B5EF4-FFF2-40B4-BE49-F238E27FC236}">
                  <a16:creationId xmlns:a16="http://schemas.microsoft.com/office/drawing/2014/main" id="{F37289D7-A57C-4D6B-A88F-B360656D6AD4}"/>
                </a:ext>
              </a:extLst>
            </p:cNvPr>
            <p:cNvSpPr/>
            <p:nvPr/>
          </p:nvSpPr>
          <p:spPr>
            <a:xfrm>
              <a:off x="6804248" y="4136362"/>
              <a:ext cx="2225202" cy="1144175"/>
            </a:xfrm>
            <a:prstGeom prst="wedgeRectCallout">
              <a:avLst>
                <a:gd name="adj1" fmla="val -54846"/>
                <a:gd name="adj2" fmla="val -41103"/>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rPr>
                <a:t>ígérnek valamit és akkor a sofőr…általában 60-70 éves nyugdíjból visszajött bácsika: „sokan voltak a városban meg a forgalom”. És egyből elkezd beszélni és mesélni, ami rohadtul nem érdekel</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4875582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5" name="Téglalap 4">
            <a:extLst>
              <a:ext uri="{FF2B5EF4-FFF2-40B4-BE49-F238E27FC236}">
                <a16:creationId xmlns:a16="http://schemas.microsoft.com/office/drawing/2014/main" id="{95DBC585-A190-415A-870B-080AE57F5EFA}"/>
              </a:ext>
            </a:extLst>
          </p:cNvPr>
          <p:cNvSpPr/>
          <p:nvPr/>
        </p:nvSpPr>
        <p:spPr>
          <a:xfrm>
            <a:off x="251520" y="853873"/>
            <a:ext cx="8712968" cy="990951"/>
          </a:xfrm>
          <a:prstGeom prst="rect">
            <a:avLst/>
          </a:prstGeom>
          <a:solidFill>
            <a:srgbClr val="00527C"/>
          </a:solidFill>
          <a:ln w="19050">
            <a:solidFill>
              <a:srgbClr val="0052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 taxiélmény testreszabása olyan további hozzáadott érték lenne a válaszadók szerint, amely versenyelőnyt tudna biztosítani az ezt kifejlesztő társaságnak. Ezt elsősorban a személyes preferenciák (kisállat szállítás, babaülés igénye, elhúzós ajtajú-, kombi-, több személyes autó igénye, </a:t>
            </a:r>
            <a:r>
              <a:rPr lang="hu-HU" sz="1200" dirty="0">
                <a:solidFill>
                  <a:srgbClr val="FFFFFF"/>
                </a:solidFill>
                <a:latin typeface="Arial" panose="020B0604020202020204" pitchFamily="34" charset="0"/>
                <a:cs typeface="Arial" panose="020B0604020202020204" pitchFamily="34" charset="0"/>
              </a:rPr>
              <a:t>nyitottság az utas részéről a beszélgetés, rádióhallgatás felé, visszaút jelzése, nyáron a klíma hőmérsékletének beállítása, egyéb megjegyzések) felhasználói </a:t>
            </a:r>
            <a:r>
              <a:rPr kumimoji="0" lang="hu-HU"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profilban történő rögzítésében látják. </a:t>
            </a:r>
          </a:p>
        </p:txBody>
      </p:sp>
      <p:sp>
        <p:nvSpPr>
          <p:cNvPr id="14" name="Rectangle 2">
            <a:extLst>
              <a:ext uri="{FF2B5EF4-FFF2-40B4-BE49-F238E27FC236}">
                <a16:creationId xmlns:a16="http://schemas.microsoft.com/office/drawing/2014/main" id="{19CF6A43-D815-4FAE-BCDD-70949B659E7F}"/>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További hozzáadott értékek</a:t>
            </a:r>
            <a:r>
              <a:rPr kumimoji="0" lang="hu-HU" sz="1800" b="1" i="0" u="none" strike="noStrike" kern="1200" cap="none" spc="0" normalizeH="0" baseline="0" noProof="0" dirty="0">
                <a:ln>
                  <a:noFill/>
                </a:ln>
                <a:solidFill>
                  <a:srgbClr val="7F7F7F"/>
                </a:solidFill>
                <a:effectLst/>
                <a:uLnTx/>
                <a:uFillTx/>
                <a:latin typeface="Arial"/>
                <a:ea typeface="+mn-ea"/>
                <a:cs typeface="Arial" charset="0"/>
              </a:rPr>
              <a:t> – a taxiélmény testreszabása</a:t>
            </a:r>
          </a:p>
        </p:txBody>
      </p:sp>
      <p:grpSp>
        <p:nvGrpSpPr>
          <p:cNvPr id="4" name="Csoportba foglalás 3">
            <a:extLst>
              <a:ext uri="{FF2B5EF4-FFF2-40B4-BE49-F238E27FC236}">
                <a16:creationId xmlns:a16="http://schemas.microsoft.com/office/drawing/2014/main" id="{C2C1ADB2-E2AB-4E72-B4AE-CDBCBAC59669}"/>
              </a:ext>
            </a:extLst>
          </p:cNvPr>
          <p:cNvGrpSpPr/>
          <p:nvPr/>
        </p:nvGrpSpPr>
        <p:grpSpPr>
          <a:xfrm>
            <a:off x="289620" y="1868135"/>
            <a:ext cx="8600006" cy="4873620"/>
            <a:chOff x="232470" y="1868135"/>
            <a:chExt cx="8600006" cy="4873620"/>
          </a:xfrm>
        </p:grpSpPr>
        <p:sp>
          <p:nvSpPr>
            <p:cNvPr id="3" name="Szövegdoboz 2">
              <a:extLst>
                <a:ext uri="{FF2B5EF4-FFF2-40B4-BE49-F238E27FC236}">
                  <a16:creationId xmlns:a16="http://schemas.microsoft.com/office/drawing/2014/main" id="{4A78E286-A79E-4DFD-9E03-E3652822F85E}"/>
                </a:ext>
              </a:extLst>
            </p:cNvPr>
            <p:cNvSpPr txBox="1"/>
            <p:nvPr/>
          </p:nvSpPr>
          <p:spPr>
            <a:xfrm>
              <a:off x="2467197" y="1882924"/>
              <a:ext cx="4130552" cy="4858831"/>
            </a:xfrm>
            <a:prstGeom prst="rect">
              <a:avLst/>
            </a:prstGeom>
            <a:noFill/>
          </p:spPr>
          <p:txBody>
            <a:bodyPr wrap="square" rtlCol="0">
              <a:spAutoFit/>
            </a:bodyPr>
            <a:lstStyle/>
            <a:p>
              <a:pPr marR="0" lvl="0" algn="l" defTabSz="914400" rtl="0" eaLnBrk="1" fontAlgn="auto" latinLnBrk="0" hangingPunct="1">
                <a:lnSpc>
                  <a:spcPts val="2200"/>
                </a:lnSpc>
                <a:spcBef>
                  <a:spcPts val="0"/>
                </a:spcBef>
                <a:spcAft>
                  <a:spcPts val="0"/>
                </a:spcAft>
                <a:buClrTx/>
                <a:buSzTx/>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Lehetőség kiegészítő igények rögzítésére a profilban:</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Kisállat szállítás</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Van-e/be lehet-e tenni gyerekülés(t) az autóba</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Elhúzós ajtó (hogy kerekes székkel is be lehessen szállni)</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Családi autó (6-7 személyes)</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Kombi autó (nagyobb csomag szállításához)</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Időpont szűrő: pl. 10 percen belül legyen a helyszínen az autó</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Visszaút is lesz, várjon meg</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Akar-e az utas beszélgetni a sofőrrel, vagy nem</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Akar-e az utas rádiót hallgatni, vagy nem</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Nyáron a klíma hőmérsékletének megadása</a:t>
              </a:r>
            </a:p>
            <a:p>
              <a:pPr marL="447675" marR="0" lvl="1" indent="-266700" algn="l" defTabSz="914400" rtl="0" eaLnBrk="1" fontAlgn="auto" latinLnBrk="0" hangingPunct="1">
                <a:lnSpc>
                  <a:spcPts val="2200"/>
                </a:lnSpc>
                <a:spcBef>
                  <a:spcPts val="0"/>
                </a:spcBef>
                <a:spcAft>
                  <a:spcPts val="0"/>
                </a:spcAft>
                <a:buClrTx/>
                <a:buSzTx/>
                <a:buFont typeface="Wingdings" panose="05000000000000000000" pitchFamily="2" charset="2"/>
                <a:buChar char="Ø"/>
                <a:tabLst/>
                <a:defRPr/>
              </a:pPr>
              <a:r>
                <a:rPr kumimoji="0" lang="hu-HU" sz="14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Egyéb megjegyzés rögzítésének lehetősége</a:t>
              </a:r>
            </a:p>
          </p:txBody>
        </p:sp>
        <p:sp>
          <p:nvSpPr>
            <p:cNvPr id="13" name="Beszédbuborék: négyszög 12">
              <a:extLst>
                <a:ext uri="{FF2B5EF4-FFF2-40B4-BE49-F238E27FC236}">
                  <a16:creationId xmlns:a16="http://schemas.microsoft.com/office/drawing/2014/main" id="{EAFAEEE5-B06A-4189-A902-28C1E0928930}"/>
                </a:ext>
              </a:extLst>
            </p:cNvPr>
            <p:cNvSpPr/>
            <p:nvPr/>
          </p:nvSpPr>
          <p:spPr>
            <a:xfrm>
              <a:off x="6614320" y="3824974"/>
              <a:ext cx="2206152" cy="756154"/>
            </a:xfrm>
            <a:prstGeom prst="wedgeRectCallout">
              <a:avLst>
                <a:gd name="adj1" fmla="val -54378"/>
                <a:gd name="adj2" fmla="val -39228"/>
              </a:avLst>
            </a:prstGeom>
            <a:noFill/>
            <a:ln w="12700">
              <a:solidFill>
                <a:srgbClr val="00527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ea typeface="Calibri" panose="020F0502020204030204" pitchFamily="34" charset="0"/>
                  <a:cs typeface="Arial"/>
                </a:rPr>
                <a:t>ök jó, hogy nem kell kommunikálni a diszpécserrel, viszont akkor ezekre tudjon válaszolni az app.”</a:t>
              </a:r>
              <a:endPar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15" name="Beszédbuborék: négyszög 14">
              <a:extLst>
                <a:ext uri="{FF2B5EF4-FFF2-40B4-BE49-F238E27FC236}">
                  <a16:creationId xmlns:a16="http://schemas.microsoft.com/office/drawing/2014/main" id="{73446CA9-F993-4BC7-953E-C9CFC7A8C529}"/>
                </a:ext>
              </a:extLst>
            </p:cNvPr>
            <p:cNvSpPr/>
            <p:nvPr/>
          </p:nvSpPr>
          <p:spPr>
            <a:xfrm>
              <a:off x="232470" y="3824974"/>
              <a:ext cx="2225202" cy="756154"/>
            </a:xfrm>
            <a:prstGeom prst="wedgeRectCallout">
              <a:avLst>
                <a:gd name="adj1" fmla="val 53879"/>
                <a:gd name="adj2" fmla="val -40050"/>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rPr>
                <a:t>Senki nem akar konfrontálódni. </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ea typeface="Calibri" panose="020F0502020204030204" pitchFamily="34" charset="0"/>
                  <a:cs typeface="Arial"/>
                </a:rPr>
                <a:t>Jó az, ha már fixen úgy érkezik, hogy ezzel már mind képben van.</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6" name="Beszédbuborék: négyszög 15">
              <a:extLst>
                <a:ext uri="{FF2B5EF4-FFF2-40B4-BE49-F238E27FC236}">
                  <a16:creationId xmlns:a16="http://schemas.microsoft.com/office/drawing/2014/main" id="{5343697C-DB40-4C19-B286-B14AE6A8BB5F}"/>
                </a:ext>
              </a:extLst>
            </p:cNvPr>
            <p:cNvSpPr/>
            <p:nvPr/>
          </p:nvSpPr>
          <p:spPr>
            <a:xfrm>
              <a:off x="241995" y="4797152"/>
              <a:ext cx="2225202" cy="1584176"/>
            </a:xfrm>
            <a:prstGeom prst="wedgeRectCallout">
              <a:avLst>
                <a:gd name="adj1" fmla="val 53879"/>
                <a:gd name="adj2" fmla="val -40050"/>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ea typeface="+mn-ea"/>
                  <a:cs typeface="Arial" panose="020B0604020202020204" pitchFamily="34" charset="0"/>
                </a:rPr>
                <a:t>E</a:t>
              </a:r>
              <a:r>
                <a:rPr kumimoji="0" lang="hu-HU" sz="1000" b="0" i="1" u="none" strike="noStrike" kern="1200" cap="none" spc="0" normalizeH="0" baseline="0" noProof="0" dirty="0">
                  <a:ln>
                    <a:noFill/>
                  </a:ln>
                  <a:solidFill>
                    <a:srgbClr val="808080"/>
                  </a:solidFill>
                  <a:effectLst/>
                  <a:uLnTx/>
                  <a:uFillTx/>
                  <a:latin typeface="Arial" panose="020B0604020202020204" pitchFamily="34" charset="0"/>
                  <a:ea typeface="Calibri" panose="020F0502020204030204" pitchFamily="34" charset="0"/>
                  <a:cs typeface="Arial"/>
                </a:rPr>
                <a:t>leve az appba úgy jelentkezem be, hogy megadom a paramétereket. Én ezt szeretem, azt szeretem, állatom van, legyen egy megjegyzés rovat, megrendelem az autót, ők látják a profilomat, be tudom előre állítani mit szeretnék és megjegyzésbe beírom, hogy esetleg még egy koktél legyen….</a:t>
              </a: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7" name="Beszédbuborék: négyszög 16">
              <a:extLst>
                <a:ext uri="{FF2B5EF4-FFF2-40B4-BE49-F238E27FC236}">
                  <a16:creationId xmlns:a16="http://schemas.microsoft.com/office/drawing/2014/main" id="{D4FE7D3D-BFE0-470B-933F-69D38138085A}"/>
                </a:ext>
              </a:extLst>
            </p:cNvPr>
            <p:cNvSpPr/>
            <p:nvPr/>
          </p:nvSpPr>
          <p:spPr>
            <a:xfrm>
              <a:off x="6607274" y="4797152"/>
              <a:ext cx="2225202" cy="1584176"/>
            </a:xfrm>
            <a:prstGeom prst="wedgeRectCallout">
              <a:avLst>
                <a:gd name="adj1" fmla="val -54846"/>
                <a:gd name="adj2" fmla="val -41103"/>
              </a:avLst>
            </a:prstGeom>
            <a:noFill/>
            <a:ln w="12700">
              <a:solidFill>
                <a:srgbClr val="00527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kumimoji="0" lang="hu-HU" sz="1000" b="0" i="1"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a:t>
              </a:r>
              <a:r>
                <a:rPr lang="hu-HU" sz="1000" i="1" dirty="0">
                  <a:solidFill>
                    <a:srgbClr val="808080"/>
                  </a:solidFill>
                  <a:latin typeface="Arial" panose="020B0604020202020204" pitchFamily="34" charset="0"/>
                  <a:ea typeface="Calibri" panose="020F0502020204030204" pitchFamily="34" charset="0"/>
                  <a:cs typeface="Times New Roman" panose="02020603050405020304" pitchFamily="18" charset="0"/>
                </a:rPr>
                <a:t>Versenyelőnyt jelentene más társaságokkal szemben. </a:t>
              </a:r>
              <a:endParaRPr lang="hu-HU" sz="1100" dirty="0">
                <a:latin typeface="Calibri" panose="020F0502020204030204" pitchFamily="34" charset="0"/>
                <a:ea typeface="Calibri" panose="020F0502020204030204" pitchFamily="34" charset="0"/>
                <a:cs typeface="Times New Roman" panose="02020603050405020304" pitchFamily="18" charset="0"/>
              </a:endParaRPr>
            </a:p>
            <a:p>
              <a:pPr algn="ctr"/>
              <a:r>
                <a:rPr lang="hu-HU" sz="1000" i="1" dirty="0">
                  <a:solidFill>
                    <a:srgbClr val="808080"/>
                  </a:solidFill>
                  <a:latin typeface="Arial" panose="020B0604020202020204" pitchFamily="34" charset="0"/>
                  <a:ea typeface="Calibri" panose="020F0502020204030204" pitchFamily="34" charset="0"/>
                </a:rPr>
                <a:t>Ez egy szolgáltatás. Ne nekem kelljen már vigyázzba ülni a taxis igényeinek, hanem fordítva, én vagyok a fizetővendég.”</a:t>
              </a:r>
              <a:endParaRPr kumimoji="0" lang="hu-HU"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6146" name="Picture 2" descr="Value Added Icon HD Stock Images | Shutterstock">
              <a:extLst>
                <a:ext uri="{FF2B5EF4-FFF2-40B4-BE49-F238E27FC236}">
                  <a16:creationId xmlns:a16="http://schemas.microsoft.com/office/drawing/2014/main" id="{D5766D9D-8908-43EB-8F6B-D12CFB3613AA}"/>
                </a:ext>
              </a:extLst>
            </p:cNvPr>
            <p:cNvPicPr>
              <a:picLocks noChangeAspect="1" noChangeArrowheads="1"/>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18985" t="12200" r="24801" b="20300"/>
            <a:stretch/>
          </p:blipFill>
          <p:spPr bwMode="auto">
            <a:xfrm>
              <a:off x="234182" y="1868135"/>
              <a:ext cx="2206153" cy="190185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Free Taxi Call icon | Taxi Call icons PNG, ICO or ICNS | Page 2">
              <a:extLst>
                <a:ext uri="{FF2B5EF4-FFF2-40B4-BE49-F238E27FC236}">
                  <a16:creationId xmlns:a16="http://schemas.microsoft.com/office/drawing/2014/main" id="{06671032-A9B6-4CCC-AC6A-1C6FF5A2E8CB}"/>
                </a:ext>
              </a:extLst>
            </p:cNvPr>
            <p:cNvPicPr>
              <a:picLocks noChangeAspect="1" noChangeArrowheads="1"/>
            </p:cNvPicPr>
            <p:nvPr/>
          </p:nvPicPr>
          <p:blipFill rotWithShape="1">
            <a:blip r:embed="rId4">
              <a:duotone>
                <a:schemeClr val="accent6">
                  <a:shade val="45000"/>
                  <a:satMod val="135000"/>
                </a:schemeClr>
                <a:prstClr val="white"/>
              </a:duotone>
              <a:extLst>
                <a:ext uri="{28A0092B-C50C-407E-A947-70E740481C1C}">
                  <a14:useLocalDpi xmlns:a14="http://schemas.microsoft.com/office/drawing/2010/main" val="0"/>
                </a:ext>
              </a:extLst>
            </a:blip>
            <a:srcRect l="47036" t="9740" r="14423" b="11976"/>
            <a:stretch/>
          </p:blipFill>
          <p:spPr bwMode="auto">
            <a:xfrm>
              <a:off x="6998372" y="1916832"/>
              <a:ext cx="1380527" cy="185840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8322963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4EF34D-66B8-420C-9B97-E3340AB4CD45}" type="slidenum">
              <a:rPr kumimoji="0" lang="hu-HU" sz="1200" b="1" i="0" u="none" strike="noStrike" kern="1200" cap="none" spc="0" normalizeH="0" baseline="0" noProof="0" smtClean="0">
                <a:ln>
                  <a:noFill/>
                </a:ln>
                <a:solidFill>
                  <a:srgbClr val="808080"/>
                </a:solidFill>
                <a:effectLst/>
                <a:uLnTx/>
                <a:uFillTx/>
                <a:latin typeface="Arial"/>
                <a:ea typeface="+mn-ea"/>
                <a:cs typeface="Times New Roman"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hu-HU" sz="1200" b="1" i="0" u="none" strike="noStrike" kern="1200" cap="none" spc="0" normalizeH="0" baseline="0" noProof="0" dirty="0">
              <a:ln>
                <a:noFill/>
              </a:ln>
              <a:solidFill>
                <a:srgbClr val="808080"/>
              </a:solidFill>
              <a:effectLst/>
              <a:uLnTx/>
              <a:uFillTx/>
              <a:latin typeface="Arial"/>
              <a:ea typeface="+mn-ea"/>
              <a:cs typeface="Times New Roman" pitchFamily="18" charset="0"/>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88640"/>
            <a:ext cx="726103" cy="479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Egyenes összekötő 6"/>
          <p:cNvCxnSpPr/>
          <p:nvPr/>
        </p:nvCxnSpPr>
        <p:spPr>
          <a:xfrm>
            <a:off x="35496" y="782288"/>
            <a:ext cx="9108504" cy="0"/>
          </a:xfrm>
          <a:prstGeom prst="line">
            <a:avLst/>
          </a:prstGeom>
          <a:ln w="28575">
            <a:solidFill>
              <a:srgbClr val="00527C"/>
            </a:solidFill>
          </a:ln>
        </p:spPr>
        <p:style>
          <a:lnRef idx="1">
            <a:schemeClr val="accent1"/>
          </a:lnRef>
          <a:fillRef idx="0">
            <a:schemeClr val="accent1"/>
          </a:fillRef>
          <a:effectRef idx="0">
            <a:schemeClr val="accent1"/>
          </a:effectRef>
          <a:fontRef idx="minor">
            <a:schemeClr val="tx1"/>
          </a:fontRef>
        </p:style>
      </p:cxnSp>
      <p:sp>
        <p:nvSpPr>
          <p:cNvPr id="14" name="Rectangle 2">
            <a:extLst>
              <a:ext uri="{FF2B5EF4-FFF2-40B4-BE49-F238E27FC236}">
                <a16:creationId xmlns:a16="http://schemas.microsoft.com/office/drawing/2014/main" id="{2951D35C-E9A4-48B6-ACA0-8AF810B0DAF1}"/>
              </a:ext>
            </a:extLst>
          </p:cNvPr>
          <p:cNvSpPr>
            <a:spLocks noChangeArrowheads="1"/>
          </p:cNvSpPr>
          <p:nvPr/>
        </p:nvSpPr>
        <p:spPr bwMode="auto">
          <a:xfrm>
            <a:off x="1058387" y="111912"/>
            <a:ext cx="8049000" cy="7207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lang="hu-HU" b="1" dirty="0">
                <a:solidFill>
                  <a:srgbClr val="7F7F7F"/>
                </a:solidFill>
                <a:latin typeface="Arial"/>
              </a:rPr>
              <a:t>A válaszadók tanácsai a taxitársaságoknak</a:t>
            </a:r>
            <a:r>
              <a:rPr kumimoji="0" lang="hu-HU" sz="1800" b="1" i="0" u="none" strike="noStrike" kern="1200" cap="none" spc="0" normalizeH="0" baseline="0" noProof="0" dirty="0">
                <a:ln>
                  <a:noFill/>
                </a:ln>
                <a:solidFill>
                  <a:srgbClr val="7F7F7F"/>
                </a:solidFill>
                <a:effectLst/>
                <a:uLnTx/>
                <a:uFillTx/>
                <a:latin typeface="Arial"/>
                <a:ea typeface="+mn-ea"/>
                <a:cs typeface="Arial" charset="0"/>
              </a:rPr>
              <a:t> </a:t>
            </a:r>
          </a:p>
        </p:txBody>
      </p:sp>
      <p:pic>
        <p:nvPicPr>
          <p:cNvPr id="7170" name="Picture 2" descr="How to Make the Employee Suggestion Box Work - Working Capital Review">
            <a:extLst>
              <a:ext uri="{FF2B5EF4-FFF2-40B4-BE49-F238E27FC236}">
                <a16:creationId xmlns:a16="http://schemas.microsoft.com/office/drawing/2014/main" id="{0DFDCD72-8337-4B7B-8FBC-918E4FFB82FB}"/>
              </a:ext>
            </a:extLst>
          </p:cNvPr>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404800" y="4581128"/>
            <a:ext cx="2369896" cy="225732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Csoportba foglalás 5">
            <a:extLst>
              <a:ext uri="{FF2B5EF4-FFF2-40B4-BE49-F238E27FC236}">
                <a16:creationId xmlns:a16="http://schemas.microsoft.com/office/drawing/2014/main" id="{2714C769-6F9C-4FE4-8F56-5466C8D19189}"/>
              </a:ext>
            </a:extLst>
          </p:cNvPr>
          <p:cNvGrpSpPr/>
          <p:nvPr/>
        </p:nvGrpSpPr>
        <p:grpSpPr>
          <a:xfrm>
            <a:off x="107504" y="908720"/>
            <a:ext cx="8928992" cy="5400600"/>
            <a:chOff x="179512" y="908720"/>
            <a:chExt cx="8928992" cy="5400600"/>
          </a:xfrm>
        </p:grpSpPr>
        <p:pic>
          <p:nvPicPr>
            <p:cNvPr id="7172" name="Picture 4" descr="Blue Post it Note HD Stock Images | Shutterstock">
              <a:extLst>
                <a:ext uri="{FF2B5EF4-FFF2-40B4-BE49-F238E27FC236}">
                  <a16:creationId xmlns:a16="http://schemas.microsoft.com/office/drawing/2014/main" id="{01426CAC-4DAC-4A91-A72F-948F6A237EB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36" t="6686" r="12467" b="20415"/>
            <a:stretch/>
          </p:blipFill>
          <p:spPr bwMode="auto">
            <a:xfrm>
              <a:off x="323528" y="908722"/>
              <a:ext cx="2160240" cy="1944216"/>
            </a:xfrm>
            <a:prstGeom prst="rect">
              <a:avLst/>
            </a:prstGeom>
            <a:noFill/>
            <a:extLst>
              <a:ext uri="{909E8E84-426E-40DD-AFC4-6F175D3DCCD1}">
                <a14:hiddenFill xmlns:a14="http://schemas.microsoft.com/office/drawing/2010/main">
                  <a:solidFill>
                    <a:srgbClr val="FFFFFF"/>
                  </a:solidFill>
                </a14:hiddenFill>
              </a:ext>
            </a:extLst>
          </p:spPr>
        </p:pic>
        <p:sp>
          <p:nvSpPr>
            <p:cNvPr id="4" name="Szövegdoboz 3">
              <a:extLst>
                <a:ext uri="{FF2B5EF4-FFF2-40B4-BE49-F238E27FC236}">
                  <a16:creationId xmlns:a16="http://schemas.microsoft.com/office/drawing/2014/main" id="{FDED2EBD-93C7-4BCD-9DFC-F702A9573DFD}"/>
                </a:ext>
              </a:extLst>
            </p:cNvPr>
            <p:cNvSpPr txBox="1"/>
            <p:nvPr/>
          </p:nvSpPr>
          <p:spPr>
            <a:xfrm>
              <a:off x="539552" y="1163299"/>
              <a:ext cx="1656183" cy="1384995"/>
            </a:xfrm>
            <a:prstGeom prst="rect">
              <a:avLst/>
            </a:prstGeom>
            <a:noFill/>
          </p:spPr>
          <p:txBody>
            <a:bodyPr wrap="square" rtlCol="0">
              <a:spAutoFit/>
            </a:bodyPr>
            <a:lstStyle/>
            <a:p>
              <a:pPr algn="ctr"/>
              <a:r>
                <a:rPr lang="hu-HU" sz="1200" i="1" dirty="0">
                  <a:solidFill>
                    <a:schemeClr val="bg1"/>
                  </a:solidFill>
                  <a:latin typeface="Arial" panose="020B0604020202020204" pitchFamily="34" charset="0"/>
                  <a:ea typeface="Calibri" panose="020F0502020204030204" pitchFamily="34" charset="0"/>
                </a:rPr>
                <a:t>„Promóciók, hogy aki használja az applikációt, az különböző kedvezményeket kap a kp-s fizetőkkel szemben.”</a:t>
              </a:r>
              <a:endParaRPr lang="hu-HU" sz="1200" dirty="0">
                <a:solidFill>
                  <a:schemeClr val="bg1"/>
                </a:solidFill>
                <a:latin typeface="Arial" panose="020B0604020202020204" pitchFamily="34" charset="0"/>
                <a:cs typeface="Arial" panose="020B0604020202020204" pitchFamily="34" charset="0"/>
              </a:endParaRPr>
            </a:p>
          </p:txBody>
        </p:sp>
        <p:pic>
          <p:nvPicPr>
            <p:cNvPr id="25" name="Picture 4" descr="Blue Post it Note HD Stock Images | Shutterstock">
              <a:extLst>
                <a:ext uri="{FF2B5EF4-FFF2-40B4-BE49-F238E27FC236}">
                  <a16:creationId xmlns:a16="http://schemas.microsoft.com/office/drawing/2014/main" id="{6AAE03D9-3665-4D75-B831-1247FFC749F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36" t="6686" r="12467" b="20415"/>
            <a:stretch/>
          </p:blipFill>
          <p:spPr bwMode="auto">
            <a:xfrm>
              <a:off x="2555776" y="908720"/>
              <a:ext cx="2160240" cy="1944216"/>
            </a:xfrm>
            <a:prstGeom prst="rect">
              <a:avLst/>
            </a:prstGeom>
            <a:noFill/>
            <a:extLst>
              <a:ext uri="{909E8E84-426E-40DD-AFC4-6F175D3DCCD1}">
                <a14:hiddenFill xmlns:a14="http://schemas.microsoft.com/office/drawing/2010/main">
                  <a:solidFill>
                    <a:srgbClr val="FFFFFF"/>
                  </a:solidFill>
                </a14:hiddenFill>
              </a:ext>
            </a:extLst>
          </p:spPr>
        </p:pic>
        <p:sp>
          <p:nvSpPr>
            <p:cNvPr id="26" name="Szövegdoboz 25">
              <a:extLst>
                <a:ext uri="{FF2B5EF4-FFF2-40B4-BE49-F238E27FC236}">
                  <a16:creationId xmlns:a16="http://schemas.microsoft.com/office/drawing/2014/main" id="{495467FA-E25B-4AB2-89C3-FBC5B3EC7DAF}"/>
                </a:ext>
              </a:extLst>
            </p:cNvPr>
            <p:cNvSpPr txBox="1"/>
            <p:nvPr/>
          </p:nvSpPr>
          <p:spPr>
            <a:xfrm>
              <a:off x="2771800" y="1445875"/>
              <a:ext cx="1656183" cy="830997"/>
            </a:xfrm>
            <a:prstGeom prst="rect">
              <a:avLst/>
            </a:prstGeom>
            <a:noFill/>
          </p:spPr>
          <p:txBody>
            <a:bodyPr wrap="square" rtlCol="0">
              <a:spAutoFit/>
            </a:bodyPr>
            <a:lstStyle/>
            <a:p>
              <a:pPr algn="ctr"/>
              <a:r>
                <a:rPr lang="hu-HU" sz="1200" i="1" dirty="0">
                  <a:solidFill>
                    <a:schemeClr val="bg1"/>
                  </a:solidFill>
                  <a:latin typeface="Arial" panose="020B0604020202020204" pitchFamily="34" charset="0"/>
                  <a:ea typeface="Calibri" panose="020F0502020204030204" pitchFamily="34" charset="0"/>
                </a:rPr>
                <a:t>„L</a:t>
              </a:r>
              <a:r>
                <a:rPr lang="hu-HU" sz="1200" i="1" dirty="0">
                  <a:solidFill>
                    <a:schemeClr val="bg1"/>
                  </a:solidFill>
                  <a:latin typeface="Arial" panose="020B0604020202020204" pitchFamily="34" charset="0"/>
                </a:rPr>
                <a:t>egyen törzsutas kedvezményem, ami miatt érdemes vele utaznom.”</a:t>
              </a:r>
            </a:p>
          </p:txBody>
        </p:sp>
        <p:pic>
          <p:nvPicPr>
            <p:cNvPr id="27" name="Picture 4" descr="Blue Post it Note HD Stock Images | Shutterstock">
              <a:extLst>
                <a:ext uri="{FF2B5EF4-FFF2-40B4-BE49-F238E27FC236}">
                  <a16:creationId xmlns:a16="http://schemas.microsoft.com/office/drawing/2014/main" id="{03ADCBAD-7D3E-4A2C-98B1-CE6C270815F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36" t="6686" r="12467" b="20415"/>
            <a:stretch/>
          </p:blipFill>
          <p:spPr bwMode="auto">
            <a:xfrm>
              <a:off x="4788024" y="908720"/>
              <a:ext cx="2160240" cy="1944216"/>
            </a:xfrm>
            <a:prstGeom prst="rect">
              <a:avLst/>
            </a:prstGeom>
            <a:noFill/>
            <a:extLst>
              <a:ext uri="{909E8E84-426E-40DD-AFC4-6F175D3DCCD1}">
                <a14:hiddenFill xmlns:a14="http://schemas.microsoft.com/office/drawing/2010/main">
                  <a:solidFill>
                    <a:srgbClr val="FFFFFF"/>
                  </a:solidFill>
                </a14:hiddenFill>
              </a:ext>
            </a:extLst>
          </p:spPr>
        </p:pic>
        <p:sp>
          <p:nvSpPr>
            <p:cNvPr id="28" name="Szövegdoboz 27">
              <a:extLst>
                <a:ext uri="{FF2B5EF4-FFF2-40B4-BE49-F238E27FC236}">
                  <a16:creationId xmlns:a16="http://schemas.microsoft.com/office/drawing/2014/main" id="{9D725AEF-A92B-44DE-8F57-FB54622BDF30}"/>
                </a:ext>
              </a:extLst>
            </p:cNvPr>
            <p:cNvSpPr txBox="1"/>
            <p:nvPr/>
          </p:nvSpPr>
          <p:spPr>
            <a:xfrm>
              <a:off x="5004048" y="1260376"/>
              <a:ext cx="1656183" cy="1200329"/>
            </a:xfrm>
            <a:prstGeom prst="rect">
              <a:avLst/>
            </a:prstGeom>
            <a:noFill/>
          </p:spPr>
          <p:txBody>
            <a:bodyPr wrap="square" rtlCol="0">
              <a:spAutoFit/>
            </a:bodyPr>
            <a:lstStyle/>
            <a:p>
              <a:pPr algn="ctr"/>
              <a:r>
                <a:rPr lang="hu-HU" sz="1200" i="1" dirty="0">
                  <a:solidFill>
                    <a:schemeClr val="bg1"/>
                  </a:solidFill>
                  <a:latin typeface="Arial" panose="020B0604020202020204" pitchFamily="34" charset="0"/>
                  <a:ea typeface="Calibri" panose="020F0502020204030204" pitchFamily="34" charset="0"/>
                </a:rPr>
                <a:t>„</a:t>
              </a:r>
              <a:r>
                <a:rPr lang="hu-HU" sz="1200" i="1" dirty="0">
                  <a:solidFill>
                    <a:schemeClr val="bg1"/>
                  </a:solidFill>
                  <a:latin typeface="Arial" panose="020B0604020202020204" pitchFamily="34" charset="0"/>
                </a:rPr>
                <a:t>Legyenek mindig korrektek, korrektség, gyorsaság, megbízhatóság ezek mind-mind nagyon fontos dolgok.”</a:t>
              </a:r>
            </a:p>
          </p:txBody>
        </p:sp>
        <p:pic>
          <p:nvPicPr>
            <p:cNvPr id="29" name="Picture 4" descr="Blue Post it Note HD Stock Images | Shutterstock">
              <a:extLst>
                <a:ext uri="{FF2B5EF4-FFF2-40B4-BE49-F238E27FC236}">
                  <a16:creationId xmlns:a16="http://schemas.microsoft.com/office/drawing/2014/main" id="{DB104B8E-F560-4909-8838-4C096C7B1D5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36" t="6686" r="12467" b="20415"/>
            <a:stretch/>
          </p:blipFill>
          <p:spPr bwMode="auto">
            <a:xfrm>
              <a:off x="6876256" y="908720"/>
              <a:ext cx="2160240" cy="1944216"/>
            </a:xfrm>
            <a:prstGeom prst="rect">
              <a:avLst/>
            </a:prstGeom>
            <a:noFill/>
            <a:extLst>
              <a:ext uri="{909E8E84-426E-40DD-AFC4-6F175D3DCCD1}">
                <a14:hiddenFill xmlns:a14="http://schemas.microsoft.com/office/drawing/2010/main">
                  <a:solidFill>
                    <a:srgbClr val="FFFFFF"/>
                  </a:solidFill>
                </a14:hiddenFill>
              </a:ext>
            </a:extLst>
          </p:spPr>
        </p:pic>
        <p:sp>
          <p:nvSpPr>
            <p:cNvPr id="30" name="Szövegdoboz 29">
              <a:extLst>
                <a:ext uri="{FF2B5EF4-FFF2-40B4-BE49-F238E27FC236}">
                  <a16:creationId xmlns:a16="http://schemas.microsoft.com/office/drawing/2014/main" id="{B39DBBA2-6749-4BDA-91DB-EE327A13C2A0}"/>
                </a:ext>
              </a:extLst>
            </p:cNvPr>
            <p:cNvSpPr txBox="1"/>
            <p:nvPr/>
          </p:nvSpPr>
          <p:spPr>
            <a:xfrm>
              <a:off x="7092280" y="1556792"/>
              <a:ext cx="1656183" cy="461665"/>
            </a:xfrm>
            <a:prstGeom prst="rect">
              <a:avLst/>
            </a:prstGeom>
            <a:noFill/>
          </p:spPr>
          <p:txBody>
            <a:bodyPr wrap="square" rtlCol="0">
              <a:spAutoFit/>
            </a:bodyPr>
            <a:lstStyle/>
            <a:p>
              <a:pPr algn="ctr"/>
              <a:r>
                <a:rPr lang="hu-HU" sz="1200" i="1" dirty="0">
                  <a:solidFill>
                    <a:schemeClr val="bg1"/>
                  </a:solidFill>
                  <a:latin typeface="Arial" panose="020B0604020202020204" pitchFamily="34" charset="0"/>
                  <a:ea typeface="Calibri" panose="020F0502020204030204" pitchFamily="34" charset="0"/>
                </a:rPr>
                <a:t>„</a:t>
              </a:r>
              <a:r>
                <a:rPr lang="hu-HU" sz="1200" i="1" dirty="0">
                  <a:solidFill>
                    <a:schemeClr val="bg1"/>
                  </a:solidFill>
                  <a:latin typeface="Arial" panose="020B0604020202020204" pitchFamily="34" charset="0"/>
                </a:rPr>
                <a:t>Legyenek ügyfélközpontúbbak.”</a:t>
              </a:r>
            </a:p>
          </p:txBody>
        </p:sp>
        <p:pic>
          <p:nvPicPr>
            <p:cNvPr id="31" name="Picture 4" descr="Blue Post it Note HD Stock Images | Shutterstock">
              <a:extLst>
                <a:ext uri="{FF2B5EF4-FFF2-40B4-BE49-F238E27FC236}">
                  <a16:creationId xmlns:a16="http://schemas.microsoft.com/office/drawing/2014/main" id="{9E2C39BA-BA40-443E-8FD6-633179C8125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36" t="6686" r="12467" b="20415"/>
            <a:stretch/>
          </p:blipFill>
          <p:spPr bwMode="auto">
            <a:xfrm>
              <a:off x="179512" y="4365104"/>
              <a:ext cx="2160240" cy="1944216"/>
            </a:xfrm>
            <a:prstGeom prst="rect">
              <a:avLst/>
            </a:prstGeom>
            <a:noFill/>
            <a:extLst>
              <a:ext uri="{909E8E84-426E-40DD-AFC4-6F175D3DCCD1}">
                <a14:hiddenFill xmlns:a14="http://schemas.microsoft.com/office/drawing/2010/main">
                  <a:solidFill>
                    <a:srgbClr val="FFFFFF"/>
                  </a:solidFill>
                </a14:hiddenFill>
              </a:ext>
            </a:extLst>
          </p:spPr>
        </p:pic>
        <p:sp>
          <p:nvSpPr>
            <p:cNvPr id="32" name="Szövegdoboz 31">
              <a:extLst>
                <a:ext uri="{FF2B5EF4-FFF2-40B4-BE49-F238E27FC236}">
                  <a16:creationId xmlns:a16="http://schemas.microsoft.com/office/drawing/2014/main" id="{387A0E49-B793-418F-A379-237EAC46AB37}"/>
                </a:ext>
              </a:extLst>
            </p:cNvPr>
            <p:cNvSpPr txBox="1"/>
            <p:nvPr/>
          </p:nvSpPr>
          <p:spPr>
            <a:xfrm>
              <a:off x="395536" y="4869160"/>
              <a:ext cx="1656183" cy="830997"/>
            </a:xfrm>
            <a:prstGeom prst="rect">
              <a:avLst/>
            </a:prstGeom>
            <a:noFill/>
          </p:spPr>
          <p:txBody>
            <a:bodyPr wrap="square" rtlCol="0">
              <a:spAutoFit/>
            </a:bodyPr>
            <a:lstStyle/>
            <a:p>
              <a:pPr algn="ctr"/>
              <a:r>
                <a:rPr lang="hu-HU" sz="1200" i="1" dirty="0">
                  <a:solidFill>
                    <a:schemeClr val="bg1"/>
                  </a:solidFill>
                  <a:latin typeface="Arial" panose="020B0604020202020204" pitchFamily="34" charset="0"/>
                </a:rPr>
                <a:t>„A sofőrök jobban tartsák be a szabályokat a közutakon.”</a:t>
              </a:r>
            </a:p>
          </p:txBody>
        </p:sp>
        <p:pic>
          <p:nvPicPr>
            <p:cNvPr id="33" name="Picture 4" descr="Blue Post it Note HD Stock Images | Shutterstock">
              <a:extLst>
                <a:ext uri="{FF2B5EF4-FFF2-40B4-BE49-F238E27FC236}">
                  <a16:creationId xmlns:a16="http://schemas.microsoft.com/office/drawing/2014/main" id="{C84A574D-AFC0-4A48-AAE7-9E7AE06B41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36" t="6686" r="12467" b="20415"/>
            <a:stretch/>
          </p:blipFill>
          <p:spPr bwMode="auto">
            <a:xfrm>
              <a:off x="2123728" y="2780928"/>
              <a:ext cx="2160240" cy="1944216"/>
            </a:xfrm>
            <a:prstGeom prst="rect">
              <a:avLst/>
            </a:prstGeom>
            <a:noFill/>
            <a:extLst>
              <a:ext uri="{909E8E84-426E-40DD-AFC4-6F175D3DCCD1}">
                <a14:hiddenFill xmlns:a14="http://schemas.microsoft.com/office/drawing/2010/main">
                  <a:solidFill>
                    <a:srgbClr val="FFFFFF"/>
                  </a:solidFill>
                </a14:hiddenFill>
              </a:ext>
            </a:extLst>
          </p:spPr>
        </p:pic>
        <p:sp>
          <p:nvSpPr>
            <p:cNvPr id="34" name="Szövegdoboz 33">
              <a:extLst>
                <a:ext uri="{FF2B5EF4-FFF2-40B4-BE49-F238E27FC236}">
                  <a16:creationId xmlns:a16="http://schemas.microsoft.com/office/drawing/2014/main" id="{6E1073BA-F9B0-46B4-80D2-BC5B2424D6C8}"/>
                </a:ext>
              </a:extLst>
            </p:cNvPr>
            <p:cNvSpPr txBox="1"/>
            <p:nvPr/>
          </p:nvSpPr>
          <p:spPr>
            <a:xfrm>
              <a:off x="2339752" y="3052117"/>
              <a:ext cx="1656183" cy="1384995"/>
            </a:xfrm>
            <a:prstGeom prst="rect">
              <a:avLst/>
            </a:prstGeom>
            <a:noFill/>
          </p:spPr>
          <p:txBody>
            <a:bodyPr wrap="square" rtlCol="0">
              <a:spAutoFit/>
            </a:bodyPr>
            <a:lstStyle/>
            <a:p>
              <a:pPr algn="ctr"/>
              <a:r>
                <a:rPr lang="hu-HU" sz="1200" i="1" dirty="0">
                  <a:solidFill>
                    <a:schemeClr val="bg1"/>
                  </a:solidFill>
                  <a:latin typeface="Arial" panose="020B0604020202020204" pitchFamily="34" charset="0"/>
                </a:rPr>
                <a:t>„A sofőrök legyenek visszafogottabbak. </a:t>
              </a:r>
              <a:r>
                <a:rPr lang="hu-HU" sz="1200" i="1" dirty="0">
                  <a:solidFill>
                    <a:schemeClr val="bg1"/>
                  </a:solidFill>
                  <a:latin typeface="Arial" panose="020B0604020202020204" pitchFamily="34" charset="0"/>
                  <a:cs typeface="Arial" panose="020B0604020202020204" pitchFamily="34" charset="0"/>
                </a:rPr>
                <a:t>Legyen egy pozitív kicsengése, hogy a taxi kvázi szolgáltatás, segít nekünk.”</a:t>
              </a:r>
            </a:p>
          </p:txBody>
        </p:sp>
        <p:pic>
          <p:nvPicPr>
            <p:cNvPr id="35" name="Picture 4" descr="Blue Post it Note HD Stock Images | Shutterstock">
              <a:extLst>
                <a:ext uri="{FF2B5EF4-FFF2-40B4-BE49-F238E27FC236}">
                  <a16:creationId xmlns:a16="http://schemas.microsoft.com/office/drawing/2014/main" id="{7ADFEF0A-DC39-4171-9F26-CD8BBD734FB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36" t="6686" r="12467" b="20415"/>
            <a:stretch/>
          </p:blipFill>
          <p:spPr bwMode="auto">
            <a:xfrm>
              <a:off x="6948264" y="4365104"/>
              <a:ext cx="2160240" cy="1944216"/>
            </a:xfrm>
            <a:prstGeom prst="rect">
              <a:avLst/>
            </a:prstGeom>
            <a:noFill/>
            <a:extLst>
              <a:ext uri="{909E8E84-426E-40DD-AFC4-6F175D3DCCD1}">
                <a14:hiddenFill xmlns:a14="http://schemas.microsoft.com/office/drawing/2010/main">
                  <a:solidFill>
                    <a:srgbClr val="FFFFFF"/>
                  </a:solidFill>
                </a14:hiddenFill>
              </a:ext>
            </a:extLst>
          </p:spPr>
        </p:pic>
        <p:sp>
          <p:nvSpPr>
            <p:cNvPr id="36" name="Szövegdoboz 35">
              <a:extLst>
                <a:ext uri="{FF2B5EF4-FFF2-40B4-BE49-F238E27FC236}">
                  <a16:creationId xmlns:a16="http://schemas.microsoft.com/office/drawing/2014/main" id="{733C53A6-25A8-4C46-A3A6-CDD27C1046CB}"/>
                </a:ext>
              </a:extLst>
            </p:cNvPr>
            <p:cNvSpPr txBox="1"/>
            <p:nvPr/>
          </p:nvSpPr>
          <p:spPr>
            <a:xfrm>
              <a:off x="7141986" y="4523636"/>
              <a:ext cx="1656183" cy="1569660"/>
            </a:xfrm>
            <a:prstGeom prst="rect">
              <a:avLst/>
            </a:prstGeom>
            <a:noFill/>
          </p:spPr>
          <p:txBody>
            <a:bodyPr wrap="square" rtlCol="0">
              <a:spAutoFit/>
            </a:bodyPr>
            <a:lstStyle/>
            <a:p>
              <a:pPr algn="ctr"/>
              <a:r>
                <a:rPr lang="hu-HU" sz="1200" i="1" dirty="0">
                  <a:solidFill>
                    <a:schemeClr val="bg1"/>
                  </a:solidFill>
                  <a:latin typeface="Arial" panose="020B0604020202020204" pitchFamily="34" charset="0"/>
                  <a:ea typeface="Calibri" panose="020F0502020204030204" pitchFamily="34" charset="0"/>
                </a:rPr>
                <a:t>„Kedveskedjenek </a:t>
              </a:r>
              <a:r>
                <a:rPr lang="hu-HU" sz="1200" i="1" dirty="0">
                  <a:solidFill>
                    <a:schemeClr val="bg1"/>
                  </a:solidFill>
                  <a:latin typeface="Arial" panose="020B0604020202020204" pitchFamily="34" charset="0"/>
                </a:rPr>
                <a:t>gesztusértékű ajándékkal, pl. ásványvíz, kis üveges Gösser… </a:t>
              </a:r>
              <a:r>
                <a:rPr lang="hu-HU" sz="1200" i="1" dirty="0">
                  <a:solidFill>
                    <a:schemeClr val="bg1"/>
                  </a:solidFill>
                  <a:latin typeface="Arial" panose="020B0604020202020204" pitchFamily="34" charset="0"/>
                  <a:cs typeface="Arial" panose="020B0604020202020204" pitchFamily="34" charset="0"/>
                </a:rPr>
                <a:t>Minimális gesztus, de aki kapja, annak sokat jelent.”</a:t>
              </a:r>
            </a:p>
          </p:txBody>
        </p:sp>
        <p:pic>
          <p:nvPicPr>
            <p:cNvPr id="37" name="Picture 4" descr="Blue Post it Note HD Stock Images | Shutterstock">
              <a:extLst>
                <a:ext uri="{FF2B5EF4-FFF2-40B4-BE49-F238E27FC236}">
                  <a16:creationId xmlns:a16="http://schemas.microsoft.com/office/drawing/2014/main" id="{621211EB-7D76-4ED4-99D9-A912EA37603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36" t="6686" r="12467" b="20415"/>
            <a:stretch/>
          </p:blipFill>
          <p:spPr bwMode="auto">
            <a:xfrm>
              <a:off x="4932040" y="2780928"/>
              <a:ext cx="2160240" cy="1944216"/>
            </a:xfrm>
            <a:prstGeom prst="rect">
              <a:avLst/>
            </a:prstGeom>
            <a:noFill/>
            <a:extLst>
              <a:ext uri="{909E8E84-426E-40DD-AFC4-6F175D3DCCD1}">
                <a14:hiddenFill xmlns:a14="http://schemas.microsoft.com/office/drawing/2010/main">
                  <a:solidFill>
                    <a:srgbClr val="FFFFFF"/>
                  </a:solidFill>
                </a14:hiddenFill>
              </a:ext>
            </a:extLst>
          </p:spPr>
        </p:pic>
        <p:sp>
          <p:nvSpPr>
            <p:cNvPr id="38" name="Szövegdoboz 37">
              <a:extLst>
                <a:ext uri="{FF2B5EF4-FFF2-40B4-BE49-F238E27FC236}">
                  <a16:creationId xmlns:a16="http://schemas.microsoft.com/office/drawing/2014/main" id="{0BBFAABE-1784-4419-9C5E-D8F496AA92DC}"/>
                </a:ext>
              </a:extLst>
            </p:cNvPr>
            <p:cNvSpPr txBox="1"/>
            <p:nvPr/>
          </p:nvSpPr>
          <p:spPr>
            <a:xfrm>
              <a:off x="5148064" y="2947246"/>
              <a:ext cx="1656183" cy="1569660"/>
            </a:xfrm>
            <a:prstGeom prst="rect">
              <a:avLst/>
            </a:prstGeom>
            <a:noFill/>
          </p:spPr>
          <p:txBody>
            <a:bodyPr wrap="square" rtlCol="0">
              <a:spAutoFit/>
            </a:bodyPr>
            <a:lstStyle/>
            <a:p>
              <a:pPr algn="ctr"/>
              <a:r>
                <a:rPr lang="hu-HU" sz="1200" i="1" dirty="0">
                  <a:solidFill>
                    <a:schemeClr val="bg1"/>
                  </a:solidFill>
                  <a:latin typeface="Arial" panose="020B0604020202020204" pitchFamily="34" charset="0"/>
                  <a:cs typeface="Arial" panose="020B0604020202020204" pitchFamily="34" charset="0"/>
                </a:rPr>
                <a:t>„Értem, hogy fix árszabás van, de azért akkor is vannak végösszeghez kapcsolódó szolgáltatások, promóciók, akciók, bármi.”</a:t>
              </a:r>
            </a:p>
          </p:txBody>
        </p:sp>
      </p:grpSp>
    </p:spTree>
    <p:extLst>
      <p:ext uri="{BB962C8B-B14F-4D97-AF65-F5344CB8AC3E}">
        <p14:creationId xmlns:p14="http://schemas.microsoft.com/office/powerpoint/2010/main" val="13957205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764704"/>
            <a:ext cx="9144000" cy="6093379"/>
          </a:xfrm>
          <a:prstGeom prst="rect">
            <a:avLst/>
          </a:prstGeom>
        </p:spPr>
      </p:pic>
      <p:sp>
        <p:nvSpPr>
          <p:cNvPr id="5" name="Rectangle 2"/>
          <p:cNvSpPr>
            <a:spLocks noChangeArrowheads="1"/>
          </p:cNvSpPr>
          <p:nvPr/>
        </p:nvSpPr>
        <p:spPr bwMode="auto">
          <a:xfrm>
            <a:off x="2915816" y="1556792"/>
            <a:ext cx="5904656" cy="3384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fontAlgn="base">
              <a:spcBef>
                <a:spcPct val="0"/>
              </a:spcBef>
              <a:spcAft>
                <a:spcPct val="0"/>
              </a:spcAft>
              <a:defRPr/>
            </a:pPr>
            <a:r>
              <a:rPr lang="hu-HU" sz="3800" b="1" dirty="0">
                <a:solidFill>
                  <a:srgbClr val="FFFFFF">
                    <a:lumMod val="50000"/>
                  </a:srgbClr>
                </a:solidFill>
                <a:latin typeface="Arial"/>
              </a:rPr>
              <a:t>Trend International Kft.</a:t>
            </a:r>
          </a:p>
          <a:p>
            <a:pPr algn="ctr" fontAlgn="base">
              <a:spcBef>
                <a:spcPct val="0"/>
              </a:spcBef>
              <a:spcAft>
                <a:spcPct val="0"/>
              </a:spcAft>
              <a:defRPr/>
            </a:pPr>
            <a:r>
              <a:rPr lang="hu-HU" sz="2800" b="1" dirty="0">
                <a:solidFill>
                  <a:srgbClr val="FFFFFF">
                    <a:lumMod val="50000"/>
                  </a:srgbClr>
                </a:solidFill>
                <a:latin typeface="Arial"/>
              </a:rPr>
              <a:t>Budapest</a:t>
            </a:r>
          </a:p>
          <a:p>
            <a:pPr algn="ctr" fontAlgn="base">
              <a:spcBef>
                <a:spcPct val="0"/>
              </a:spcBef>
              <a:spcAft>
                <a:spcPct val="0"/>
              </a:spcAft>
              <a:defRPr/>
            </a:pPr>
            <a:endParaRPr lang="hu-HU" sz="2800" b="1" dirty="0">
              <a:solidFill>
                <a:srgbClr val="FFFFFF">
                  <a:lumMod val="50000"/>
                </a:srgbClr>
              </a:solidFill>
              <a:latin typeface="Arial"/>
            </a:endParaRPr>
          </a:p>
          <a:p>
            <a:pPr marL="896938" fontAlgn="base">
              <a:spcBef>
                <a:spcPct val="0"/>
              </a:spcBef>
              <a:spcAft>
                <a:spcPct val="0"/>
              </a:spcAft>
              <a:defRPr/>
            </a:pPr>
            <a:r>
              <a:rPr lang="hu-HU" dirty="0">
                <a:solidFill>
                  <a:srgbClr val="7F7F7F"/>
                </a:solidFill>
              </a:rPr>
              <a:t>H-1033 Budapest, Hévízi út 6/E.</a:t>
            </a:r>
            <a:br>
              <a:rPr lang="hu-HU" dirty="0">
                <a:solidFill>
                  <a:srgbClr val="7F7F7F"/>
                </a:solidFill>
              </a:rPr>
            </a:br>
            <a:endParaRPr lang="hu-HU" dirty="0">
              <a:solidFill>
                <a:srgbClr val="7F7F7F"/>
              </a:solidFill>
            </a:endParaRPr>
          </a:p>
          <a:p>
            <a:pPr marL="896938" fontAlgn="base">
              <a:lnSpc>
                <a:spcPts val="2400"/>
              </a:lnSpc>
              <a:spcBef>
                <a:spcPct val="0"/>
              </a:spcBef>
              <a:spcAft>
                <a:spcPct val="0"/>
              </a:spcAft>
              <a:defRPr/>
            </a:pPr>
            <a:r>
              <a:rPr lang="hu-HU" dirty="0">
                <a:solidFill>
                  <a:srgbClr val="7F7F7F"/>
                </a:solidFill>
              </a:rPr>
              <a:t>Telefon:	+36 1/391-4334 </a:t>
            </a:r>
          </a:p>
          <a:p>
            <a:pPr marL="896938" fontAlgn="base">
              <a:lnSpc>
                <a:spcPts val="2400"/>
              </a:lnSpc>
              <a:spcBef>
                <a:spcPct val="0"/>
              </a:spcBef>
              <a:spcAft>
                <a:spcPct val="0"/>
              </a:spcAft>
              <a:defRPr/>
            </a:pPr>
            <a:r>
              <a:rPr lang="hu-HU" dirty="0">
                <a:solidFill>
                  <a:srgbClr val="7F7F7F"/>
                </a:solidFill>
              </a:rPr>
              <a:t>Email: 	</a:t>
            </a:r>
            <a:r>
              <a:rPr lang="hu-HU" u="sng" dirty="0">
                <a:solidFill>
                  <a:srgbClr val="7F7F7F"/>
                </a:solidFill>
                <a:hlinkClick r:id="rId4" tooltip="blocked::mailto:office@trendinternational.hu"/>
              </a:rPr>
              <a:t>office@trendinternational.hu</a:t>
            </a:r>
            <a:br>
              <a:rPr lang="hu-HU" dirty="0">
                <a:solidFill>
                  <a:srgbClr val="7F7F7F"/>
                </a:solidFill>
              </a:rPr>
            </a:br>
            <a:r>
              <a:rPr lang="hu-HU" dirty="0">
                <a:solidFill>
                  <a:srgbClr val="7F7F7F"/>
                </a:solidFill>
              </a:rPr>
              <a:t>Web:	</a:t>
            </a:r>
            <a:r>
              <a:rPr lang="hu-HU" u="sng" dirty="0">
                <a:solidFill>
                  <a:srgbClr val="7F7F7F"/>
                </a:solidFill>
                <a:hlinkClick r:id="rId5" tooltip="blocked::http://www.trendinternational.hu/"/>
              </a:rPr>
              <a:t>www.trendinternational.hu</a:t>
            </a:r>
            <a:endParaRPr lang="hu-HU" b="1" dirty="0">
              <a:solidFill>
                <a:srgbClr val="FFFFFF">
                  <a:lumMod val="50000"/>
                </a:srgbClr>
              </a:solidFill>
              <a:latin typeface="Arial"/>
            </a:endParaRPr>
          </a:p>
        </p:txBody>
      </p:sp>
      <p:sp>
        <p:nvSpPr>
          <p:cNvPr id="2" name="Dia számának helye 1"/>
          <p:cNvSpPr>
            <a:spLocks noGrp="1"/>
          </p:cNvSpPr>
          <p:nvPr>
            <p:ph type="sldNum" sz="quarter" idx="10"/>
          </p:nvPr>
        </p:nvSpPr>
        <p:spPr/>
        <p:txBody>
          <a:bodyPr/>
          <a:lstStyle/>
          <a:p>
            <a:pPr>
              <a:defRPr/>
            </a:pPr>
            <a:fld id="{C44EF34D-66B8-420C-9B97-E3340AB4CD45}" type="slidenum">
              <a:rPr lang="hu-HU" smtClean="0">
                <a:solidFill>
                  <a:srgbClr val="808080"/>
                </a:solidFill>
              </a:rPr>
              <a:pPr>
                <a:defRPr/>
              </a:pPr>
              <a:t>54</a:t>
            </a:fld>
            <a:endParaRPr lang="hu-HU" dirty="0">
              <a:solidFill>
                <a:srgbClr val="808080"/>
              </a:solidFill>
            </a:endParaRPr>
          </a:p>
        </p:txBody>
      </p:sp>
    </p:spTree>
    <p:extLst>
      <p:ext uri="{BB962C8B-B14F-4D97-AF65-F5344CB8AC3E}">
        <p14:creationId xmlns:p14="http://schemas.microsoft.com/office/powerpoint/2010/main" val="3918961292"/>
      </p:ext>
    </p:extLst>
  </p:cSld>
  <p:clrMapOvr>
    <a:masterClrMapping/>
  </p:clrMapOvr>
  <p:transition/>
</p:sld>
</file>

<file path=ppt/theme/theme1.xml><?xml version="1.0" encoding="utf-8"?>
<a:theme xmlns:a="http://schemas.openxmlformats.org/drawingml/2006/main" name="11_Alapértelmezett terv">
  <a:themeElements>
    <a:clrScheme name="11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1_Alapértelmezett terv">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1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1_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1_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1_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1_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1_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1_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1_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1_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1_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1_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1_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2_Alapértelmezett terv">
  <a:themeElements>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Alapértelmezett terv">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4_Alapértelmezett terv">
  <a:themeElements>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Alapértelmezett terv">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5_Alapértelmezett terv">
  <a:themeElements>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Alapértelmezett terv">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3_Alapértelmezett terv">
  <a:themeElements>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Alapértelmezett terv">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6_Alapértelmezett terv">
  <a:themeElements>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Alapértelmezett terv">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7_Alapértelmezett terv">
  <a:themeElements>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Alapértelmezett terv">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44049</TotalTime>
  <Words>12017</Words>
  <Application>Microsoft Office PowerPoint</Application>
  <PresentationFormat>Diavetítés a képernyőre (4:3 oldalarány)</PresentationFormat>
  <Paragraphs>703</Paragraphs>
  <Slides>54</Slides>
  <Notes>1</Notes>
  <HiddenSlides>0</HiddenSlides>
  <MMClips>0</MMClips>
  <ScaleCrop>false</ScaleCrop>
  <HeadingPairs>
    <vt:vector size="6" baseType="variant">
      <vt:variant>
        <vt:lpstr>Használt betűtípusok</vt:lpstr>
      </vt:variant>
      <vt:variant>
        <vt:i4>5</vt:i4>
      </vt:variant>
      <vt:variant>
        <vt:lpstr>Téma</vt:lpstr>
      </vt:variant>
      <vt:variant>
        <vt:i4>7</vt:i4>
      </vt:variant>
      <vt:variant>
        <vt:lpstr>Diacímek</vt:lpstr>
      </vt:variant>
      <vt:variant>
        <vt:i4>54</vt:i4>
      </vt:variant>
    </vt:vector>
  </HeadingPairs>
  <TitlesOfParts>
    <vt:vector size="66" baseType="lpstr">
      <vt:lpstr>Arial</vt:lpstr>
      <vt:lpstr>Calibri</vt:lpstr>
      <vt:lpstr>Times New Roman</vt:lpstr>
      <vt:lpstr>Verdana</vt:lpstr>
      <vt:lpstr>Wingdings</vt:lpstr>
      <vt:lpstr>11_Alapértelmezett terv</vt:lpstr>
      <vt:lpstr>12_Alapértelmezett terv</vt:lpstr>
      <vt:lpstr>14_Alapértelmezett terv</vt:lpstr>
      <vt:lpstr>15_Alapértelmezett terv</vt:lpstr>
      <vt:lpstr>13_Alapértelmezett terv</vt:lpstr>
      <vt:lpstr>16_Alapértelmezett terv</vt:lpstr>
      <vt:lpstr>17_Alapértelmezett terv</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vector>
  </TitlesOfParts>
  <Company>Trend International Market Research Kft.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bemutató</dc:title>
  <dc:creator>Felhasználó</dc:creator>
  <cp:lastModifiedBy>Viktor Kele</cp:lastModifiedBy>
  <cp:revision>3013</cp:revision>
  <cp:lastPrinted>2020-03-03T14:31:30Z</cp:lastPrinted>
  <dcterms:created xsi:type="dcterms:W3CDTF">2016-04-21T13:49:30Z</dcterms:created>
  <dcterms:modified xsi:type="dcterms:W3CDTF">2021-09-17T11:37:17Z</dcterms:modified>
</cp:coreProperties>
</file>