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theme/themeOverride6.xml" ContentType="application/vnd.openxmlformats-officedocument.themeOverride+xml"/>
  <Override PartName="/ppt/charts/chart7.xml" ContentType="application/vnd.openxmlformats-officedocument.drawingml.chart+xml"/>
  <Override PartName="/ppt/theme/themeOverride7.xml" ContentType="application/vnd.openxmlformats-officedocument.themeOverride+xml"/>
  <Override PartName="/ppt/notesSlides/notesSlide2.xml" ContentType="application/vnd.openxmlformats-officedocument.presentationml.notesSlide+xml"/>
  <Override PartName="/ppt/charts/chart8.xml" ContentType="application/vnd.openxmlformats-officedocument.drawingml.chart+xml"/>
  <Override PartName="/ppt/theme/themeOverride8.xml" ContentType="application/vnd.openxmlformats-officedocument.themeOverride+xml"/>
  <Override PartName="/ppt/notesSlides/notesSlide3.xml" ContentType="application/vnd.openxmlformats-officedocument.presentationml.notesSlide+xml"/>
  <Override PartName="/ppt/charts/chart9.xml" ContentType="application/vnd.openxmlformats-officedocument.drawingml.chart+xml"/>
  <Override PartName="/ppt/theme/themeOverride9.xml" ContentType="application/vnd.openxmlformats-officedocument.themeOverride+xml"/>
  <Override PartName="/ppt/charts/chart10.xml" ContentType="application/vnd.openxmlformats-officedocument.drawingml.chart+xml"/>
  <Override PartName="/ppt/theme/themeOverride10.xml" ContentType="application/vnd.openxmlformats-officedocument.themeOverride+xml"/>
  <Override PartName="/ppt/charts/chart11.xml" ContentType="application/vnd.openxmlformats-officedocument.drawingml.chart+xml"/>
  <Override PartName="/ppt/theme/themeOverride11.xml" ContentType="application/vnd.openxmlformats-officedocument.themeOverride+xml"/>
  <Override PartName="/ppt/charts/chart12.xml" ContentType="application/vnd.openxmlformats-officedocument.drawingml.chart+xml"/>
  <Override PartName="/ppt/theme/themeOverride12.xml" ContentType="application/vnd.openxmlformats-officedocument.themeOverride+xml"/>
  <Override PartName="/ppt/charts/chart13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14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15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16.xml" ContentType="application/vnd.openxmlformats-officedocument.drawingml.chart+xml"/>
  <Override PartName="/ppt/theme/themeOverride13.xml" ContentType="application/vnd.openxmlformats-officedocument.themeOverride+xml"/>
  <Override PartName="/ppt/notesSlides/notesSlide4.xml" ContentType="application/vnd.openxmlformats-officedocument.presentationml.notesSlide+xml"/>
  <Override PartName="/ppt/charts/chart17.xml" ContentType="application/vnd.openxmlformats-officedocument.drawingml.chart+xml"/>
  <Override PartName="/ppt/theme/themeOverride14.xml" ContentType="application/vnd.openxmlformats-officedocument.themeOverride+xml"/>
  <Override PartName="/ppt/charts/chart18.xml" ContentType="application/vnd.openxmlformats-officedocument.drawingml.chart+xml"/>
  <Override PartName="/ppt/theme/themeOverride15.xml" ContentType="application/vnd.openxmlformats-officedocument.themeOverride+xml"/>
  <Override PartName="/ppt/charts/chart19.xml" ContentType="application/vnd.openxmlformats-officedocument.drawingml.chart+xml"/>
  <Override PartName="/ppt/theme/themeOverride16.xml" ContentType="application/vnd.openxmlformats-officedocument.themeOverride+xml"/>
  <Override PartName="/ppt/charts/chart20.xml" ContentType="application/vnd.openxmlformats-officedocument.drawingml.chart+xml"/>
  <Override PartName="/ppt/theme/themeOverride17.xml" ContentType="application/vnd.openxmlformats-officedocument.themeOverride+xml"/>
  <Override PartName="/ppt/charts/chart21.xml" ContentType="application/vnd.openxmlformats-officedocument.drawingml.chart+xml"/>
  <Override PartName="/ppt/theme/themeOverride18.xml" ContentType="application/vnd.openxmlformats-officedocument.themeOverride+xml"/>
  <Override PartName="/ppt/charts/chart22.xml" ContentType="application/vnd.openxmlformats-officedocument.drawingml.chart+xml"/>
  <Override PartName="/ppt/theme/themeOverride19.xml" ContentType="application/vnd.openxmlformats-officedocument.themeOverride+xml"/>
  <Override PartName="/ppt/charts/chart23.xml" ContentType="application/vnd.openxmlformats-officedocument.drawingml.chart+xml"/>
  <Override PartName="/ppt/theme/themeOverride20.xml" ContentType="application/vnd.openxmlformats-officedocument.themeOverride+xml"/>
  <Override PartName="/ppt/charts/chart24.xml" ContentType="application/vnd.openxmlformats-officedocument.drawingml.chart+xml"/>
  <Override PartName="/ppt/theme/themeOverride21.xml" ContentType="application/vnd.openxmlformats-officedocument.themeOverride+xml"/>
  <Override PartName="/ppt/charts/chart25.xml" ContentType="application/vnd.openxmlformats-officedocument.drawingml.chart+xml"/>
  <Override PartName="/ppt/theme/themeOverride22.xml" ContentType="application/vnd.openxmlformats-officedocument.themeOverride+xml"/>
  <Override PartName="/ppt/notesSlides/notesSlide5.xml" ContentType="application/vnd.openxmlformats-officedocument.presentationml.notesSlide+xml"/>
  <Override PartName="/ppt/charts/chart26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27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28.xml" ContentType="application/vnd.openxmlformats-officedocument.drawingml.chart+xml"/>
  <Override PartName="/ppt/theme/themeOverride23.xml" ContentType="application/vnd.openxmlformats-officedocument.themeOverride+xml"/>
  <Override PartName="/ppt/charts/chart29.xml" ContentType="application/vnd.openxmlformats-officedocument.drawingml.chart+xml"/>
  <Override PartName="/ppt/theme/themeOverride24.xml" ContentType="application/vnd.openxmlformats-officedocument.themeOverride+xml"/>
  <Override PartName="/ppt/charts/chart30.xml" ContentType="application/vnd.openxmlformats-officedocument.drawingml.chart+xml"/>
  <Override PartName="/ppt/charts/chart31.xml" ContentType="application/vnd.openxmlformats-officedocument.drawingml.chart+xml"/>
  <Override PartName="/ppt/charts/chart32.xml" ContentType="application/vnd.openxmlformats-officedocument.drawingml.chart+xml"/>
  <Override PartName="/ppt/charts/chart33.xml" ContentType="application/vnd.openxmlformats-officedocument.drawingml.chart+xml"/>
  <Override PartName="/ppt/charts/chart34.xml" ContentType="application/vnd.openxmlformats-officedocument.drawingml.chart+xml"/>
  <Override PartName="/ppt/charts/chart35.xml" ContentType="application/vnd.openxmlformats-officedocument.drawingml.chart+xml"/>
  <Override PartName="/ppt/notesSlides/notesSlide8.xml" ContentType="application/vnd.openxmlformats-officedocument.presentationml.notesSlide+xml"/>
  <Override PartName="/ppt/charts/chart3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37.xml" ContentType="application/vnd.openxmlformats-officedocument.drawingml.chart+xml"/>
  <Override PartName="/ppt/theme/themeOverride25.xml" ContentType="application/vnd.openxmlformats-officedocument.themeOverride+xml"/>
  <Override PartName="/ppt/charts/chart38.xml" ContentType="application/vnd.openxmlformats-officedocument.drawingml.chart+xml"/>
  <Override PartName="/ppt/theme/themeOverride26.xml" ContentType="application/vnd.openxmlformats-officedocument.themeOverride+xml"/>
  <Override PartName="/ppt/charts/chart39.xml" ContentType="application/vnd.openxmlformats-officedocument.drawingml.chart+xml"/>
  <Override PartName="/ppt/theme/themeOverride27.xml" ContentType="application/vnd.openxmlformats-officedocument.themeOverride+xml"/>
  <Override PartName="/ppt/charts/chart40.xml" ContentType="application/vnd.openxmlformats-officedocument.drawingml.chart+xml"/>
  <Override PartName="/ppt/theme/themeOverride28.xml" ContentType="application/vnd.openxmlformats-officedocument.themeOverride+xml"/>
  <Override PartName="/ppt/charts/chart41.xml" ContentType="application/vnd.openxmlformats-officedocument.drawingml.chart+xml"/>
  <Override PartName="/ppt/theme/themeOverride29.xml" ContentType="application/vnd.openxmlformats-officedocument.themeOverride+xml"/>
  <Override PartName="/ppt/charts/chart42.xml" ContentType="application/vnd.openxmlformats-officedocument.drawingml.chart+xml"/>
  <Override PartName="/ppt/theme/themeOverride30.xml" ContentType="application/vnd.openxmlformats-officedocument.themeOverride+xml"/>
  <Override PartName="/ppt/charts/chart43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44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45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46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47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48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  <p:sldMasterId id="2147483732" r:id="rId7"/>
  </p:sldMasterIdLst>
  <p:notesMasterIdLst>
    <p:notesMasterId r:id="rId50"/>
  </p:notesMasterIdLst>
  <p:handoutMasterIdLst>
    <p:handoutMasterId r:id="rId51"/>
  </p:handoutMasterIdLst>
  <p:sldIdLst>
    <p:sldId id="752" r:id="rId8"/>
    <p:sldId id="511" r:id="rId9"/>
    <p:sldId id="916" r:id="rId10"/>
    <p:sldId id="1067" r:id="rId11"/>
    <p:sldId id="1071" r:id="rId12"/>
    <p:sldId id="1077" r:id="rId13"/>
    <p:sldId id="1070" r:id="rId14"/>
    <p:sldId id="1078" r:id="rId15"/>
    <p:sldId id="753" r:id="rId16"/>
    <p:sldId id="915" r:id="rId17"/>
    <p:sldId id="1066" r:id="rId18"/>
    <p:sldId id="1029" r:id="rId19"/>
    <p:sldId id="1047" r:id="rId20"/>
    <p:sldId id="1050" r:id="rId21"/>
    <p:sldId id="1051" r:id="rId22"/>
    <p:sldId id="1052" r:id="rId23"/>
    <p:sldId id="1053" r:id="rId24"/>
    <p:sldId id="1054" r:id="rId25"/>
    <p:sldId id="1055" r:id="rId26"/>
    <p:sldId id="1056" r:id="rId27"/>
    <p:sldId id="1007" r:id="rId28"/>
    <p:sldId id="1008" r:id="rId29"/>
    <p:sldId id="1030" r:id="rId30"/>
    <p:sldId id="1057" r:id="rId31"/>
    <p:sldId id="1058" r:id="rId32"/>
    <p:sldId id="1059" r:id="rId33"/>
    <p:sldId id="1061" r:id="rId34"/>
    <p:sldId id="1060" r:id="rId35"/>
    <p:sldId id="1018" r:id="rId36"/>
    <p:sldId id="1031" r:id="rId37"/>
    <p:sldId id="1020" r:id="rId38"/>
    <p:sldId id="1062" r:id="rId39"/>
    <p:sldId id="1024" r:id="rId40"/>
    <p:sldId id="1064" r:id="rId41"/>
    <p:sldId id="1063" r:id="rId42"/>
    <p:sldId id="1026" r:id="rId43"/>
    <p:sldId id="1028" r:id="rId44"/>
    <p:sldId id="1065" r:id="rId45"/>
    <p:sldId id="1032" r:id="rId46"/>
    <p:sldId id="1034" r:id="rId47"/>
    <p:sldId id="1035" r:id="rId48"/>
    <p:sldId id="1002" r:id="rId49"/>
  </p:sldIdLst>
  <p:sldSz cx="9144000" cy="6858000" type="screen4x3"/>
  <p:notesSz cx="6735763" cy="9866313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62" userDrawn="1">
          <p15:clr>
            <a:srgbClr val="A4A3A4"/>
          </p15:clr>
        </p15:guide>
        <p15:guide id="2" pos="2140" userDrawn="1">
          <p15:clr>
            <a:srgbClr val="A4A3A4"/>
          </p15:clr>
        </p15:guide>
        <p15:guide id="3" orient="horz" pos="3108" userDrawn="1">
          <p15:clr>
            <a:srgbClr val="A4A3A4"/>
          </p15:clr>
        </p15:guide>
        <p15:guide id="4" pos="2122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Fejes Zsuzsa" initials="FZ" lastIdx="3" clrIdx="0">
    <p:extLst>
      <p:ext uri="{19B8F6BF-5375-455C-9EA6-DF929625EA0E}">
        <p15:presenceInfo xmlns:p15="http://schemas.microsoft.com/office/powerpoint/2012/main" userId="Fejes Zsuzs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19BC9"/>
    <a:srgbClr val="00527C"/>
    <a:srgbClr val="FFE38B"/>
    <a:srgbClr val="B1D1D9"/>
    <a:srgbClr val="FFCC00"/>
    <a:srgbClr val="43661C"/>
    <a:srgbClr val="C7DD75"/>
    <a:srgbClr val="FF9900"/>
    <a:srgbClr val="006600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67" autoAdjust="0"/>
    <p:restoredTop sz="96433" autoAdjust="0"/>
  </p:normalViewPr>
  <p:slideViewPr>
    <p:cSldViewPr>
      <p:cViewPr varScale="1">
        <p:scale>
          <a:sx n="109" d="100"/>
          <a:sy n="109" d="100"/>
        </p:scale>
        <p:origin x="186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3948" y="84"/>
      </p:cViewPr>
      <p:guideLst>
        <p:guide orient="horz" pos="2862"/>
        <p:guide pos="2140"/>
        <p:guide orient="horz" pos="3108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slide" Target="slides/slide32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slide" Target="slides/slide35.xml"/><Relationship Id="rId47" Type="http://schemas.openxmlformats.org/officeDocument/2006/relationships/slide" Target="slides/slide40.xml"/><Relationship Id="rId50" Type="http://schemas.openxmlformats.org/officeDocument/2006/relationships/notesMaster" Target="notesMasters/notesMaster1.xml"/><Relationship Id="rId55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slide" Target="slides/slide3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41" Type="http://schemas.openxmlformats.org/officeDocument/2006/relationships/slide" Target="slides/slide34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slide" Target="slides/slide33.xml"/><Relationship Id="rId45" Type="http://schemas.openxmlformats.org/officeDocument/2006/relationships/slide" Target="slides/slide38.xml"/><Relationship Id="rId53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slide" Target="slides/slide42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52" Type="http://schemas.openxmlformats.org/officeDocument/2006/relationships/commentAuthors" Target="commentAuthor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Relationship Id="rId48" Type="http://schemas.openxmlformats.org/officeDocument/2006/relationships/slide" Target="slides/slide41.xml"/><Relationship Id="rId56" Type="http://schemas.openxmlformats.org/officeDocument/2006/relationships/tableStyles" Target="tableStyles.xml"/><Relationship Id="rId8" Type="http://schemas.openxmlformats.org/officeDocument/2006/relationships/slide" Target="slides/slide1.xml"/><Relationship Id="rId51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4.xlsx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5.xlsx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6.xlsx"/><Relationship Id="rId1" Type="http://schemas.openxmlformats.org/officeDocument/2006/relationships/themeOverride" Target="../theme/themeOverride6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7.xlsx"/><Relationship Id="rId1" Type="http://schemas.openxmlformats.org/officeDocument/2006/relationships/themeOverride" Target="../theme/themeOverride7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8.xlsx"/><Relationship Id="rId1" Type="http://schemas.openxmlformats.org/officeDocument/2006/relationships/themeOverride" Target="../theme/themeOverride8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9.xlsx"/><Relationship Id="rId1" Type="http://schemas.openxmlformats.org/officeDocument/2006/relationships/themeOverride" Target="../theme/themeOverride9.xm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0.xlsx"/><Relationship Id="rId1" Type="http://schemas.openxmlformats.org/officeDocument/2006/relationships/themeOverride" Target="../theme/themeOverride10.xml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1.xlsx"/><Relationship Id="rId1" Type="http://schemas.openxmlformats.org/officeDocument/2006/relationships/themeOverride" Target="../theme/themeOverride11.xm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2.xlsx"/><Relationship Id="rId1" Type="http://schemas.openxmlformats.org/officeDocument/2006/relationships/themeOverride" Target="../theme/themeOverrid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4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5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1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6.xlsx"/><Relationship Id="rId1" Type="http://schemas.openxmlformats.org/officeDocument/2006/relationships/themeOverride" Target="../theme/themeOverride13.xml"/></Relationships>
</file>

<file path=ppt/charts/_rels/chart1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7.xlsx"/><Relationship Id="rId1" Type="http://schemas.openxmlformats.org/officeDocument/2006/relationships/themeOverride" Target="../theme/themeOverride14.xml"/></Relationships>
</file>

<file path=ppt/charts/_rels/chart1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8.xlsx"/><Relationship Id="rId1" Type="http://schemas.openxmlformats.org/officeDocument/2006/relationships/themeOverride" Target="../theme/themeOverride15.xml"/></Relationships>
</file>

<file path=ppt/charts/_rels/chart1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9.xlsx"/><Relationship Id="rId1" Type="http://schemas.openxmlformats.org/officeDocument/2006/relationships/themeOverride" Target="../theme/themeOverride16.xml"/></Relationships>
</file>

<file path=ppt/charts/_rels/chart20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0.xlsx"/><Relationship Id="rId1" Type="http://schemas.openxmlformats.org/officeDocument/2006/relationships/themeOverride" Target="../theme/themeOverride17.xml"/></Relationships>
</file>

<file path=ppt/charts/_rels/chart2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1.xlsx"/><Relationship Id="rId1" Type="http://schemas.openxmlformats.org/officeDocument/2006/relationships/themeOverride" Target="../theme/themeOverride18.xml"/></Relationships>
</file>

<file path=ppt/charts/_rels/chart2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2.xlsx"/><Relationship Id="rId1" Type="http://schemas.openxmlformats.org/officeDocument/2006/relationships/themeOverride" Target="../theme/themeOverride19.xml"/></Relationships>
</file>

<file path=ppt/charts/_rels/chart2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3.xlsx"/><Relationship Id="rId1" Type="http://schemas.openxmlformats.org/officeDocument/2006/relationships/themeOverride" Target="../theme/themeOverride20.xml"/></Relationships>
</file>

<file path=ppt/charts/_rels/chart2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4.xlsx"/><Relationship Id="rId1" Type="http://schemas.openxmlformats.org/officeDocument/2006/relationships/themeOverride" Target="../theme/themeOverride21.xml"/></Relationships>
</file>

<file path=ppt/charts/_rels/chart2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5.xlsx"/><Relationship Id="rId1" Type="http://schemas.openxmlformats.org/officeDocument/2006/relationships/themeOverride" Target="../theme/themeOverride22.xml"/></Relationships>
</file>

<file path=ppt/charts/_rels/chart2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6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2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7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2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8.xlsx"/><Relationship Id="rId1" Type="http://schemas.openxmlformats.org/officeDocument/2006/relationships/themeOverride" Target="../theme/themeOverride23.xml"/></Relationships>
</file>

<file path=ppt/charts/_rels/chart2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9.xlsx"/><Relationship Id="rId1" Type="http://schemas.openxmlformats.org/officeDocument/2006/relationships/themeOverride" Target="../theme/themeOverride24.xml"/></Relationships>
</file>

<file path=ppt/charts/_rels/chart3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0.xlsx"/></Relationships>
</file>

<file path=ppt/charts/_rels/chart3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1.xlsx"/></Relationships>
</file>

<file path=ppt/charts/_rels/chart3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2.xlsx"/></Relationships>
</file>

<file path=ppt/charts/_rels/chart3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3.xlsx"/></Relationships>
</file>

<file path=ppt/charts/_rels/chart3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4.xlsx"/></Relationships>
</file>

<file path=ppt/charts/_rels/chart3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5.xlsx"/></Relationships>
</file>

<file path=ppt/charts/_rels/chart3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3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37.xlsx"/><Relationship Id="rId1" Type="http://schemas.openxmlformats.org/officeDocument/2006/relationships/themeOverride" Target="../theme/themeOverride25.xml"/></Relationships>
</file>

<file path=ppt/charts/_rels/chart3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38.xlsx"/><Relationship Id="rId1" Type="http://schemas.openxmlformats.org/officeDocument/2006/relationships/themeOverride" Target="../theme/themeOverride26.xml"/></Relationships>
</file>

<file path=ppt/charts/_rels/chart3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39.xlsx"/><Relationship Id="rId1" Type="http://schemas.openxmlformats.org/officeDocument/2006/relationships/themeOverride" Target="../theme/themeOverride27.xml"/></Relationships>
</file>

<file path=ppt/charts/_rels/chart40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40.xlsx"/><Relationship Id="rId1" Type="http://schemas.openxmlformats.org/officeDocument/2006/relationships/themeOverride" Target="../theme/themeOverride28.xml"/></Relationships>
</file>

<file path=ppt/charts/_rels/chart4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41.xlsx"/><Relationship Id="rId1" Type="http://schemas.openxmlformats.org/officeDocument/2006/relationships/themeOverride" Target="../theme/themeOverride29.xml"/></Relationships>
</file>

<file path=ppt/charts/_rels/chart4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42.xlsx"/><Relationship Id="rId1" Type="http://schemas.openxmlformats.org/officeDocument/2006/relationships/themeOverride" Target="../theme/themeOverride30.xml"/></Relationships>
</file>

<file path=ppt/charts/_rels/chart4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3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4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4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4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5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4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6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4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7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4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8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2.3646643299991651E-2"/>
          <c:y val="3.4010185649976883E-2"/>
          <c:w val="0.94619263938161591"/>
          <c:h val="0.5651144609570281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covid előtt</c:v>
                </c:pt>
              </c:strCache>
            </c:strRef>
          </c:tx>
          <c:spPr>
            <a:noFill/>
            <a:ln w="19050">
              <a:solidFill>
                <a:srgbClr val="00527C"/>
              </a:solidFill>
            </a:ln>
            <a:effectLst>
              <a:outerShdw blurRad="40005" dist="20320" dir="5400000" algn="tl" rotWithShape="0">
                <a:prstClr val="black">
                  <a:alpha val="38000"/>
                </a:prstClr>
              </a:outerShdw>
            </a:effectLst>
            <a:scene3d>
              <a:camera prst="orthographicFront"/>
              <a:lightRig rig="threePt" dir="t"/>
            </a:scene3d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140-41DB-ACD5-708A13DB3778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7140-41DB-ACD5-708A13DB3778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7140-41DB-ACD5-708A13DB3778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140-41DB-ACD5-708A13DB3778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7140-41DB-ACD5-708A13DB3778}"/>
              </c:ext>
            </c:extLst>
          </c:dPt>
          <c:dPt>
            <c:idx val="5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7140-41DB-ACD5-708A13DB3778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>
                    <a:solidFill>
                      <a:schemeClr val="bg2">
                        <a:lumMod val="75000"/>
                      </a:schemeClr>
                    </a:solidFill>
                    <a:latin typeface="+mj-lt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Sheet1!$A$2:$A$10</c:f>
              <c:strCache>
                <c:ptCount val="9"/>
                <c:pt idx="0">
                  <c:v>naponta</c:v>
                </c:pt>
                <c:pt idx="1">
                  <c:v>hetente többször</c:v>
                </c:pt>
                <c:pt idx="2">
                  <c:v>hetente egyszer</c:v>
                </c:pt>
                <c:pt idx="3">
                  <c:v>kéthetente</c:v>
                </c:pt>
                <c:pt idx="4">
                  <c:v>havonta</c:v>
                </c:pt>
                <c:pt idx="5">
                  <c:v>2-3 havonta</c:v>
                </c:pt>
                <c:pt idx="6">
                  <c:v>ritkábban</c:v>
                </c:pt>
                <c:pt idx="7">
                  <c:v>soha</c:v>
                </c:pt>
                <c:pt idx="8">
                  <c:v>nem tudja / nem válaszol</c:v>
                </c:pt>
              </c:strCache>
            </c:strRef>
          </c:cat>
          <c:val>
            <c:numRef>
              <c:f>Sheet1!$B$2:$B$10</c:f>
              <c:numCache>
                <c:formatCode>###0.0%</c:formatCode>
                <c:ptCount val="9"/>
                <c:pt idx="0">
                  <c:v>0.48936998881169591</c:v>
                </c:pt>
                <c:pt idx="1">
                  <c:v>0.19309090499257933</c:v>
                </c:pt>
                <c:pt idx="2">
                  <c:v>5.0067398948604153E-2</c:v>
                </c:pt>
                <c:pt idx="3">
                  <c:v>3.7255113478272914E-2</c:v>
                </c:pt>
                <c:pt idx="4">
                  <c:v>4.648593883415815E-2</c:v>
                </c:pt>
                <c:pt idx="5" formatCode="0%">
                  <c:v>3.9170003046210919E-2</c:v>
                </c:pt>
                <c:pt idx="6" formatCode="0%">
                  <c:v>9.1941700241970528E-2</c:v>
                </c:pt>
                <c:pt idx="7" formatCode="0%">
                  <c:v>4.8687998834998025E-2</c:v>
                </c:pt>
                <c:pt idx="8" formatCode="0%">
                  <c:v>3.930952811515666E-3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EBF-4056-A42C-F2B357C2084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jelenleg</c:v>
                </c:pt>
              </c:strCache>
            </c:strRef>
          </c:tx>
          <c:spPr>
            <a:noFill/>
            <a:ln w="19050">
              <a:solidFill>
                <a:srgbClr val="FFC000"/>
              </a:solidFill>
            </a:ln>
          </c:spPr>
          <c:invertIfNegative val="0"/>
          <c:dLbls>
            <c:dLbl>
              <c:idx val="0"/>
              <c:layout>
                <c:manualLayout>
                  <c:x val="3.8553344927669889E-3"/>
                  <c:y val="-4.2748782178797418E-17"/>
                </c:manualLayout>
              </c:layout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 anchorCtr="0">
                  <a:spAutoFit/>
                </a:bodyPr>
                <a:lstStyle/>
                <a:p>
                  <a:pPr algn="ctr">
                    <a:defRPr lang="hu-HU" sz="1000" b="1" i="0" u="none" strike="noStrike" kern="1200" baseline="0">
                      <a:solidFill>
                        <a:srgbClr val="FF0000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AFC5-4FA2-9CF2-6963E4E480B8}"/>
                </c:ext>
                <c:ext xmlns:c15="http://schemas.microsoft.com/office/drawing/2012/chart" uri="{CE6537A1-D6FC-4f65-9D91-7224C49458BB}"/>
              </c:extLst>
            </c:dLbl>
            <c:dLbl>
              <c:idx val="7"/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 anchorCtr="0">
                  <a:spAutoFit/>
                </a:bodyPr>
                <a:lstStyle/>
                <a:p>
                  <a:pPr algn="ctr">
                    <a:defRPr lang="hu-HU" sz="1000" b="1" i="0" u="none" strike="noStrike" kern="1200" baseline="0">
                      <a:solidFill>
                        <a:srgbClr val="92D050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ctr">
                  <a:defRPr lang="hu-HU" sz="1000" b="0" i="0" u="none" strike="noStrike" kern="1200" baseline="0">
                    <a:solidFill>
                      <a:schemeClr val="bg2">
                        <a:lumMod val="75000"/>
                      </a:schemeClr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Sheet1!$A$2:$A$10</c:f>
              <c:strCache>
                <c:ptCount val="9"/>
                <c:pt idx="0">
                  <c:v>naponta</c:v>
                </c:pt>
                <c:pt idx="1">
                  <c:v>hetente többször</c:v>
                </c:pt>
                <c:pt idx="2">
                  <c:v>hetente egyszer</c:v>
                </c:pt>
                <c:pt idx="3">
                  <c:v>kéthetente</c:v>
                </c:pt>
                <c:pt idx="4">
                  <c:v>havonta</c:v>
                </c:pt>
                <c:pt idx="5">
                  <c:v>2-3 havonta</c:v>
                </c:pt>
                <c:pt idx="6">
                  <c:v>ritkábban</c:v>
                </c:pt>
                <c:pt idx="7">
                  <c:v>soha</c:v>
                </c:pt>
                <c:pt idx="8">
                  <c:v>nem tudja / nem válaszol</c:v>
                </c:pt>
              </c:strCache>
            </c:strRef>
          </c:cat>
          <c:val>
            <c:numRef>
              <c:f>Sheet1!$C$2:$C$10</c:f>
              <c:numCache>
                <c:formatCode>###0.0%</c:formatCode>
                <c:ptCount val="9"/>
                <c:pt idx="0">
                  <c:v>0.36905451775063142</c:v>
                </c:pt>
                <c:pt idx="1">
                  <c:v>0.22403131905782214</c:v>
                </c:pt>
                <c:pt idx="2">
                  <c:v>7.3905664992809747E-2</c:v>
                </c:pt>
                <c:pt idx="3">
                  <c:v>4.2697721208211775E-2</c:v>
                </c:pt>
                <c:pt idx="4">
                  <c:v>6.9352829588299442E-2</c:v>
                </c:pt>
                <c:pt idx="5">
                  <c:v>3.4486732903006585E-2</c:v>
                </c:pt>
                <c:pt idx="6">
                  <c:v>8.7628343537721406E-2</c:v>
                </c:pt>
                <c:pt idx="7">
                  <c:v>8.9024474259150527E-2</c:v>
                </c:pt>
                <c:pt idx="8">
                  <c:v>9.8183967023522545E-3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7140-41DB-ACD5-708A13DB377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244940208"/>
        <c:axId val="244939424"/>
      </c:barChart>
      <c:catAx>
        <c:axId val="2449402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050" b="0" i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pPr>
            <a:endParaRPr lang="hu-HU"/>
          </a:p>
        </c:txPr>
        <c:crossAx val="244939424"/>
        <c:crosses val="autoZero"/>
        <c:auto val="1"/>
        <c:lblAlgn val="ctr"/>
        <c:lblOffset val="100"/>
        <c:noMultiLvlLbl val="0"/>
      </c:catAx>
      <c:valAx>
        <c:axId val="244939424"/>
        <c:scaling>
          <c:orientation val="minMax"/>
          <c:max val="1"/>
          <c:min val="0"/>
        </c:scaling>
        <c:delete val="1"/>
        <c:axPos val="l"/>
        <c:numFmt formatCode="###0.0%" sourceLinked="1"/>
        <c:majorTickMark val="out"/>
        <c:minorTickMark val="none"/>
        <c:tickLblPos val="nextTo"/>
        <c:crossAx val="244940208"/>
        <c:crosses val="autoZero"/>
        <c:crossBetween val="between"/>
        <c:majorUnit val="1"/>
        <c:minorUnit val="1"/>
      </c:valAx>
      <c:spPr>
        <a:noFill/>
        <a:ln w="25377">
          <a:noFill/>
        </a:ln>
      </c:spPr>
    </c:plotArea>
    <c:legend>
      <c:legendPos val="b"/>
      <c:layout>
        <c:manualLayout>
          <c:xMode val="edge"/>
          <c:yMode val="edge"/>
          <c:x val="0.32865408850228622"/>
          <c:y val="0.27946385981713712"/>
          <c:w val="0.28793127477776159"/>
          <c:h val="9.5619450779823909E-2"/>
        </c:manualLayout>
      </c:layout>
      <c:overlay val="0"/>
      <c:txPr>
        <a:bodyPr/>
        <a:lstStyle/>
        <a:p>
          <a:pPr>
            <a:defRPr sz="1400">
              <a:solidFill>
                <a:schemeClr val="bg2"/>
              </a:solidFill>
              <a:latin typeface="Calibri" panose="020F0502020204030204" pitchFamily="34" charset="0"/>
            </a:defRPr>
          </a:pPr>
          <a:endParaRPr lang="hu-HU"/>
        </a:p>
      </c:txPr>
    </c:legend>
    <c:plotVisOnly val="1"/>
    <c:dispBlanksAs val="gap"/>
    <c:showDLblsOverMax val="0"/>
  </c:chart>
  <c:txPr>
    <a:bodyPr/>
    <a:lstStyle/>
    <a:p>
      <a:pPr>
        <a:defRPr sz="1798"/>
      </a:pPr>
      <a:endParaRPr lang="hu-HU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2.3646643299991651E-2"/>
          <c:y val="3.4010185649976883E-2"/>
          <c:w val="0.94619263938161591"/>
          <c:h val="0.5651144609570281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covid előtt</c:v>
                </c:pt>
              </c:strCache>
            </c:strRef>
          </c:tx>
          <c:spPr>
            <a:noFill/>
            <a:ln w="19050">
              <a:solidFill>
                <a:srgbClr val="00527C"/>
              </a:solidFill>
            </a:ln>
            <a:effectLst>
              <a:outerShdw blurRad="40005" dist="20320" dir="5400000" algn="tl" rotWithShape="0">
                <a:prstClr val="black">
                  <a:alpha val="38000"/>
                </a:prstClr>
              </a:outerShdw>
            </a:effectLst>
            <a:scene3d>
              <a:camera prst="orthographicFront"/>
              <a:lightRig rig="threePt" dir="t"/>
            </a:scene3d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140-41DB-ACD5-708A13DB3778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7140-41DB-ACD5-708A13DB3778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7140-41DB-ACD5-708A13DB3778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140-41DB-ACD5-708A13DB3778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7140-41DB-ACD5-708A13DB3778}"/>
              </c:ext>
            </c:extLst>
          </c:dPt>
          <c:dPt>
            <c:idx val="5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7140-41DB-ACD5-708A13DB3778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>
                    <a:solidFill>
                      <a:schemeClr val="bg2">
                        <a:lumMod val="75000"/>
                      </a:schemeClr>
                    </a:solidFill>
                    <a:latin typeface="+mj-lt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16-18 éves</c:v>
                </c:pt>
                <c:pt idx="1">
                  <c:v>19-28 éves</c:v>
                </c:pt>
                <c:pt idx="2">
                  <c:v>29-35 éves</c:v>
                </c:pt>
                <c:pt idx="3">
                  <c:v>36-45 éves</c:v>
                </c:pt>
                <c:pt idx="4">
                  <c:v>45 évesnél idősebb</c:v>
                </c:pt>
              </c:strCache>
            </c:strRef>
          </c:cat>
          <c:val>
            <c:numRef>
              <c:f>Sheet1!$B$2:$B$6</c:f>
              <c:numCache>
                <c:formatCode>###0.0%</c:formatCode>
                <c:ptCount val="5"/>
                <c:pt idx="0">
                  <c:v>0.74647887323943651</c:v>
                </c:pt>
                <c:pt idx="1">
                  <c:v>0.60975609756097682</c:v>
                </c:pt>
                <c:pt idx="2">
                  <c:v>0.45414847161572036</c:v>
                </c:pt>
                <c:pt idx="3">
                  <c:v>0.46046511627906972</c:v>
                </c:pt>
                <c:pt idx="4">
                  <c:v>0.37845303867403651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EBF-4056-A42C-F2B357C2084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jelenleg</c:v>
                </c:pt>
              </c:strCache>
            </c:strRef>
          </c:tx>
          <c:spPr>
            <a:noFill/>
            <a:ln w="19050">
              <a:solidFill>
                <a:srgbClr val="FFC000"/>
              </a:solidFill>
            </a:ln>
          </c:spPr>
          <c:invertIfNegative val="0"/>
          <c:dLbls>
            <c:dLbl>
              <c:idx val="0"/>
              <c:layout>
                <c:manualLayout>
                  <c:x val="3.8553344927669889E-3"/>
                  <c:y val="-4.2748782178797418E-17"/>
                </c:manualLayout>
              </c:layout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 anchorCtr="0">
                  <a:spAutoFit/>
                </a:bodyPr>
                <a:lstStyle/>
                <a:p>
                  <a:pPr algn="ctr">
                    <a:defRPr lang="hu-HU" sz="1000" b="1" i="0" u="none" strike="noStrike" kern="1200" baseline="0">
                      <a:solidFill>
                        <a:srgbClr val="FF0000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0DDE-4213-B430-51768B165725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3221065321171689E-2"/>
                  <c:y val="-4.6635573836047682E-3"/>
                </c:manualLayout>
              </c:layout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 anchorCtr="0">
                  <a:spAutoFit/>
                </a:bodyPr>
                <a:lstStyle/>
                <a:p>
                  <a:pPr algn="ctr">
                    <a:defRPr lang="hu-HU" sz="1000" b="1" i="0" u="none" strike="noStrike" kern="1200" baseline="0">
                      <a:solidFill>
                        <a:srgbClr val="FF0000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0DDE-4213-B430-51768B165725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9.9157989908787054E-3"/>
                  <c:y val="-4.6635573836047682E-3"/>
                </c:manualLayout>
              </c:layout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 anchorCtr="0">
                  <a:spAutoFit/>
                </a:bodyPr>
                <a:lstStyle/>
                <a:p>
                  <a:pPr algn="ctr">
                    <a:defRPr lang="hu-HU" sz="1000" b="1" i="0" u="none" strike="noStrike" kern="1200" baseline="0">
                      <a:solidFill>
                        <a:srgbClr val="FF0000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8-0DDE-4213-B430-51768B165725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3.3052663302929222E-3"/>
                  <c:y val="-4.2748782178797418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0DDE-4213-B430-51768B165725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6.6105326605858444E-3"/>
                  <c:y val="-4.663557383604810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A-0DDE-4213-B430-51768B165725}"/>
                </c:ext>
                <c:ext xmlns:c15="http://schemas.microsoft.com/office/drawing/2012/chart" uri="{CE6537A1-D6FC-4f65-9D91-7224C49458BB}"/>
              </c:extLst>
            </c:dLbl>
            <c:dLbl>
              <c:idx val="7"/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 anchorCtr="0">
                  <a:spAutoFit/>
                </a:bodyPr>
                <a:lstStyle/>
                <a:p>
                  <a:pPr algn="ctr">
                    <a:defRPr lang="hu-HU" sz="1000" b="1" i="0" u="none" strike="noStrike" kern="1200" baseline="0">
                      <a:solidFill>
                        <a:srgbClr val="92D050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ctr">
                  <a:defRPr lang="hu-HU" sz="1000" b="0" i="0" u="none" strike="noStrike" kern="1200" baseline="0">
                    <a:solidFill>
                      <a:schemeClr val="bg2">
                        <a:lumMod val="75000"/>
                      </a:schemeClr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Sheet1!$A$2:$A$6</c:f>
              <c:strCache>
                <c:ptCount val="5"/>
                <c:pt idx="0">
                  <c:v>16-18 éves</c:v>
                </c:pt>
                <c:pt idx="1">
                  <c:v>19-28 éves</c:v>
                </c:pt>
                <c:pt idx="2">
                  <c:v>29-35 éves</c:v>
                </c:pt>
                <c:pt idx="3">
                  <c:v>36-45 éves</c:v>
                </c:pt>
                <c:pt idx="4">
                  <c:v>45 évesnél idősebb</c:v>
                </c:pt>
              </c:strCache>
            </c:strRef>
          </c:cat>
          <c:val>
            <c:numRef>
              <c:f>Sheet1!$C$2:$C$6</c:f>
              <c:numCache>
                <c:formatCode>###0.0%</c:formatCode>
                <c:ptCount val="5"/>
                <c:pt idx="0">
                  <c:v>0.54929577464788726</c:v>
                </c:pt>
                <c:pt idx="1">
                  <c:v>0.42682926829268358</c:v>
                </c:pt>
                <c:pt idx="2">
                  <c:v>0.3318777292576417</c:v>
                </c:pt>
                <c:pt idx="3">
                  <c:v>0.36744186046511623</c:v>
                </c:pt>
                <c:pt idx="4">
                  <c:v>0.30110497237569317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7140-41DB-ACD5-708A13DB377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250640136"/>
        <c:axId val="250640528"/>
      </c:barChart>
      <c:catAx>
        <c:axId val="2506401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000" b="0" i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pPr>
            <a:endParaRPr lang="hu-HU"/>
          </a:p>
        </c:txPr>
        <c:crossAx val="250640528"/>
        <c:crosses val="autoZero"/>
        <c:auto val="1"/>
        <c:lblAlgn val="ctr"/>
        <c:lblOffset val="100"/>
        <c:noMultiLvlLbl val="0"/>
      </c:catAx>
      <c:valAx>
        <c:axId val="250640528"/>
        <c:scaling>
          <c:orientation val="minMax"/>
          <c:max val="1"/>
          <c:min val="0"/>
        </c:scaling>
        <c:delete val="1"/>
        <c:axPos val="l"/>
        <c:numFmt formatCode="###0.0%" sourceLinked="1"/>
        <c:majorTickMark val="out"/>
        <c:minorTickMark val="none"/>
        <c:tickLblPos val="nextTo"/>
        <c:crossAx val="250640136"/>
        <c:crosses val="autoZero"/>
        <c:crossBetween val="between"/>
        <c:majorUnit val="1"/>
        <c:minorUnit val="1"/>
      </c:valAx>
      <c:spPr>
        <a:noFill/>
        <a:ln w="25377">
          <a:noFill/>
        </a:ln>
      </c:spPr>
    </c:plotArea>
    <c:plotVisOnly val="1"/>
    <c:dispBlanksAs val="gap"/>
    <c:showDLblsOverMax val="0"/>
  </c:chart>
  <c:txPr>
    <a:bodyPr/>
    <a:lstStyle/>
    <a:p>
      <a:pPr>
        <a:defRPr sz="1798"/>
      </a:pPr>
      <a:endParaRPr lang="hu-HU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2.3646643299991651E-2"/>
          <c:y val="3.4010185649976883E-2"/>
          <c:w val="0.94619263938161591"/>
          <c:h val="0.5651144609570281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covid előtt</c:v>
                </c:pt>
              </c:strCache>
            </c:strRef>
          </c:tx>
          <c:spPr>
            <a:noFill/>
            <a:ln w="19050">
              <a:solidFill>
                <a:srgbClr val="00527C"/>
              </a:solidFill>
            </a:ln>
            <a:effectLst>
              <a:outerShdw blurRad="40005" dist="20320" dir="5400000" algn="tl" rotWithShape="0">
                <a:prstClr val="black">
                  <a:alpha val="38000"/>
                </a:prstClr>
              </a:outerShdw>
            </a:effectLst>
            <a:scene3d>
              <a:camera prst="orthographicFront"/>
              <a:lightRig rig="threePt" dir="t"/>
            </a:scene3d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140-41DB-ACD5-708A13DB3778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7140-41DB-ACD5-708A13DB3778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7140-41DB-ACD5-708A13DB3778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140-41DB-ACD5-708A13DB3778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7140-41DB-ACD5-708A13DB3778}"/>
              </c:ext>
            </c:extLst>
          </c:dPt>
          <c:dPt>
            <c:idx val="5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7140-41DB-ACD5-708A13DB3778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>
                    <a:solidFill>
                      <a:schemeClr val="bg2">
                        <a:lumMod val="75000"/>
                      </a:schemeClr>
                    </a:solidFill>
                    <a:latin typeface="+mj-lt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jól él, megtakarít</c:v>
                </c:pt>
                <c:pt idx="1">
                  <c:v>jól él, nincs megtakarítása</c:v>
                </c:pt>
                <c:pt idx="2">
                  <c:v>beosztással él</c:v>
                </c:pt>
                <c:pt idx="3">
                  <c:v>nehezen jön ki jövedelméből</c:v>
                </c:pt>
                <c:pt idx="4">
                  <c:v>nélkülözik</c:v>
                </c:pt>
              </c:strCache>
            </c:strRef>
          </c:cat>
          <c:val>
            <c:numRef>
              <c:f>Sheet1!$B$2:$B$6</c:f>
              <c:numCache>
                <c:formatCode>###0.0%</c:formatCode>
                <c:ptCount val="5"/>
                <c:pt idx="0">
                  <c:v>0.49990314518695039</c:v>
                </c:pt>
                <c:pt idx="1">
                  <c:v>0.47442699382242787</c:v>
                </c:pt>
                <c:pt idx="2">
                  <c:v>0.53435917480967277</c:v>
                </c:pt>
                <c:pt idx="3">
                  <c:v>0.4218604901086358</c:v>
                </c:pt>
                <c:pt idx="4">
                  <c:v>0.52182097674456851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EBF-4056-A42C-F2B357C2084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jelenleg</c:v>
                </c:pt>
              </c:strCache>
            </c:strRef>
          </c:tx>
          <c:spPr>
            <a:noFill/>
            <a:ln w="19050">
              <a:solidFill>
                <a:srgbClr val="FFC000"/>
              </a:solidFill>
            </a:ln>
          </c:spPr>
          <c:invertIfNegative val="0"/>
          <c:dLbls>
            <c:dLbl>
              <c:idx val="0"/>
              <c:layout>
                <c:manualLayout>
                  <c:x val="3.8553344927669889E-3"/>
                  <c:y val="-4.2748782178797418E-17"/>
                </c:manualLayout>
              </c:layout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 anchorCtr="0">
                  <a:spAutoFit/>
                </a:bodyPr>
                <a:lstStyle/>
                <a:p>
                  <a:pPr algn="ctr">
                    <a:defRPr lang="hu-HU" sz="1000" b="1" i="0" u="none" strike="noStrike" kern="1200" baseline="0">
                      <a:solidFill>
                        <a:srgbClr val="FF0000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5BBE-403D-B200-D38DB280E4EA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3221065321171689E-2"/>
                  <c:y val="-4.6635573836047682E-3"/>
                </c:manualLayout>
              </c:layout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 anchorCtr="0">
                  <a:spAutoFit/>
                </a:bodyPr>
                <a:lstStyle/>
                <a:p>
                  <a:pPr algn="ctr">
                    <a:defRPr lang="hu-HU" sz="1000" b="1" i="0" u="none" strike="noStrike" kern="1200" baseline="0">
                      <a:solidFill>
                        <a:srgbClr val="FF0000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5BBE-403D-B200-D38DB280E4EA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9.9157989908787054E-3"/>
                  <c:y val="-4.6635573836047682E-3"/>
                </c:manualLayout>
              </c:layout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 anchorCtr="0">
                  <a:spAutoFit/>
                </a:bodyPr>
                <a:lstStyle/>
                <a:p>
                  <a:pPr algn="ctr">
                    <a:defRPr lang="hu-HU" sz="1000" b="0" i="0" u="none" strike="noStrike" kern="1200" baseline="0">
                      <a:solidFill>
                        <a:schemeClr val="bg2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8-5BBE-403D-B200-D38DB280E4EA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3.3052663302929222E-3"/>
                  <c:y val="-4.2748782178797418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5BBE-403D-B200-D38DB280E4EA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6.6105326605858444E-3"/>
                  <c:y val="-4.663557383604810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A-5BBE-403D-B200-D38DB280E4EA}"/>
                </c:ext>
                <c:ext xmlns:c15="http://schemas.microsoft.com/office/drawing/2012/chart" uri="{CE6537A1-D6FC-4f65-9D91-7224C49458BB}"/>
              </c:extLst>
            </c:dLbl>
            <c:dLbl>
              <c:idx val="7"/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 anchorCtr="0">
                  <a:spAutoFit/>
                </a:bodyPr>
                <a:lstStyle/>
                <a:p>
                  <a:pPr algn="ctr">
                    <a:defRPr lang="hu-HU" sz="1000" b="1" i="0" u="none" strike="noStrike" kern="1200" baseline="0">
                      <a:solidFill>
                        <a:srgbClr val="92D050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ctr">
                  <a:defRPr lang="hu-HU" sz="1000" b="0" i="0" u="none" strike="noStrike" kern="1200" baseline="0">
                    <a:solidFill>
                      <a:schemeClr val="bg2">
                        <a:lumMod val="75000"/>
                      </a:schemeClr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Sheet1!$A$2:$A$6</c:f>
              <c:strCache>
                <c:ptCount val="5"/>
                <c:pt idx="0">
                  <c:v>jól él, megtakarít</c:v>
                </c:pt>
                <c:pt idx="1">
                  <c:v>jól él, nincs megtakarítása</c:v>
                </c:pt>
                <c:pt idx="2">
                  <c:v>beosztással él</c:v>
                </c:pt>
                <c:pt idx="3">
                  <c:v>nehezen jön ki jövedelméből</c:v>
                </c:pt>
                <c:pt idx="4">
                  <c:v>nélkülözik</c:v>
                </c:pt>
              </c:strCache>
            </c:strRef>
          </c:cat>
          <c:val>
            <c:numRef>
              <c:f>Sheet1!$C$2:$C$6</c:f>
              <c:numCache>
                <c:formatCode>###0.0%</c:formatCode>
                <c:ptCount val="5"/>
                <c:pt idx="0">
                  <c:v>0.33487355566615745</c:v>
                </c:pt>
                <c:pt idx="1">
                  <c:v>0.34417680984590776</c:v>
                </c:pt>
                <c:pt idx="2">
                  <c:v>0.43943376406866164</c:v>
                </c:pt>
                <c:pt idx="3">
                  <c:v>0.32632773112149716</c:v>
                </c:pt>
                <c:pt idx="4">
                  <c:v>0.50135864477124992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7140-41DB-ACD5-708A13DB377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250641312"/>
        <c:axId val="250641704"/>
      </c:barChart>
      <c:catAx>
        <c:axId val="2506413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000" b="0" i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pPr>
            <a:endParaRPr lang="hu-HU"/>
          </a:p>
        </c:txPr>
        <c:crossAx val="250641704"/>
        <c:crosses val="autoZero"/>
        <c:auto val="1"/>
        <c:lblAlgn val="ctr"/>
        <c:lblOffset val="100"/>
        <c:noMultiLvlLbl val="0"/>
      </c:catAx>
      <c:valAx>
        <c:axId val="250641704"/>
        <c:scaling>
          <c:orientation val="minMax"/>
          <c:max val="1"/>
          <c:min val="0"/>
        </c:scaling>
        <c:delete val="1"/>
        <c:axPos val="l"/>
        <c:numFmt formatCode="###0.0%" sourceLinked="1"/>
        <c:majorTickMark val="out"/>
        <c:minorTickMark val="none"/>
        <c:tickLblPos val="nextTo"/>
        <c:crossAx val="250641312"/>
        <c:crosses val="autoZero"/>
        <c:crossBetween val="between"/>
        <c:majorUnit val="1"/>
        <c:minorUnit val="1"/>
      </c:valAx>
      <c:spPr>
        <a:noFill/>
        <a:ln w="25377">
          <a:noFill/>
        </a:ln>
      </c:spPr>
    </c:plotArea>
    <c:plotVisOnly val="1"/>
    <c:dispBlanksAs val="gap"/>
    <c:showDLblsOverMax val="0"/>
  </c:chart>
  <c:txPr>
    <a:bodyPr/>
    <a:lstStyle/>
    <a:p>
      <a:pPr>
        <a:defRPr sz="1798"/>
      </a:pPr>
      <a:endParaRPr lang="hu-HU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2.3646643299991651E-2"/>
          <c:y val="3.4010185649976883E-2"/>
          <c:w val="0.94619263938161591"/>
          <c:h val="0.5651144609570281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covid előtt</c:v>
                </c:pt>
              </c:strCache>
            </c:strRef>
          </c:tx>
          <c:spPr>
            <a:noFill/>
            <a:ln w="19050">
              <a:solidFill>
                <a:srgbClr val="00527C"/>
              </a:solidFill>
            </a:ln>
            <a:effectLst>
              <a:outerShdw blurRad="40005" dist="20320" dir="5400000" algn="tl" rotWithShape="0">
                <a:prstClr val="black">
                  <a:alpha val="38000"/>
                </a:prstClr>
              </a:outerShdw>
            </a:effectLst>
            <a:scene3d>
              <a:camera prst="orthographicFront"/>
              <a:lightRig rig="threePt" dir="t"/>
            </a:scene3d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140-41DB-ACD5-708A13DB3778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7140-41DB-ACD5-708A13DB3778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7140-41DB-ACD5-708A13DB3778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140-41DB-ACD5-708A13DB3778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7140-41DB-ACD5-708A13DB3778}"/>
              </c:ext>
            </c:extLst>
          </c:dPt>
          <c:dPt>
            <c:idx val="5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7140-41DB-ACD5-708A13DB3778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>
                    <a:solidFill>
                      <a:schemeClr val="bg2">
                        <a:lumMod val="75000"/>
                      </a:schemeClr>
                    </a:solidFill>
                    <a:latin typeface="+mj-lt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férfi</c:v>
                </c:pt>
                <c:pt idx="1">
                  <c:v>nő</c:v>
                </c:pt>
              </c:strCache>
            </c:strRef>
          </c:cat>
          <c:val>
            <c:numRef>
              <c:f>Sheet1!$B$2:$B$3</c:f>
              <c:numCache>
                <c:formatCode>###0.0%</c:formatCode>
                <c:ptCount val="2"/>
                <c:pt idx="0">
                  <c:v>0.43944019407478391</c:v>
                </c:pt>
                <c:pt idx="1">
                  <c:v>0.52061047723943843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EBF-4056-A42C-F2B357C2084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jelenleg</c:v>
                </c:pt>
              </c:strCache>
            </c:strRef>
          </c:tx>
          <c:spPr>
            <a:noFill/>
            <a:ln w="19050">
              <a:solidFill>
                <a:srgbClr val="FFC000"/>
              </a:solidFill>
            </a:ln>
          </c:spPr>
          <c:invertIfNegative val="0"/>
          <c:dLbls>
            <c:dLbl>
              <c:idx val="0"/>
              <c:layout>
                <c:manualLayout>
                  <c:x val="3.8553344927669889E-3"/>
                  <c:y val="-4.2748782178797418E-17"/>
                </c:manualLayout>
              </c:layout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 anchorCtr="0">
                  <a:spAutoFit/>
                </a:bodyPr>
                <a:lstStyle/>
                <a:p>
                  <a:pPr algn="ctr">
                    <a:defRPr lang="hu-HU" sz="1000" b="1" i="0" u="none" strike="noStrike" kern="1200" baseline="0">
                      <a:solidFill>
                        <a:srgbClr val="FF0000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3FB7-4274-84DA-05E47C59059E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3221065321171689E-2"/>
                  <c:y val="-4.6635573836047682E-3"/>
                </c:manualLayout>
              </c:layout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 anchorCtr="0">
                  <a:spAutoFit/>
                </a:bodyPr>
                <a:lstStyle/>
                <a:p>
                  <a:pPr algn="ctr">
                    <a:defRPr lang="hu-HU" sz="1000" b="1" i="0" u="none" strike="noStrike" kern="1200" baseline="0">
                      <a:solidFill>
                        <a:srgbClr val="FF0000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3FB7-4274-84DA-05E47C59059E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9.9157989908787054E-3"/>
                  <c:y val="-4.6635573836047682E-3"/>
                </c:manualLayout>
              </c:layout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 anchorCtr="0">
                  <a:spAutoFit/>
                </a:bodyPr>
                <a:lstStyle/>
                <a:p>
                  <a:pPr algn="ctr">
                    <a:defRPr lang="hu-HU" sz="1000" b="1" i="0" u="none" strike="noStrike" kern="1200" baseline="0">
                      <a:solidFill>
                        <a:srgbClr val="FF0000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8-3FB7-4274-84DA-05E47C59059E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3.3052663302929222E-3"/>
                  <c:y val="-4.2748782178797418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3FB7-4274-84DA-05E47C59059E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6.6105326605858444E-3"/>
                  <c:y val="-4.663557383604810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A-3FB7-4274-84DA-05E47C59059E}"/>
                </c:ext>
                <c:ext xmlns:c15="http://schemas.microsoft.com/office/drawing/2012/chart" uri="{CE6537A1-D6FC-4f65-9D91-7224C49458BB}"/>
              </c:extLst>
            </c:dLbl>
            <c:dLbl>
              <c:idx val="7"/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 anchorCtr="0">
                  <a:spAutoFit/>
                </a:bodyPr>
                <a:lstStyle/>
                <a:p>
                  <a:pPr algn="ctr">
                    <a:defRPr lang="hu-HU" sz="1000" b="1" i="0" u="none" strike="noStrike" kern="1200" baseline="0">
                      <a:solidFill>
                        <a:srgbClr val="92D050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ctr">
                  <a:defRPr lang="hu-HU" sz="1000" b="0" i="0" u="none" strike="noStrike" kern="1200" baseline="0">
                    <a:solidFill>
                      <a:schemeClr val="bg2">
                        <a:lumMod val="75000"/>
                      </a:schemeClr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Sheet1!$A$2:$A$3</c:f>
              <c:strCache>
                <c:ptCount val="2"/>
                <c:pt idx="0">
                  <c:v>férfi</c:v>
                </c:pt>
                <c:pt idx="1">
                  <c:v>nő</c:v>
                </c:pt>
              </c:strCache>
            </c:strRef>
          </c:cat>
          <c:val>
            <c:numRef>
              <c:f>Sheet1!$C$2:$C$3</c:f>
              <c:numCache>
                <c:formatCode>###0.0%</c:formatCode>
                <c:ptCount val="2"/>
                <c:pt idx="0">
                  <c:v>0.32585297143560238</c:v>
                </c:pt>
                <c:pt idx="1">
                  <c:v>0.3960852198559936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7140-41DB-ACD5-708A13DB377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250642488"/>
        <c:axId val="250642880"/>
      </c:barChart>
      <c:catAx>
        <c:axId val="2506424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000" b="0" i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pPr>
            <a:endParaRPr lang="hu-HU"/>
          </a:p>
        </c:txPr>
        <c:crossAx val="250642880"/>
        <c:crosses val="autoZero"/>
        <c:auto val="1"/>
        <c:lblAlgn val="ctr"/>
        <c:lblOffset val="100"/>
        <c:noMultiLvlLbl val="0"/>
      </c:catAx>
      <c:valAx>
        <c:axId val="250642880"/>
        <c:scaling>
          <c:orientation val="minMax"/>
          <c:max val="1"/>
          <c:min val="0"/>
        </c:scaling>
        <c:delete val="1"/>
        <c:axPos val="l"/>
        <c:numFmt formatCode="###0.0%" sourceLinked="1"/>
        <c:majorTickMark val="out"/>
        <c:minorTickMark val="none"/>
        <c:tickLblPos val="nextTo"/>
        <c:crossAx val="250642488"/>
        <c:crosses val="autoZero"/>
        <c:crossBetween val="between"/>
        <c:majorUnit val="1"/>
        <c:minorUnit val="1"/>
      </c:valAx>
      <c:spPr>
        <a:noFill/>
        <a:ln w="25377">
          <a:noFill/>
        </a:ln>
      </c:spPr>
    </c:plotArea>
    <c:plotVisOnly val="1"/>
    <c:dispBlanksAs val="gap"/>
    <c:showDLblsOverMax val="0"/>
  </c:chart>
  <c:txPr>
    <a:bodyPr/>
    <a:lstStyle/>
    <a:p>
      <a:pPr>
        <a:defRPr sz="1798"/>
      </a:pPr>
      <a:endParaRPr lang="hu-HU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2.3646643299991651E-2"/>
          <c:y val="3.4010185649976883E-2"/>
          <c:w val="0.94619263938161591"/>
          <c:h val="0.5651144609570281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covid előtt</c:v>
                </c:pt>
              </c:strCache>
            </c:strRef>
          </c:tx>
          <c:spPr>
            <a:noFill/>
            <a:ln w="19050">
              <a:solidFill>
                <a:srgbClr val="00527C"/>
              </a:solidFill>
            </a:ln>
            <a:effectLst>
              <a:outerShdw blurRad="40005" dist="20320" dir="5400000" algn="tl" rotWithShape="0">
                <a:prstClr val="black">
                  <a:alpha val="38000"/>
                </a:prstClr>
              </a:outerShdw>
            </a:effectLst>
            <a:scene3d>
              <a:camera prst="orthographicFront"/>
              <a:lightRig rig="threePt" dir="t"/>
            </a:scene3d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140-41DB-ACD5-708A13DB3778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7140-41DB-ACD5-708A13DB3778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7140-41DB-ACD5-708A13DB3778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140-41DB-ACD5-708A13DB3778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7140-41DB-ACD5-708A13DB3778}"/>
              </c:ext>
            </c:extLst>
          </c:dPt>
          <c:dPt>
            <c:idx val="5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7140-41DB-ACD5-708A13DB3778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>
                    <a:solidFill>
                      <a:schemeClr val="bg2">
                        <a:lumMod val="75000"/>
                      </a:schemeClr>
                    </a:solidFill>
                    <a:latin typeface="+mj-lt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alapfokú végzettség</c:v>
                </c:pt>
                <c:pt idx="1">
                  <c:v>középfokú végzettség</c:v>
                </c:pt>
                <c:pt idx="2">
                  <c:v>felsőfokú végzettség</c:v>
                </c:pt>
              </c:strCache>
            </c:strRef>
          </c:cat>
          <c:val>
            <c:numRef>
              <c:f>Sheet1!$B$2:$B$4</c:f>
              <c:numCache>
                <c:formatCode>###0.0%</c:formatCode>
                <c:ptCount val="3"/>
                <c:pt idx="0">
                  <c:v>0.55389861688963316</c:v>
                </c:pt>
                <c:pt idx="1">
                  <c:v>0.49675694669401027</c:v>
                </c:pt>
                <c:pt idx="2">
                  <c:v>0.47277361125766104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EBF-4056-A42C-F2B357C2084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jelenleg</c:v>
                </c:pt>
              </c:strCache>
            </c:strRef>
          </c:tx>
          <c:spPr>
            <a:noFill/>
            <a:ln w="19050">
              <a:solidFill>
                <a:srgbClr val="FFC000"/>
              </a:solidFill>
            </a:ln>
          </c:spPr>
          <c:invertIfNegative val="0"/>
          <c:dLbls>
            <c:dLbl>
              <c:idx val="0"/>
              <c:layout>
                <c:manualLayout>
                  <c:x val="3.8553344927669889E-3"/>
                  <c:y val="-4.2748782178797418E-17"/>
                </c:manualLayout>
              </c:layout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 anchorCtr="0">
                  <a:spAutoFit/>
                </a:bodyPr>
                <a:lstStyle/>
                <a:p>
                  <a:pPr algn="ctr">
                    <a:defRPr lang="hu-HU" sz="1000" b="0" i="0" u="none" strike="noStrike" kern="1200" baseline="0">
                      <a:solidFill>
                        <a:schemeClr val="bg2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DC64-4962-BC7D-FB8E75ED7631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3221065321171689E-2"/>
                  <c:y val="-4.6635573836047682E-3"/>
                </c:manualLayout>
              </c:layout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 anchorCtr="0">
                  <a:spAutoFit/>
                </a:bodyPr>
                <a:lstStyle/>
                <a:p>
                  <a:pPr algn="ctr">
                    <a:defRPr lang="hu-HU" sz="1000" b="1" i="0" u="none" strike="noStrike" kern="1200" baseline="0">
                      <a:solidFill>
                        <a:srgbClr val="FF0000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DC64-4962-BC7D-FB8E75ED7631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9.9157989908787054E-3"/>
                  <c:y val="-4.6635573836047682E-3"/>
                </c:manualLayout>
              </c:layout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 anchorCtr="0">
                  <a:spAutoFit/>
                </a:bodyPr>
                <a:lstStyle/>
                <a:p>
                  <a:pPr algn="ctr">
                    <a:defRPr lang="hu-HU" sz="1000" b="1" i="0" u="none" strike="noStrike" kern="1200" baseline="0">
                      <a:solidFill>
                        <a:srgbClr val="FF0000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8-DC64-4962-BC7D-FB8E75ED7631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3.3052663302929222E-3"/>
                  <c:y val="-4.2748782178797418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DC64-4962-BC7D-FB8E75ED7631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6.6105326605858444E-3"/>
                  <c:y val="-4.663557383604810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A-DC64-4962-BC7D-FB8E75ED7631}"/>
                </c:ext>
                <c:ext xmlns:c15="http://schemas.microsoft.com/office/drawing/2012/chart" uri="{CE6537A1-D6FC-4f65-9D91-7224C49458BB}"/>
              </c:extLst>
            </c:dLbl>
            <c:dLbl>
              <c:idx val="7"/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 anchorCtr="0">
                  <a:spAutoFit/>
                </a:bodyPr>
                <a:lstStyle/>
                <a:p>
                  <a:pPr algn="ctr">
                    <a:defRPr lang="hu-HU" sz="1000" b="1" i="0" u="none" strike="noStrike" kern="1200" baseline="0">
                      <a:solidFill>
                        <a:srgbClr val="92D050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ctr">
                  <a:defRPr lang="hu-HU" sz="1000" b="0" i="0" u="none" strike="noStrike" kern="1200" baseline="0">
                    <a:solidFill>
                      <a:schemeClr val="bg2">
                        <a:lumMod val="75000"/>
                      </a:schemeClr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Sheet1!$A$2:$A$4</c:f>
              <c:strCache>
                <c:ptCount val="3"/>
                <c:pt idx="0">
                  <c:v>alapfokú végzettség</c:v>
                </c:pt>
                <c:pt idx="1">
                  <c:v>középfokú végzettség</c:v>
                </c:pt>
                <c:pt idx="2">
                  <c:v>felsőfokú végzettség</c:v>
                </c:pt>
              </c:strCache>
            </c:strRef>
          </c:cat>
          <c:val>
            <c:numRef>
              <c:f>Sheet1!$C$2:$C$4</c:f>
              <c:numCache>
                <c:formatCode>###0.0%</c:formatCode>
                <c:ptCount val="3"/>
                <c:pt idx="0">
                  <c:v>0.49468286597151301</c:v>
                </c:pt>
                <c:pt idx="1">
                  <c:v>0.38957193163465592</c:v>
                </c:pt>
                <c:pt idx="2">
                  <c:v>0.3292273991400847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7140-41DB-ACD5-708A13DB377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348213656"/>
        <c:axId val="348214048"/>
      </c:barChart>
      <c:catAx>
        <c:axId val="3482136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000" b="0" i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pPr>
            <a:endParaRPr lang="hu-HU"/>
          </a:p>
        </c:txPr>
        <c:crossAx val="348214048"/>
        <c:crosses val="autoZero"/>
        <c:auto val="1"/>
        <c:lblAlgn val="ctr"/>
        <c:lblOffset val="100"/>
        <c:noMultiLvlLbl val="0"/>
      </c:catAx>
      <c:valAx>
        <c:axId val="348214048"/>
        <c:scaling>
          <c:orientation val="minMax"/>
          <c:max val="1"/>
          <c:min val="0"/>
        </c:scaling>
        <c:delete val="1"/>
        <c:axPos val="l"/>
        <c:numFmt formatCode="###0.0%" sourceLinked="1"/>
        <c:majorTickMark val="out"/>
        <c:minorTickMark val="none"/>
        <c:tickLblPos val="nextTo"/>
        <c:crossAx val="348213656"/>
        <c:crosses val="autoZero"/>
        <c:crossBetween val="between"/>
        <c:majorUnit val="1"/>
        <c:minorUnit val="1"/>
      </c:valAx>
      <c:spPr>
        <a:noFill/>
        <a:ln w="25377">
          <a:noFill/>
        </a:ln>
      </c:spPr>
    </c:plotArea>
    <c:plotVisOnly val="1"/>
    <c:dispBlanksAs val="gap"/>
    <c:showDLblsOverMax val="0"/>
  </c:chart>
  <c:txPr>
    <a:bodyPr/>
    <a:lstStyle/>
    <a:p>
      <a:pPr>
        <a:defRPr sz="1798"/>
      </a:pPr>
      <a:endParaRPr lang="hu-HU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2.3646643299991651E-2"/>
          <c:y val="3.4010185649976883E-2"/>
          <c:w val="0.94619263938161591"/>
          <c:h val="0.5651144609570281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covid előtt</c:v>
                </c:pt>
              </c:strCache>
            </c:strRef>
          </c:tx>
          <c:spPr>
            <a:noFill/>
            <a:ln w="19050">
              <a:solidFill>
                <a:srgbClr val="00527C"/>
              </a:solidFill>
            </a:ln>
            <a:effectLst>
              <a:outerShdw blurRad="40005" dist="20320" dir="5400000" algn="tl" rotWithShape="0">
                <a:prstClr val="black">
                  <a:alpha val="38000"/>
                </a:prstClr>
              </a:outerShdw>
            </a:effectLst>
            <a:scene3d>
              <a:camera prst="orthographicFront"/>
              <a:lightRig rig="threePt" dir="t"/>
            </a:scene3d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140-41DB-ACD5-708A13DB3778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7140-41DB-ACD5-708A13DB3778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7140-41DB-ACD5-708A13DB3778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140-41DB-ACD5-708A13DB3778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7140-41DB-ACD5-708A13DB3778}"/>
              </c:ext>
            </c:extLst>
          </c:dPt>
          <c:dPt>
            <c:idx val="5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7140-41DB-ACD5-708A13DB3778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>
                    <a:solidFill>
                      <a:schemeClr val="bg2">
                        <a:lumMod val="75000"/>
                      </a:schemeClr>
                    </a:solidFill>
                    <a:latin typeface="+mj-lt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Budapesti lakos</c:v>
                </c:pt>
                <c:pt idx="1">
                  <c:v>Pest megyei lakos</c:v>
                </c:pt>
              </c:strCache>
            </c:strRef>
          </c:cat>
          <c:val>
            <c:numRef>
              <c:f>Sheet1!$B$2:$B$3</c:f>
              <c:numCache>
                <c:formatCode>###0.0%</c:formatCode>
                <c:ptCount val="2"/>
                <c:pt idx="0">
                  <c:v>0.49435552083255696</c:v>
                </c:pt>
                <c:pt idx="1">
                  <c:v>0.43433170929281351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EBF-4056-A42C-F2B357C2084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jelenleg</c:v>
                </c:pt>
              </c:strCache>
            </c:strRef>
          </c:tx>
          <c:spPr>
            <a:noFill/>
            <a:ln w="19050">
              <a:solidFill>
                <a:srgbClr val="FFC000"/>
              </a:solidFill>
            </a:ln>
          </c:spPr>
          <c:invertIfNegative val="0"/>
          <c:dLbls>
            <c:dLbl>
              <c:idx val="0"/>
              <c:layout>
                <c:manualLayout>
                  <c:x val="3.8553344927669889E-3"/>
                  <c:y val="-4.2748782178797418E-17"/>
                </c:manualLayout>
              </c:layout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 anchorCtr="0">
                  <a:spAutoFit/>
                </a:bodyPr>
                <a:lstStyle/>
                <a:p>
                  <a:pPr algn="ctr">
                    <a:defRPr lang="hu-HU" sz="1000" b="1" i="0" u="none" strike="noStrike" kern="1200" baseline="0">
                      <a:solidFill>
                        <a:srgbClr val="FF0000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6456-4C4C-BBC6-0CA751040932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3221065321171689E-2"/>
                  <c:y val="-4.6635573836047682E-3"/>
                </c:manualLayout>
              </c:layout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 anchorCtr="0">
                  <a:spAutoFit/>
                </a:bodyPr>
                <a:lstStyle/>
                <a:p>
                  <a:pPr algn="ctr">
                    <a:defRPr lang="hu-HU" sz="1000" b="0" i="0" u="none" strike="noStrike" kern="1200" baseline="0">
                      <a:solidFill>
                        <a:schemeClr val="bg2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6456-4C4C-BBC6-0CA751040932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9.9157989908787054E-3"/>
                  <c:y val="-4.6635573836047682E-3"/>
                </c:manualLayout>
              </c:layout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 anchorCtr="0">
                  <a:spAutoFit/>
                </a:bodyPr>
                <a:lstStyle/>
                <a:p>
                  <a:pPr algn="ctr">
                    <a:defRPr lang="hu-HU" sz="1000" b="1" i="0" u="none" strike="noStrike" kern="1200" baseline="0">
                      <a:solidFill>
                        <a:srgbClr val="FF0000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8-6456-4C4C-BBC6-0CA751040932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3.3052663302929222E-3"/>
                  <c:y val="-4.2748782178797418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6456-4C4C-BBC6-0CA751040932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6.6105326605858444E-3"/>
                  <c:y val="-4.663557383604810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A-6456-4C4C-BBC6-0CA751040932}"/>
                </c:ext>
                <c:ext xmlns:c15="http://schemas.microsoft.com/office/drawing/2012/chart" uri="{CE6537A1-D6FC-4f65-9D91-7224C49458BB}"/>
              </c:extLst>
            </c:dLbl>
            <c:dLbl>
              <c:idx val="7"/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 anchorCtr="0">
                  <a:spAutoFit/>
                </a:bodyPr>
                <a:lstStyle/>
                <a:p>
                  <a:pPr algn="ctr">
                    <a:defRPr lang="hu-HU" sz="1000" b="1" i="0" u="none" strike="noStrike" kern="1200" baseline="0">
                      <a:solidFill>
                        <a:srgbClr val="92D050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ctr">
                  <a:defRPr lang="hu-HU" sz="1000" b="0" i="0" u="none" strike="noStrike" kern="1200" baseline="0">
                    <a:solidFill>
                      <a:schemeClr val="bg2">
                        <a:lumMod val="75000"/>
                      </a:schemeClr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Sheet1!$A$2:$A$3</c:f>
              <c:strCache>
                <c:ptCount val="2"/>
                <c:pt idx="0">
                  <c:v>Budapesti lakos</c:v>
                </c:pt>
                <c:pt idx="1">
                  <c:v>Pest megyei lakos</c:v>
                </c:pt>
              </c:strCache>
            </c:strRef>
          </c:cat>
          <c:val>
            <c:numRef>
              <c:f>Sheet1!$C$2:$C$3</c:f>
              <c:numCache>
                <c:formatCode>###0.0%</c:formatCode>
                <c:ptCount val="2"/>
                <c:pt idx="0">
                  <c:v>0.36828094264039557</c:v>
                </c:pt>
                <c:pt idx="1">
                  <c:v>0.37759447757193809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7140-41DB-ACD5-708A13DB377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348214832"/>
        <c:axId val="348215224"/>
      </c:barChart>
      <c:catAx>
        <c:axId val="3482148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000" b="0" i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pPr>
            <a:endParaRPr lang="hu-HU"/>
          </a:p>
        </c:txPr>
        <c:crossAx val="348215224"/>
        <c:crosses val="autoZero"/>
        <c:auto val="1"/>
        <c:lblAlgn val="ctr"/>
        <c:lblOffset val="100"/>
        <c:noMultiLvlLbl val="0"/>
      </c:catAx>
      <c:valAx>
        <c:axId val="348215224"/>
        <c:scaling>
          <c:orientation val="minMax"/>
          <c:max val="1"/>
          <c:min val="0"/>
        </c:scaling>
        <c:delete val="1"/>
        <c:axPos val="l"/>
        <c:numFmt formatCode="###0.0%" sourceLinked="1"/>
        <c:majorTickMark val="out"/>
        <c:minorTickMark val="none"/>
        <c:tickLblPos val="nextTo"/>
        <c:crossAx val="348214832"/>
        <c:crosses val="autoZero"/>
        <c:crossBetween val="between"/>
        <c:majorUnit val="1"/>
        <c:minorUnit val="1"/>
      </c:valAx>
      <c:spPr>
        <a:noFill/>
        <a:ln w="25377">
          <a:noFill/>
        </a:ln>
      </c:spPr>
    </c:plotArea>
    <c:plotVisOnly val="1"/>
    <c:dispBlanksAs val="gap"/>
    <c:showDLblsOverMax val="0"/>
  </c:chart>
  <c:txPr>
    <a:bodyPr/>
    <a:lstStyle/>
    <a:p>
      <a:pPr>
        <a:defRPr sz="1798"/>
      </a:pPr>
      <a:endParaRPr lang="hu-HU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2.3646643299991651E-2"/>
          <c:y val="3.4010185649976883E-2"/>
          <c:w val="0.94619263938161591"/>
          <c:h val="0.6664330440825724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covid előtt</c:v>
                </c:pt>
              </c:strCache>
            </c:strRef>
          </c:tx>
          <c:spPr>
            <a:noFill/>
            <a:ln w="19050">
              <a:solidFill>
                <a:srgbClr val="00527C"/>
              </a:solidFill>
            </a:ln>
            <a:effectLst>
              <a:outerShdw blurRad="40005" dist="20320" dir="5400000" algn="tl" rotWithShape="0">
                <a:prstClr val="black">
                  <a:alpha val="38000"/>
                </a:prstClr>
              </a:outerShdw>
            </a:effectLst>
            <a:scene3d>
              <a:camera prst="orthographicFront"/>
              <a:lightRig rig="threePt" dir="t"/>
            </a:scene3d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140-41DB-ACD5-708A13DB3778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7140-41DB-ACD5-708A13DB3778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7140-41DB-ACD5-708A13DB3778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140-41DB-ACD5-708A13DB3778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7140-41DB-ACD5-708A13DB3778}"/>
              </c:ext>
            </c:extLst>
          </c:dPt>
          <c:dPt>
            <c:idx val="5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7140-41DB-ACD5-708A13DB3778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>
                    <a:solidFill>
                      <a:schemeClr val="bg2"/>
                    </a:solidFill>
                    <a:latin typeface="+mj-lt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Sheet1!$A$2:$A$10</c:f>
              <c:strCache>
                <c:ptCount val="9"/>
                <c:pt idx="0">
                  <c:v>naponta</c:v>
                </c:pt>
                <c:pt idx="1">
                  <c:v>hetente többször</c:v>
                </c:pt>
                <c:pt idx="2">
                  <c:v>hetente egyszer</c:v>
                </c:pt>
                <c:pt idx="3">
                  <c:v>kéthetente</c:v>
                </c:pt>
                <c:pt idx="4">
                  <c:v>havonta</c:v>
                </c:pt>
                <c:pt idx="5">
                  <c:v>2-3 havonta</c:v>
                </c:pt>
                <c:pt idx="6">
                  <c:v>ritkábban</c:v>
                </c:pt>
                <c:pt idx="7">
                  <c:v>soha</c:v>
                </c:pt>
                <c:pt idx="8">
                  <c:v>nem tudja / nem válaszol</c:v>
                </c:pt>
              </c:strCache>
            </c:strRef>
          </c:cat>
          <c:val>
            <c:numRef>
              <c:f>Sheet1!$B$2:$B$10</c:f>
              <c:numCache>
                <c:formatCode>###0.0%</c:formatCode>
                <c:ptCount val="9"/>
                <c:pt idx="0">
                  <c:v>0.21825863933636813</c:v>
                </c:pt>
                <c:pt idx="1">
                  <c:v>0.2081123507217027</c:v>
                </c:pt>
                <c:pt idx="2">
                  <c:v>0.11750341889920951</c:v>
                </c:pt>
                <c:pt idx="3">
                  <c:v>4.3828042272776042E-2</c:v>
                </c:pt>
                <c:pt idx="4">
                  <c:v>5.5039819596646347E-2</c:v>
                </c:pt>
                <c:pt idx="5">
                  <c:v>3.6014748415810163E-2</c:v>
                </c:pt>
                <c:pt idx="6">
                  <c:v>6.8867341950533581E-2</c:v>
                </c:pt>
                <c:pt idx="7">
                  <c:v>0.24441069944071159</c:v>
                </c:pt>
                <c:pt idx="8">
                  <c:v>7.9649393662472225E-3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EBF-4056-A42C-F2B357C2084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jelenleg</c:v>
                </c:pt>
              </c:strCache>
            </c:strRef>
          </c:tx>
          <c:spPr>
            <a:noFill/>
            <a:ln w="19050">
              <a:solidFill>
                <a:srgbClr val="FFC000"/>
              </a:solidFill>
            </a:ln>
          </c:spPr>
          <c:invertIfNegative val="0"/>
          <c:dLbls>
            <c:dLbl>
              <c:idx val="0"/>
              <c:layout>
                <c:manualLayout>
                  <c:x val="3.8553344927669889E-3"/>
                  <c:y val="-4.2748782178797418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2925-4937-B077-4F45638221DD}"/>
                </c:ex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ctr">
                  <a:defRPr lang="hu-HU" sz="1000" b="0" i="0" u="none" strike="noStrike" kern="1200" baseline="0">
                    <a:solidFill>
                      <a:schemeClr val="bg2"/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Sheet1!$A$2:$A$10</c:f>
              <c:strCache>
                <c:ptCount val="9"/>
                <c:pt idx="0">
                  <c:v>naponta</c:v>
                </c:pt>
                <c:pt idx="1">
                  <c:v>hetente többször</c:v>
                </c:pt>
                <c:pt idx="2">
                  <c:v>hetente egyszer</c:v>
                </c:pt>
                <c:pt idx="3">
                  <c:v>kéthetente</c:v>
                </c:pt>
                <c:pt idx="4">
                  <c:v>havonta</c:v>
                </c:pt>
                <c:pt idx="5">
                  <c:v>2-3 havonta</c:v>
                </c:pt>
                <c:pt idx="6">
                  <c:v>ritkábban</c:v>
                </c:pt>
                <c:pt idx="7">
                  <c:v>soha</c:v>
                </c:pt>
                <c:pt idx="8">
                  <c:v>nem tudja / nem válaszol</c:v>
                </c:pt>
              </c:strCache>
            </c:strRef>
          </c:cat>
          <c:val>
            <c:numRef>
              <c:f>Sheet1!$C$2:$C$10</c:f>
              <c:numCache>
                <c:formatCode>###0.0%</c:formatCode>
                <c:ptCount val="9"/>
                <c:pt idx="0">
                  <c:v>0.2234207168746451</c:v>
                </c:pt>
                <c:pt idx="1">
                  <c:v>0.21244248803559126</c:v>
                </c:pt>
                <c:pt idx="2">
                  <c:v>0.11664008753438102</c:v>
                </c:pt>
                <c:pt idx="3">
                  <c:v>4.0328105120059271E-2</c:v>
                </c:pt>
                <c:pt idx="4">
                  <c:v>5.02685262555592E-2</c:v>
                </c:pt>
                <c:pt idx="5">
                  <c:v>3.3833939187010872E-2</c:v>
                </c:pt>
                <c:pt idx="6">
                  <c:v>7.2283096044879841E-2</c:v>
                </c:pt>
                <c:pt idx="7">
                  <c:v>0.23371446084636355</c:v>
                </c:pt>
                <c:pt idx="8">
                  <c:v>1.7068580101515192E-2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7140-41DB-ACD5-708A13DB377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348216008"/>
        <c:axId val="348216400"/>
      </c:barChart>
      <c:catAx>
        <c:axId val="3482160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050" b="0" i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pPr>
            <a:endParaRPr lang="hu-HU"/>
          </a:p>
        </c:txPr>
        <c:crossAx val="348216400"/>
        <c:crosses val="autoZero"/>
        <c:auto val="1"/>
        <c:lblAlgn val="ctr"/>
        <c:lblOffset val="100"/>
        <c:noMultiLvlLbl val="0"/>
      </c:catAx>
      <c:valAx>
        <c:axId val="348216400"/>
        <c:scaling>
          <c:orientation val="minMax"/>
          <c:max val="1"/>
          <c:min val="0"/>
        </c:scaling>
        <c:delete val="1"/>
        <c:axPos val="l"/>
        <c:numFmt formatCode="###0.0%" sourceLinked="1"/>
        <c:majorTickMark val="out"/>
        <c:minorTickMark val="none"/>
        <c:tickLblPos val="nextTo"/>
        <c:crossAx val="348216008"/>
        <c:crosses val="autoZero"/>
        <c:crossBetween val="between"/>
        <c:majorUnit val="1"/>
        <c:minorUnit val="1"/>
      </c:valAx>
      <c:spPr>
        <a:noFill/>
        <a:ln w="25377">
          <a:noFill/>
        </a:ln>
      </c:spPr>
    </c:plotArea>
    <c:legend>
      <c:legendPos val="b"/>
      <c:layout>
        <c:manualLayout>
          <c:xMode val="edge"/>
          <c:yMode val="edge"/>
          <c:x val="0.33015518501191776"/>
          <c:y val="0.38292967448061327"/>
          <c:w val="0.28793127477776159"/>
          <c:h val="9.5619450779823909E-2"/>
        </c:manualLayout>
      </c:layout>
      <c:overlay val="0"/>
      <c:txPr>
        <a:bodyPr/>
        <a:lstStyle/>
        <a:p>
          <a:pPr>
            <a:defRPr sz="1400">
              <a:solidFill>
                <a:schemeClr val="bg2"/>
              </a:solidFill>
              <a:latin typeface="Calibri" panose="020F0502020204030204" pitchFamily="34" charset="0"/>
            </a:defRPr>
          </a:pPr>
          <a:endParaRPr lang="hu-HU"/>
        </a:p>
      </c:txPr>
    </c:legend>
    <c:plotVisOnly val="1"/>
    <c:dispBlanksAs val="gap"/>
    <c:showDLblsOverMax val="0"/>
  </c:chart>
  <c:txPr>
    <a:bodyPr/>
    <a:lstStyle/>
    <a:p>
      <a:pPr>
        <a:defRPr sz="1798"/>
      </a:pPr>
      <a:endParaRPr lang="hu-HU"/>
    </a:p>
  </c:txPr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5.137319599521635E-2"/>
          <c:y val="6.4030415060265175E-2"/>
          <c:w val="0.94619263938161591"/>
          <c:h val="0.6664330440825724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covid előtt</c:v>
                </c:pt>
              </c:strCache>
            </c:strRef>
          </c:tx>
          <c:spPr>
            <a:noFill/>
            <a:ln w="19050">
              <a:solidFill>
                <a:srgbClr val="00527C"/>
              </a:solidFill>
            </a:ln>
            <a:effectLst>
              <a:outerShdw blurRad="40005" dist="20320" dir="5400000" algn="tl" rotWithShape="0">
                <a:prstClr val="black">
                  <a:alpha val="38000"/>
                </a:prstClr>
              </a:outerShdw>
            </a:effectLst>
            <a:scene3d>
              <a:camera prst="orthographicFront"/>
              <a:lightRig rig="threePt" dir="t"/>
            </a:scene3d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140-41DB-ACD5-708A13DB3778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7140-41DB-ACD5-708A13DB3778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7140-41DB-ACD5-708A13DB3778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140-41DB-ACD5-708A13DB3778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7140-41DB-ACD5-708A13DB3778}"/>
              </c:ext>
            </c:extLst>
          </c:dPt>
          <c:dPt>
            <c:idx val="5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7140-41DB-ACD5-708A13DB3778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>
                    <a:solidFill>
                      <a:schemeClr val="bg2"/>
                    </a:solidFill>
                    <a:latin typeface="+mj-lt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Sheet1!$A$2:$A$10</c:f>
              <c:strCache>
                <c:ptCount val="9"/>
                <c:pt idx="0">
                  <c:v>naponta</c:v>
                </c:pt>
                <c:pt idx="1">
                  <c:v>hetente többször</c:v>
                </c:pt>
                <c:pt idx="2">
                  <c:v>hetente egyszer</c:v>
                </c:pt>
                <c:pt idx="3">
                  <c:v>kéthetente</c:v>
                </c:pt>
                <c:pt idx="4">
                  <c:v>havonta</c:v>
                </c:pt>
                <c:pt idx="5">
                  <c:v>2-3 havonta</c:v>
                </c:pt>
                <c:pt idx="6">
                  <c:v>ritkábban</c:v>
                </c:pt>
                <c:pt idx="7">
                  <c:v>soha</c:v>
                </c:pt>
                <c:pt idx="8">
                  <c:v>nem tudja / nem válaszol</c:v>
                </c:pt>
              </c:strCache>
            </c:strRef>
          </c:cat>
          <c:val>
            <c:numRef>
              <c:f>Sheet1!$B$2:$B$10</c:f>
              <c:numCache>
                <c:formatCode>###0.0%</c:formatCode>
                <c:ptCount val="9"/>
                <c:pt idx="0">
                  <c:v>3.2403277211061278E-3</c:v>
                </c:pt>
                <c:pt idx="1">
                  <c:v>1.0998439573309765E-2</c:v>
                </c:pt>
                <c:pt idx="2">
                  <c:v>8.938624740236864E-3</c:v>
                </c:pt>
                <c:pt idx="3">
                  <c:v>1.8603055849019102E-2</c:v>
                </c:pt>
                <c:pt idx="4">
                  <c:v>6.9383130689138442E-2</c:v>
                </c:pt>
                <c:pt idx="5">
                  <c:v>0.12061603198044278</c:v>
                </c:pt>
                <c:pt idx="6">
                  <c:v>0.3124935728915047</c:v>
                </c:pt>
                <c:pt idx="7">
                  <c:v>0.44260823995736032</c:v>
                </c:pt>
                <c:pt idx="8">
                  <c:v>1.3118576597887878E-2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EBF-4056-A42C-F2B357C2084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jelenleg</c:v>
                </c:pt>
              </c:strCache>
            </c:strRef>
          </c:tx>
          <c:spPr>
            <a:noFill/>
            <a:ln w="19050">
              <a:solidFill>
                <a:srgbClr val="FFC000"/>
              </a:solidFill>
            </a:ln>
          </c:spPr>
          <c:invertIfNegative val="0"/>
          <c:dLbls>
            <c:dLbl>
              <c:idx val="0"/>
              <c:layout>
                <c:manualLayout>
                  <c:x val="3.8553344927669889E-3"/>
                  <c:y val="-4.2748782178797418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B97E-44E1-B386-C790634C6C94}"/>
                </c:ext>
                <c:ext xmlns:c15="http://schemas.microsoft.com/office/drawing/2012/chart" uri="{CE6537A1-D6FC-4f65-9D91-7224C49458BB}"/>
              </c:extLst>
            </c:dLbl>
            <c:dLbl>
              <c:idx val="5"/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 anchorCtr="0">
                  <a:spAutoFit/>
                </a:bodyPr>
                <a:lstStyle/>
                <a:p>
                  <a:pPr algn="ctr">
                    <a:defRPr lang="hu-HU" sz="1000" b="1" i="0" u="none" strike="noStrike" kern="1200" baseline="0">
                      <a:solidFill>
                        <a:srgbClr val="FF0000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 anchorCtr="0">
                  <a:spAutoFit/>
                </a:bodyPr>
                <a:lstStyle/>
                <a:p>
                  <a:pPr algn="ctr">
                    <a:defRPr lang="hu-HU" sz="1000" b="1" i="0" u="none" strike="noStrike" kern="1200" baseline="0">
                      <a:solidFill>
                        <a:srgbClr val="92D050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ctr">
                  <a:defRPr lang="hu-HU" sz="1000" b="0" i="0" u="none" strike="noStrike" kern="1200" baseline="0">
                    <a:solidFill>
                      <a:schemeClr val="bg2"/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Sheet1!$A$2:$A$10</c:f>
              <c:strCache>
                <c:ptCount val="9"/>
                <c:pt idx="0">
                  <c:v>naponta</c:v>
                </c:pt>
                <c:pt idx="1">
                  <c:v>hetente többször</c:v>
                </c:pt>
                <c:pt idx="2">
                  <c:v>hetente egyszer</c:v>
                </c:pt>
                <c:pt idx="3">
                  <c:v>kéthetente</c:v>
                </c:pt>
                <c:pt idx="4">
                  <c:v>havonta</c:v>
                </c:pt>
                <c:pt idx="5">
                  <c:v>2-3 havonta</c:v>
                </c:pt>
                <c:pt idx="6">
                  <c:v>ritkábban</c:v>
                </c:pt>
                <c:pt idx="7">
                  <c:v>soha</c:v>
                </c:pt>
                <c:pt idx="8">
                  <c:v>nem tudja / nem válaszol</c:v>
                </c:pt>
              </c:strCache>
            </c:strRef>
          </c:cat>
          <c:val>
            <c:numRef>
              <c:f>Sheet1!$C$2:$C$10</c:f>
              <c:numCache>
                <c:formatCode>###0.0%</c:formatCode>
                <c:ptCount val="9"/>
                <c:pt idx="0">
                  <c:v>1.7823647533114981E-3</c:v>
                </c:pt>
                <c:pt idx="1">
                  <c:v>1.0577164268377933E-2</c:v>
                </c:pt>
                <c:pt idx="2">
                  <c:v>7.8967968906310838E-3</c:v>
                </c:pt>
                <c:pt idx="3">
                  <c:v>2.5332620334096886E-2</c:v>
                </c:pt>
                <c:pt idx="4">
                  <c:v>5.937758718774297E-2</c:v>
                </c:pt>
                <c:pt idx="5">
                  <c:v>8.3471422516780691E-2</c:v>
                </c:pt>
                <c:pt idx="6">
                  <c:v>0.26245969516072648</c:v>
                </c:pt>
                <c:pt idx="7">
                  <c:v>0.52915588423327686</c:v>
                </c:pt>
                <c:pt idx="8">
                  <c:v>1.9946464655061037E-2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7140-41DB-ACD5-708A13DB377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348866056"/>
        <c:axId val="348866448"/>
      </c:barChart>
      <c:catAx>
        <c:axId val="3488660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050" b="0" i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pPr>
            <a:endParaRPr lang="hu-HU"/>
          </a:p>
        </c:txPr>
        <c:crossAx val="348866448"/>
        <c:crosses val="autoZero"/>
        <c:auto val="1"/>
        <c:lblAlgn val="ctr"/>
        <c:lblOffset val="100"/>
        <c:noMultiLvlLbl val="0"/>
      </c:catAx>
      <c:valAx>
        <c:axId val="348866448"/>
        <c:scaling>
          <c:orientation val="minMax"/>
          <c:max val="1"/>
          <c:min val="0"/>
        </c:scaling>
        <c:delete val="1"/>
        <c:axPos val="l"/>
        <c:numFmt formatCode="###0.0%" sourceLinked="1"/>
        <c:majorTickMark val="out"/>
        <c:minorTickMark val="none"/>
        <c:tickLblPos val="nextTo"/>
        <c:crossAx val="348866056"/>
        <c:crosses val="autoZero"/>
        <c:crossBetween val="between"/>
        <c:majorUnit val="1"/>
        <c:minorUnit val="1"/>
      </c:valAx>
      <c:spPr>
        <a:noFill/>
        <a:ln w="25377">
          <a:noFill/>
        </a:ln>
      </c:spPr>
    </c:plotArea>
    <c:legend>
      <c:legendPos val="b"/>
      <c:layout>
        <c:manualLayout>
          <c:xMode val="edge"/>
          <c:yMode val="edge"/>
          <c:x val="0.33465847454081221"/>
          <c:y val="0.15777738643696795"/>
          <c:w val="0.28793127477776159"/>
          <c:h val="9.5619450779823909E-2"/>
        </c:manualLayout>
      </c:layout>
      <c:overlay val="0"/>
      <c:txPr>
        <a:bodyPr/>
        <a:lstStyle/>
        <a:p>
          <a:pPr>
            <a:defRPr sz="1400">
              <a:solidFill>
                <a:schemeClr val="bg2"/>
              </a:solidFill>
              <a:latin typeface="Calibri" panose="020F0502020204030204" pitchFamily="34" charset="0"/>
            </a:defRPr>
          </a:pPr>
          <a:endParaRPr lang="hu-HU"/>
        </a:p>
      </c:txPr>
    </c:legend>
    <c:plotVisOnly val="1"/>
    <c:dispBlanksAs val="gap"/>
    <c:showDLblsOverMax val="0"/>
  </c:chart>
  <c:txPr>
    <a:bodyPr/>
    <a:lstStyle/>
    <a:p>
      <a:pPr>
        <a:defRPr sz="1798"/>
      </a:pPr>
      <a:endParaRPr lang="hu-HU"/>
    </a:p>
  </c:txPr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5.137319599521635E-2"/>
          <c:y val="6.4030415060265175E-2"/>
          <c:w val="0.94619263938161591"/>
          <c:h val="0.6664330440825724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covid előtt</c:v>
                </c:pt>
              </c:strCache>
            </c:strRef>
          </c:tx>
          <c:spPr>
            <a:noFill/>
            <a:ln w="19050">
              <a:solidFill>
                <a:srgbClr val="00527C"/>
              </a:solidFill>
            </a:ln>
            <a:effectLst>
              <a:outerShdw blurRad="40005" dist="20320" dir="5400000" algn="tl" rotWithShape="0">
                <a:prstClr val="black">
                  <a:alpha val="38000"/>
                </a:prstClr>
              </a:outerShdw>
            </a:effectLst>
            <a:scene3d>
              <a:camera prst="orthographicFront"/>
              <a:lightRig rig="threePt" dir="t"/>
            </a:scene3d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140-41DB-ACD5-708A13DB3778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7140-41DB-ACD5-708A13DB3778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7140-41DB-ACD5-708A13DB3778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140-41DB-ACD5-708A13DB3778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7140-41DB-ACD5-708A13DB3778}"/>
              </c:ext>
            </c:extLst>
          </c:dPt>
          <c:dPt>
            <c:idx val="5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7140-41DB-ACD5-708A13DB3778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>
                    <a:solidFill>
                      <a:schemeClr val="bg2"/>
                    </a:solidFill>
                    <a:latin typeface="+mj-lt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Sheet1!$A$2:$A$10</c:f>
              <c:strCache>
                <c:ptCount val="9"/>
                <c:pt idx="0">
                  <c:v>naponta</c:v>
                </c:pt>
                <c:pt idx="1">
                  <c:v>hetente többször</c:v>
                </c:pt>
                <c:pt idx="2">
                  <c:v>hetente egyszer</c:v>
                </c:pt>
                <c:pt idx="3">
                  <c:v>kéthetente</c:v>
                </c:pt>
                <c:pt idx="4">
                  <c:v>havonta</c:v>
                </c:pt>
                <c:pt idx="5">
                  <c:v>2-3 havonta</c:v>
                </c:pt>
                <c:pt idx="6">
                  <c:v>ritkábban</c:v>
                </c:pt>
                <c:pt idx="7">
                  <c:v>soha</c:v>
                </c:pt>
                <c:pt idx="8">
                  <c:v>nem tudja / nem válaszol</c:v>
                </c:pt>
              </c:strCache>
            </c:strRef>
          </c:cat>
          <c:val>
            <c:numRef>
              <c:f>Sheet1!$B$2:$B$10</c:f>
              <c:numCache>
                <c:formatCode>###0.0%</c:formatCode>
                <c:ptCount val="9"/>
                <c:pt idx="0">
                  <c:v>3.5556531768799374E-2</c:v>
                </c:pt>
                <c:pt idx="1">
                  <c:v>6.6641821097360943E-2</c:v>
                </c:pt>
                <c:pt idx="2">
                  <c:v>4.2127530493183095E-2</c:v>
                </c:pt>
                <c:pt idx="3">
                  <c:v>3.1105240053371324E-2</c:v>
                </c:pt>
                <c:pt idx="4">
                  <c:v>4.8154399449332329E-2</c:v>
                </c:pt>
                <c:pt idx="5">
                  <c:v>6.1325017937902127E-2</c:v>
                </c:pt>
                <c:pt idx="6">
                  <c:v>0.14646241097939167</c:v>
                </c:pt>
                <c:pt idx="7">
                  <c:v>0.55483635720486046</c:v>
                </c:pt>
                <c:pt idx="8">
                  <c:v>1.3790691015804686E-2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EBF-4056-A42C-F2B357C2084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jelenleg</c:v>
                </c:pt>
              </c:strCache>
            </c:strRef>
          </c:tx>
          <c:spPr>
            <a:noFill/>
            <a:ln w="19050">
              <a:solidFill>
                <a:srgbClr val="FFC000"/>
              </a:solidFill>
            </a:ln>
          </c:spPr>
          <c:invertIfNegative val="0"/>
          <c:dLbls>
            <c:dLbl>
              <c:idx val="0"/>
              <c:layout>
                <c:manualLayout>
                  <c:x val="3.8553344927669889E-3"/>
                  <c:y val="-4.2748782178797418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D4C1-42D1-992D-725CA82FFDB3}"/>
                </c:ex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ctr">
                  <a:defRPr lang="hu-HU" sz="1000" b="0" i="0" u="none" strike="noStrike" kern="1200" baseline="0">
                    <a:solidFill>
                      <a:schemeClr val="bg2"/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Sheet1!$A$2:$A$10</c:f>
              <c:strCache>
                <c:ptCount val="9"/>
                <c:pt idx="0">
                  <c:v>naponta</c:v>
                </c:pt>
                <c:pt idx="1">
                  <c:v>hetente többször</c:v>
                </c:pt>
                <c:pt idx="2">
                  <c:v>hetente egyszer</c:v>
                </c:pt>
                <c:pt idx="3">
                  <c:v>kéthetente</c:v>
                </c:pt>
                <c:pt idx="4">
                  <c:v>havonta</c:v>
                </c:pt>
                <c:pt idx="5">
                  <c:v>2-3 havonta</c:v>
                </c:pt>
                <c:pt idx="6">
                  <c:v>ritkábban</c:v>
                </c:pt>
                <c:pt idx="7">
                  <c:v>soha</c:v>
                </c:pt>
                <c:pt idx="8">
                  <c:v>nem tudja / nem válaszol</c:v>
                </c:pt>
              </c:strCache>
            </c:strRef>
          </c:cat>
          <c:val>
            <c:numRef>
              <c:f>Sheet1!$C$2:$C$10</c:f>
              <c:numCache>
                <c:formatCode>###0.0%</c:formatCode>
                <c:ptCount val="9"/>
                <c:pt idx="0">
                  <c:v>3.8613332822381677E-2</c:v>
                </c:pt>
                <c:pt idx="1">
                  <c:v>7.1632092393917199E-2</c:v>
                </c:pt>
                <c:pt idx="2">
                  <c:v>4.6054793170636203E-2</c:v>
                </c:pt>
                <c:pt idx="3">
                  <c:v>3.7162130100186777E-2</c:v>
                </c:pt>
                <c:pt idx="4">
                  <c:v>4.4308819739421426E-2</c:v>
                </c:pt>
                <c:pt idx="5">
                  <c:v>4.5553224948662679E-2</c:v>
                </c:pt>
                <c:pt idx="6">
                  <c:v>0.11774932783308108</c:v>
                </c:pt>
                <c:pt idx="7">
                  <c:v>0.57764285576495322</c:v>
                </c:pt>
                <c:pt idx="8">
                  <c:v>2.1283423226765956E-2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7140-41DB-ACD5-708A13DB377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348868016"/>
        <c:axId val="348868408"/>
      </c:barChart>
      <c:catAx>
        <c:axId val="3488680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050" b="0" i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pPr>
            <a:endParaRPr lang="hu-HU"/>
          </a:p>
        </c:txPr>
        <c:crossAx val="348868408"/>
        <c:crosses val="autoZero"/>
        <c:auto val="1"/>
        <c:lblAlgn val="ctr"/>
        <c:lblOffset val="100"/>
        <c:noMultiLvlLbl val="0"/>
      </c:catAx>
      <c:valAx>
        <c:axId val="348868408"/>
        <c:scaling>
          <c:orientation val="minMax"/>
          <c:max val="1"/>
          <c:min val="0"/>
        </c:scaling>
        <c:delete val="1"/>
        <c:axPos val="l"/>
        <c:numFmt formatCode="###0.0%" sourceLinked="1"/>
        <c:majorTickMark val="out"/>
        <c:minorTickMark val="none"/>
        <c:tickLblPos val="nextTo"/>
        <c:crossAx val="348868016"/>
        <c:crosses val="autoZero"/>
        <c:crossBetween val="between"/>
        <c:majorUnit val="1"/>
        <c:minorUnit val="1"/>
      </c:valAx>
      <c:spPr>
        <a:noFill/>
        <a:ln w="25377">
          <a:noFill/>
        </a:ln>
      </c:spPr>
    </c:plotArea>
    <c:legend>
      <c:legendPos val="b"/>
      <c:layout>
        <c:manualLayout>
          <c:xMode val="edge"/>
          <c:yMode val="edge"/>
          <c:x val="0.33465847454081221"/>
          <c:y val="0.15777738643696795"/>
          <c:w val="0.28793127477776159"/>
          <c:h val="9.5619450779823909E-2"/>
        </c:manualLayout>
      </c:layout>
      <c:overlay val="0"/>
      <c:txPr>
        <a:bodyPr/>
        <a:lstStyle/>
        <a:p>
          <a:pPr>
            <a:defRPr sz="1400">
              <a:solidFill>
                <a:schemeClr val="bg2"/>
              </a:solidFill>
              <a:latin typeface="Calibri" panose="020F0502020204030204" pitchFamily="34" charset="0"/>
            </a:defRPr>
          </a:pPr>
          <a:endParaRPr lang="hu-HU"/>
        </a:p>
      </c:txPr>
    </c:legend>
    <c:plotVisOnly val="1"/>
    <c:dispBlanksAs val="gap"/>
    <c:showDLblsOverMax val="0"/>
  </c:chart>
  <c:txPr>
    <a:bodyPr/>
    <a:lstStyle/>
    <a:p>
      <a:pPr>
        <a:defRPr sz="1798"/>
      </a:pPr>
      <a:endParaRPr lang="hu-HU"/>
    </a:p>
  </c:txPr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5.137319599521635E-2"/>
          <c:y val="6.4030415060265175E-2"/>
          <c:w val="0.94619263938161591"/>
          <c:h val="0.6664330440825724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covid előtt</c:v>
                </c:pt>
              </c:strCache>
            </c:strRef>
          </c:tx>
          <c:spPr>
            <a:noFill/>
            <a:ln w="19050">
              <a:solidFill>
                <a:srgbClr val="00527C"/>
              </a:solidFill>
            </a:ln>
            <a:effectLst>
              <a:outerShdw blurRad="40005" dist="20320" dir="5400000" algn="tl" rotWithShape="0">
                <a:prstClr val="black">
                  <a:alpha val="38000"/>
                </a:prstClr>
              </a:outerShdw>
            </a:effectLst>
            <a:scene3d>
              <a:camera prst="orthographicFront"/>
              <a:lightRig rig="threePt" dir="t"/>
            </a:scene3d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140-41DB-ACD5-708A13DB3778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7140-41DB-ACD5-708A13DB3778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7140-41DB-ACD5-708A13DB3778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140-41DB-ACD5-708A13DB3778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7140-41DB-ACD5-708A13DB3778}"/>
              </c:ext>
            </c:extLst>
          </c:dPt>
          <c:dPt>
            <c:idx val="5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7140-41DB-ACD5-708A13DB3778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>
                    <a:solidFill>
                      <a:schemeClr val="bg2"/>
                    </a:solidFill>
                    <a:latin typeface="+mj-lt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Sheet1!$A$2:$A$10</c:f>
              <c:strCache>
                <c:ptCount val="9"/>
                <c:pt idx="0">
                  <c:v>naponta</c:v>
                </c:pt>
                <c:pt idx="1">
                  <c:v>hetente többször</c:v>
                </c:pt>
                <c:pt idx="2">
                  <c:v>hetente egyszer</c:v>
                </c:pt>
                <c:pt idx="3">
                  <c:v>kéthetente</c:v>
                </c:pt>
                <c:pt idx="4">
                  <c:v>havonta</c:v>
                </c:pt>
                <c:pt idx="5">
                  <c:v>2-3 havonta</c:v>
                </c:pt>
                <c:pt idx="6">
                  <c:v>ritkábban</c:v>
                </c:pt>
                <c:pt idx="7">
                  <c:v>soha</c:v>
                </c:pt>
                <c:pt idx="8">
                  <c:v>nem tudja / nem válaszol</c:v>
                </c:pt>
              </c:strCache>
            </c:strRef>
          </c:cat>
          <c:val>
            <c:numRef>
              <c:f>Sheet1!$B$2:$B$10</c:f>
              <c:numCache>
                <c:formatCode>###0.0%</c:formatCode>
                <c:ptCount val="9"/>
                <c:pt idx="0">
                  <c:v>2.9921587051257746E-3</c:v>
                </c:pt>
                <c:pt idx="1">
                  <c:v>1.6428886861459772E-2</c:v>
                </c:pt>
                <c:pt idx="2">
                  <c:v>1.1205267087353348E-2</c:v>
                </c:pt>
                <c:pt idx="3">
                  <c:v>1.1019070322824891E-2</c:v>
                </c:pt>
                <c:pt idx="4">
                  <c:v>2.7202738275481708E-2</c:v>
                </c:pt>
                <c:pt idx="5">
                  <c:v>3.5916304839355033E-2</c:v>
                </c:pt>
                <c:pt idx="6">
                  <c:v>7.8311885070785209E-2</c:v>
                </c:pt>
                <c:pt idx="7">
                  <c:v>0.79625877808140932</c:v>
                </c:pt>
                <c:pt idx="8">
                  <c:v>2.0664910756207893E-2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EBF-4056-A42C-F2B357C2084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jelenleg</c:v>
                </c:pt>
              </c:strCache>
            </c:strRef>
          </c:tx>
          <c:spPr>
            <a:noFill/>
            <a:ln w="19050">
              <a:solidFill>
                <a:srgbClr val="FFC000"/>
              </a:solidFill>
            </a:ln>
          </c:spPr>
          <c:invertIfNegative val="0"/>
          <c:dLbls>
            <c:dLbl>
              <c:idx val="0"/>
              <c:layout>
                <c:manualLayout>
                  <c:x val="3.8553344927669889E-3"/>
                  <c:y val="-4.2748782178797418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A282-4BB6-9852-1B250C9E396E}"/>
                </c:ex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ctr">
                  <a:defRPr lang="hu-HU" sz="1000" b="0" i="0" u="none" strike="noStrike" kern="1200" baseline="0">
                    <a:solidFill>
                      <a:schemeClr val="bg2"/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Sheet1!$A$2:$A$10</c:f>
              <c:strCache>
                <c:ptCount val="9"/>
                <c:pt idx="0">
                  <c:v>naponta</c:v>
                </c:pt>
                <c:pt idx="1">
                  <c:v>hetente többször</c:v>
                </c:pt>
                <c:pt idx="2">
                  <c:v>hetente egyszer</c:v>
                </c:pt>
                <c:pt idx="3">
                  <c:v>kéthetente</c:v>
                </c:pt>
                <c:pt idx="4">
                  <c:v>havonta</c:v>
                </c:pt>
                <c:pt idx="5">
                  <c:v>2-3 havonta</c:v>
                </c:pt>
                <c:pt idx="6">
                  <c:v>ritkábban</c:v>
                </c:pt>
                <c:pt idx="7">
                  <c:v>soha</c:v>
                </c:pt>
                <c:pt idx="8">
                  <c:v>nem tudja / nem válaszol</c:v>
                </c:pt>
              </c:strCache>
            </c:strRef>
          </c:cat>
          <c:val>
            <c:numRef>
              <c:f>Sheet1!$C$2:$C$10</c:f>
              <c:numCache>
                <c:formatCode>###0.0%</c:formatCode>
                <c:ptCount val="9"/>
                <c:pt idx="0">
                  <c:v>5.842132244664483E-3</c:v>
                </c:pt>
                <c:pt idx="1">
                  <c:v>1.068609822594861E-2</c:v>
                </c:pt>
                <c:pt idx="2">
                  <c:v>1.2719302092245083E-2</c:v>
                </c:pt>
                <c:pt idx="3">
                  <c:v>1.2167912060245221E-2</c:v>
                </c:pt>
                <c:pt idx="4">
                  <c:v>2.234855192289149E-2</c:v>
                </c:pt>
                <c:pt idx="5">
                  <c:v>2.8294477938383668E-2</c:v>
                </c:pt>
                <c:pt idx="6">
                  <c:v>6.8003880580982001E-2</c:v>
                </c:pt>
                <c:pt idx="7">
                  <c:v>0.81889842057962026</c:v>
                </c:pt>
                <c:pt idx="8">
                  <c:v>2.1039224355020942E-2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7140-41DB-ACD5-708A13DB377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349404624"/>
        <c:axId val="349405016"/>
      </c:barChart>
      <c:catAx>
        <c:axId val="3494046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050" b="0" i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pPr>
            <a:endParaRPr lang="hu-HU"/>
          </a:p>
        </c:txPr>
        <c:crossAx val="349405016"/>
        <c:crosses val="autoZero"/>
        <c:auto val="1"/>
        <c:lblAlgn val="ctr"/>
        <c:lblOffset val="100"/>
        <c:noMultiLvlLbl val="0"/>
      </c:catAx>
      <c:valAx>
        <c:axId val="349405016"/>
        <c:scaling>
          <c:orientation val="minMax"/>
          <c:max val="1"/>
          <c:min val="0"/>
        </c:scaling>
        <c:delete val="1"/>
        <c:axPos val="l"/>
        <c:numFmt formatCode="###0.0%" sourceLinked="1"/>
        <c:majorTickMark val="out"/>
        <c:minorTickMark val="none"/>
        <c:tickLblPos val="nextTo"/>
        <c:crossAx val="349404624"/>
        <c:crosses val="autoZero"/>
        <c:crossBetween val="between"/>
        <c:majorUnit val="1"/>
        <c:minorUnit val="1"/>
      </c:valAx>
      <c:spPr>
        <a:noFill/>
        <a:ln w="25377">
          <a:noFill/>
        </a:ln>
      </c:spPr>
    </c:plotArea>
    <c:legend>
      <c:legendPos val="b"/>
      <c:layout>
        <c:manualLayout>
          <c:xMode val="edge"/>
          <c:yMode val="edge"/>
          <c:x val="0.42472426511870126"/>
          <c:y val="0.19905530591163628"/>
          <c:w val="0.28793127477776159"/>
          <c:h val="9.5619450779823909E-2"/>
        </c:manualLayout>
      </c:layout>
      <c:overlay val="0"/>
      <c:txPr>
        <a:bodyPr/>
        <a:lstStyle/>
        <a:p>
          <a:pPr>
            <a:defRPr sz="1400">
              <a:solidFill>
                <a:schemeClr val="bg2"/>
              </a:solidFill>
              <a:latin typeface="Calibri" panose="020F0502020204030204" pitchFamily="34" charset="0"/>
            </a:defRPr>
          </a:pPr>
          <a:endParaRPr lang="hu-HU"/>
        </a:p>
      </c:txPr>
    </c:legend>
    <c:plotVisOnly val="1"/>
    <c:dispBlanksAs val="gap"/>
    <c:showDLblsOverMax val="0"/>
  </c:chart>
  <c:txPr>
    <a:bodyPr/>
    <a:lstStyle/>
    <a:p>
      <a:pPr>
        <a:defRPr sz="1798"/>
      </a:pPr>
      <a:endParaRPr lang="hu-HU"/>
    </a:p>
  </c:txPr>
  <c:externalData r:id="rId2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5.137319599521635E-2"/>
          <c:y val="6.4030415060265175E-2"/>
          <c:w val="0.94619263938161591"/>
          <c:h val="0.6664330440825724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covid előtt</c:v>
                </c:pt>
              </c:strCache>
            </c:strRef>
          </c:tx>
          <c:spPr>
            <a:noFill/>
            <a:ln w="19050">
              <a:solidFill>
                <a:srgbClr val="00527C"/>
              </a:solidFill>
            </a:ln>
            <a:effectLst>
              <a:outerShdw blurRad="40005" dist="20320" dir="5400000" algn="tl" rotWithShape="0">
                <a:prstClr val="black">
                  <a:alpha val="38000"/>
                </a:prstClr>
              </a:outerShdw>
            </a:effectLst>
            <a:scene3d>
              <a:camera prst="orthographicFront"/>
              <a:lightRig rig="threePt" dir="t"/>
            </a:scene3d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140-41DB-ACD5-708A13DB3778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7140-41DB-ACD5-708A13DB3778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7140-41DB-ACD5-708A13DB3778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140-41DB-ACD5-708A13DB3778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7140-41DB-ACD5-708A13DB3778}"/>
              </c:ext>
            </c:extLst>
          </c:dPt>
          <c:dPt>
            <c:idx val="5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7140-41DB-ACD5-708A13DB3778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>
                    <a:solidFill>
                      <a:schemeClr val="bg2"/>
                    </a:solidFill>
                    <a:latin typeface="+mj-lt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Sheet1!$A$2:$A$10</c:f>
              <c:strCache>
                <c:ptCount val="9"/>
                <c:pt idx="0">
                  <c:v>naponta</c:v>
                </c:pt>
                <c:pt idx="1">
                  <c:v>hetente többször</c:v>
                </c:pt>
                <c:pt idx="2">
                  <c:v>hetente egyszer</c:v>
                </c:pt>
                <c:pt idx="3">
                  <c:v>kéthetente</c:v>
                </c:pt>
                <c:pt idx="4">
                  <c:v>havonta</c:v>
                </c:pt>
                <c:pt idx="5">
                  <c:v>2-3 havonta</c:v>
                </c:pt>
                <c:pt idx="6">
                  <c:v>ritkábban</c:v>
                </c:pt>
                <c:pt idx="7">
                  <c:v>soha</c:v>
                </c:pt>
                <c:pt idx="8">
                  <c:v>nem tudja / nem válaszol</c:v>
                </c:pt>
              </c:strCache>
            </c:strRef>
          </c:cat>
          <c:val>
            <c:numRef>
              <c:f>Sheet1!$B$2:$B$10</c:f>
              <c:numCache>
                <c:formatCode>###0.0%</c:formatCode>
                <c:ptCount val="9"/>
                <c:pt idx="0">
                  <c:v>9.8683085156484329E-3</c:v>
                </c:pt>
                <c:pt idx="1">
                  <c:v>2.8390251417834175E-2</c:v>
                </c:pt>
                <c:pt idx="2">
                  <c:v>2.2024150137374621E-2</c:v>
                </c:pt>
                <c:pt idx="3">
                  <c:v>1.7293918288051508E-2</c:v>
                </c:pt>
                <c:pt idx="4">
                  <c:v>3.6541577555512822E-2</c:v>
                </c:pt>
                <c:pt idx="5">
                  <c:v>3.2112636652089764E-2</c:v>
                </c:pt>
                <c:pt idx="6">
                  <c:v>9.2023113199703216E-2</c:v>
                </c:pt>
                <c:pt idx="7">
                  <c:v>0.74708765169438995</c:v>
                </c:pt>
                <c:pt idx="8">
                  <c:v>1.4658392539401039E-2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EBF-4056-A42C-F2B357C2084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jelenleg</c:v>
                </c:pt>
              </c:strCache>
            </c:strRef>
          </c:tx>
          <c:spPr>
            <a:noFill/>
            <a:ln w="19050">
              <a:solidFill>
                <a:srgbClr val="FFC000"/>
              </a:solidFill>
            </a:ln>
          </c:spPr>
          <c:invertIfNegative val="0"/>
          <c:dLbls>
            <c:dLbl>
              <c:idx val="0"/>
              <c:layout>
                <c:manualLayout>
                  <c:x val="3.8553344927669889E-3"/>
                  <c:y val="-4.2748782178797418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585D-4FAF-B0AE-F77794E44A91}"/>
                </c:ex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ctr">
                  <a:defRPr lang="hu-HU" sz="1000" b="0" i="0" u="none" strike="noStrike" kern="1200" baseline="0">
                    <a:solidFill>
                      <a:schemeClr val="bg2"/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Sheet1!$A$2:$A$10</c:f>
              <c:strCache>
                <c:ptCount val="9"/>
                <c:pt idx="0">
                  <c:v>naponta</c:v>
                </c:pt>
                <c:pt idx="1">
                  <c:v>hetente többször</c:v>
                </c:pt>
                <c:pt idx="2">
                  <c:v>hetente egyszer</c:v>
                </c:pt>
                <c:pt idx="3">
                  <c:v>kéthetente</c:v>
                </c:pt>
                <c:pt idx="4">
                  <c:v>havonta</c:v>
                </c:pt>
                <c:pt idx="5">
                  <c:v>2-3 havonta</c:v>
                </c:pt>
                <c:pt idx="6">
                  <c:v>ritkábban</c:v>
                </c:pt>
                <c:pt idx="7">
                  <c:v>soha</c:v>
                </c:pt>
                <c:pt idx="8">
                  <c:v>nem tudja / nem válaszol</c:v>
                </c:pt>
              </c:strCache>
            </c:strRef>
          </c:cat>
          <c:val>
            <c:numRef>
              <c:f>Sheet1!$C$2:$C$10</c:f>
              <c:numCache>
                <c:formatCode>###0.0%</c:formatCode>
                <c:ptCount val="9"/>
                <c:pt idx="0">
                  <c:v>1.3501180497887571E-2</c:v>
                </c:pt>
                <c:pt idx="1">
                  <c:v>2.9774451705830648E-2</c:v>
                </c:pt>
                <c:pt idx="2">
                  <c:v>1.919433733027532E-2</c:v>
                </c:pt>
                <c:pt idx="3">
                  <c:v>1.7515006320179716E-2</c:v>
                </c:pt>
                <c:pt idx="4">
                  <c:v>3.4055497236214788E-2</c:v>
                </c:pt>
                <c:pt idx="5">
                  <c:v>2.6707140270406181E-2</c:v>
                </c:pt>
                <c:pt idx="6">
                  <c:v>8.9534762797933126E-2</c:v>
                </c:pt>
                <c:pt idx="7">
                  <c:v>0.75414456807216101</c:v>
                </c:pt>
                <c:pt idx="8">
                  <c:v>1.5573055769116183E-2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7140-41DB-ACD5-708A13DB377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349405800"/>
        <c:axId val="349406192"/>
      </c:barChart>
      <c:catAx>
        <c:axId val="3494058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050" b="0" i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pPr>
            <a:endParaRPr lang="hu-HU"/>
          </a:p>
        </c:txPr>
        <c:crossAx val="349406192"/>
        <c:crosses val="autoZero"/>
        <c:auto val="1"/>
        <c:lblAlgn val="ctr"/>
        <c:lblOffset val="100"/>
        <c:noMultiLvlLbl val="0"/>
      </c:catAx>
      <c:valAx>
        <c:axId val="349406192"/>
        <c:scaling>
          <c:orientation val="minMax"/>
          <c:max val="1"/>
          <c:min val="0"/>
        </c:scaling>
        <c:delete val="1"/>
        <c:axPos val="l"/>
        <c:numFmt formatCode="###0.0%" sourceLinked="1"/>
        <c:majorTickMark val="out"/>
        <c:minorTickMark val="none"/>
        <c:tickLblPos val="nextTo"/>
        <c:crossAx val="349405800"/>
        <c:crosses val="autoZero"/>
        <c:crossBetween val="between"/>
        <c:majorUnit val="1"/>
        <c:minorUnit val="1"/>
      </c:valAx>
      <c:spPr>
        <a:noFill/>
        <a:ln w="25377">
          <a:noFill/>
        </a:ln>
      </c:spPr>
    </c:plotArea>
    <c:legend>
      <c:legendPos val="b"/>
      <c:layout>
        <c:manualLayout>
          <c:xMode val="edge"/>
          <c:yMode val="edge"/>
          <c:x val="0.42472426511870126"/>
          <c:y val="0.19905530591163628"/>
          <c:w val="0.28793127477776159"/>
          <c:h val="9.5619450779823909E-2"/>
        </c:manualLayout>
      </c:layout>
      <c:overlay val="0"/>
      <c:txPr>
        <a:bodyPr/>
        <a:lstStyle/>
        <a:p>
          <a:pPr>
            <a:defRPr sz="1400">
              <a:solidFill>
                <a:schemeClr val="bg2"/>
              </a:solidFill>
              <a:latin typeface="Calibri" panose="020F0502020204030204" pitchFamily="34" charset="0"/>
            </a:defRPr>
          </a:pPr>
          <a:endParaRPr lang="hu-HU"/>
        </a:p>
      </c:txPr>
    </c:legend>
    <c:plotVisOnly val="1"/>
    <c:dispBlanksAs val="gap"/>
    <c:showDLblsOverMax val="0"/>
  </c:chart>
  <c:txPr>
    <a:bodyPr/>
    <a:lstStyle/>
    <a:p>
      <a:pPr>
        <a:defRPr sz="1798"/>
      </a:pPr>
      <a:endParaRPr lang="hu-HU"/>
    </a:p>
  </c:txPr>
  <c:externalData r:id="rId2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2.3646651079534776E-2"/>
          <c:y val="3.4010025217416501E-2"/>
          <c:w val="0.94619263938161591"/>
          <c:h val="0.8589185761241282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covid előtt</c:v>
                </c:pt>
              </c:strCache>
            </c:strRef>
          </c:tx>
          <c:spPr>
            <a:noFill/>
            <a:ln w="19050">
              <a:solidFill>
                <a:srgbClr val="00527C"/>
              </a:solidFill>
            </a:ln>
            <a:effectLst>
              <a:outerShdw blurRad="40005" dist="20320" dir="5400000" algn="tl" rotWithShape="0">
                <a:prstClr val="black">
                  <a:alpha val="38000"/>
                </a:prstClr>
              </a:outerShdw>
            </a:effectLst>
            <a:scene3d>
              <a:camera prst="orthographicFront"/>
              <a:lightRig rig="threePt" dir="t"/>
            </a:scene3d>
          </c:spPr>
          <c:invertIfNegative val="0"/>
          <c:dPt>
            <c:idx val="0"/>
            <c:invertIfNegative val="0"/>
            <c:bubble3D val="0"/>
            <c:spPr>
              <a:solidFill>
                <a:srgbClr val="7030A0"/>
              </a:solidFill>
              <a:ln w="19050">
                <a:noFill/>
              </a:ln>
              <a:effectLst>
                <a:outerShdw blurRad="40005" dist="20320" dir="5400000" algn="tl" rotWithShape="0">
                  <a:prstClr val="black">
                    <a:alpha val="38000"/>
                  </a:prstClr>
                </a:outerShdw>
              </a:effectLst>
              <a:scene3d>
                <a:camera prst="orthographicFront"/>
                <a:lightRig rig="threePt" dir="t"/>
              </a:scene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7140-41DB-ACD5-708A13DB3778}"/>
              </c:ext>
            </c:extLst>
          </c:dPt>
          <c:dPt>
            <c:idx val="1"/>
            <c:invertIfNegative val="0"/>
            <c:bubble3D val="0"/>
            <c:spPr>
              <a:solidFill>
                <a:srgbClr val="92D050"/>
              </a:solidFill>
              <a:ln w="19050">
                <a:noFill/>
              </a:ln>
              <a:effectLst>
                <a:outerShdw blurRad="40005" dist="20320" dir="5400000" algn="tl" rotWithShape="0">
                  <a:prstClr val="black">
                    <a:alpha val="38000"/>
                  </a:prstClr>
                </a:outerShdw>
              </a:effectLst>
              <a:scene3d>
                <a:camera prst="orthographicFront"/>
                <a:lightRig rig="threePt" dir="t"/>
              </a:scene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140-41DB-ACD5-708A13DB3778}"/>
              </c:ext>
            </c:extLst>
          </c:dPt>
          <c:dPt>
            <c:idx val="2"/>
            <c:invertIfNegative val="0"/>
            <c:bubble3D val="0"/>
            <c:spPr>
              <a:solidFill>
                <a:srgbClr val="00527C"/>
              </a:solidFill>
              <a:ln w="19050">
                <a:noFill/>
              </a:ln>
              <a:effectLst>
                <a:outerShdw blurRad="40005" dist="20320" dir="5400000" algn="tl" rotWithShape="0">
                  <a:prstClr val="black">
                    <a:alpha val="38000"/>
                  </a:prstClr>
                </a:outerShdw>
              </a:effectLst>
              <a:scene3d>
                <a:camera prst="orthographicFront"/>
                <a:lightRig rig="threePt" dir="t"/>
              </a:scene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7140-41DB-ACD5-708A13DB3778}"/>
              </c:ext>
            </c:extLst>
          </c:dPt>
          <c:dPt>
            <c:idx val="3"/>
            <c:invertIfNegative val="0"/>
            <c:bubble3D val="0"/>
            <c:spPr>
              <a:solidFill>
                <a:srgbClr val="FFC000"/>
              </a:solidFill>
              <a:ln w="19050">
                <a:noFill/>
              </a:ln>
              <a:effectLst>
                <a:outerShdw blurRad="40005" dist="20320" dir="5400000" algn="tl" rotWithShape="0">
                  <a:prstClr val="black">
                    <a:alpha val="38000"/>
                  </a:prstClr>
                </a:outerShdw>
              </a:effectLst>
              <a:scene3d>
                <a:camera prst="orthographicFront"/>
                <a:lightRig rig="threePt" dir="t"/>
              </a:scene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140-41DB-ACD5-708A13DB3778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7140-41DB-ACD5-708A13DB3778}"/>
              </c:ext>
            </c:extLst>
          </c:dPt>
          <c:dPt>
            <c:idx val="5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7140-41DB-ACD5-708A13DB3778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0">
                    <a:solidFill>
                      <a:schemeClr val="bg2">
                        <a:lumMod val="75000"/>
                      </a:schemeClr>
                    </a:solidFill>
                    <a:latin typeface="+mj-lt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igen, autót</c:v>
                </c:pt>
                <c:pt idx="1">
                  <c:v>igen, robogót</c:v>
                </c:pt>
                <c:pt idx="2">
                  <c:v>igen, rollert</c:v>
                </c:pt>
                <c:pt idx="3">
                  <c:v>igen, kerékpárt</c:v>
                </c:pt>
                <c:pt idx="4">
                  <c:v>nem vásárolt</c:v>
                </c:pt>
              </c:strCache>
            </c:strRef>
          </c:cat>
          <c:val>
            <c:numRef>
              <c:f>Sheet1!$B$2:$B$6</c:f>
              <c:numCache>
                <c:formatCode>###0.0%</c:formatCode>
                <c:ptCount val="5"/>
                <c:pt idx="0">
                  <c:v>4.305783429112011E-2</c:v>
                </c:pt>
                <c:pt idx="1">
                  <c:v>1.1331411670186054E-2</c:v>
                </c:pt>
                <c:pt idx="2">
                  <c:v>4.0143958430010042E-2</c:v>
                </c:pt>
                <c:pt idx="3">
                  <c:v>5.0262906051377218E-2</c:v>
                </c:pt>
                <c:pt idx="4">
                  <c:v>0.86618409846829858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EBF-4056-A42C-F2B357C2084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349407760"/>
        <c:axId val="349408152"/>
      </c:barChart>
      <c:catAx>
        <c:axId val="3494077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100" b="0" i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pPr>
            <a:endParaRPr lang="hu-HU"/>
          </a:p>
        </c:txPr>
        <c:crossAx val="349408152"/>
        <c:crosses val="autoZero"/>
        <c:auto val="1"/>
        <c:lblAlgn val="ctr"/>
        <c:lblOffset val="100"/>
        <c:noMultiLvlLbl val="0"/>
      </c:catAx>
      <c:valAx>
        <c:axId val="349408152"/>
        <c:scaling>
          <c:orientation val="minMax"/>
          <c:max val="1"/>
          <c:min val="0"/>
        </c:scaling>
        <c:delete val="1"/>
        <c:axPos val="l"/>
        <c:numFmt formatCode="###0.0%" sourceLinked="1"/>
        <c:majorTickMark val="out"/>
        <c:minorTickMark val="none"/>
        <c:tickLblPos val="nextTo"/>
        <c:crossAx val="349407760"/>
        <c:crosses val="autoZero"/>
        <c:crossBetween val="between"/>
        <c:majorUnit val="1"/>
        <c:minorUnit val="1"/>
      </c:valAx>
      <c:spPr>
        <a:noFill/>
        <a:ln w="25377">
          <a:noFill/>
        </a:ln>
      </c:spPr>
    </c:plotArea>
    <c:plotVisOnly val="1"/>
    <c:dispBlanksAs val="gap"/>
    <c:showDLblsOverMax val="0"/>
  </c:chart>
  <c:txPr>
    <a:bodyPr/>
    <a:lstStyle/>
    <a:p>
      <a:pPr>
        <a:defRPr sz="1798"/>
      </a:pPr>
      <a:endParaRPr lang="hu-HU"/>
    </a:p>
  </c:txPr>
  <c:externalData r:id="rId2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1. adatsor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0C1-4F0B-BF3E-A39FB003136E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0C1-4F0B-BF3E-A39FB003136E}"/>
              </c:ext>
            </c:extLst>
          </c:dPt>
          <c:dPt>
            <c:idx val="2"/>
            <c:invertIfNegative val="0"/>
            <c:bubble3D val="0"/>
            <c:spPr>
              <a:solidFill>
                <a:srgbClr val="FFE38B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30C1-4F0B-BF3E-A39FB003136E}"/>
              </c:ext>
            </c:extLst>
          </c:dPt>
          <c:dPt>
            <c:idx val="3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30C1-4F0B-BF3E-A39FB003136E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2"/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Munka1!$A$2:$A$6</c:f>
              <c:strCache>
                <c:ptCount val="5"/>
                <c:pt idx="0">
                  <c:v>teljesen illik</c:v>
                </c:pt>
                <c:pt idx="1">
                  <c:v>valamennyire illik</c:v>
                </c:pt>
                <c:pt idx="2">
                  <c:v>nem igazán illik</c:v>
                </c:pt>
                <c:pt idx="3">
                  <c:v>egyáltalán nem illik</c:v>
                </c:pt>
                <c:pt idx="4">
                  <c:v>nem tudja / nem válaszol</c:v>
                </c:pt>
              </c:strCache>
            </c:strRef>
          </c:cat>
          <c:val>
            <c:numRef>
              <c:f>Munka1!$B$2:$B$6</c:f>
              <c:numCache>
                <c:formatCode>###0%</c:formatCode>
                <c:ptCount val="5"/>
                <c:pt idx="0">
                  <c:v>0.13045301935819442</c:v>
                </c:pt>
                <c:pt idx="1">
                  <c:v>0.16992836349744697</c:v>
                </c:pt>
                <c:pt idx="2">
                  <c:v>0.2514026134569482</c:v>
                </c:pt>
                <c:pt idx="3">
                  <c:v>0.37213750975573062</c:v>
                </c:pt>
                <c:pt idx="4">
                  <c:v>7.6078493931685157E-2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30C1-4F0B-BF3E-A39FB003136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5"/>
        <c:overlap val="76"/>
        <c:axId val="349947904"/>
        <c:axId val="349948296"/>
      </c:barChart>
      <c:catAx>
        <c:axId val="3499479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n-ea"/>
                <a:cs typeface="+mn-cs"/>
              </a:defRPr>
            </a:pPr>
            <a:endParaRPr lang="hu-HU"/>
          </a:p>
        </c:txPr>
        <c:crossAx val="349948296"/>
        <c:crosses val="autoZero"/>
        <c:auto val="1"/>
        <c:lblAlgn val="ctr"/>
        <c:lblOffset val="100"/>
        <c:noMultiLvlLbl val="0"/>
      </c:catAx>
      <c:valAx>
        <c:axId val="349948296"/>
        <c:scaling>
          <c:orientation val="minMax"/>
        </c:scaling>
        <c:delete val="1"/>
        <c:axPos val="l"/>
        <c:numFmt formatCode="###0%" sourceLinked="1"/>
        <c:majorTickMark val="none"/>
        <c:minorTickMark val="none"/>
        <c:tickLblPos val="nextTo"/>
        <c:crossAx val="3499479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u-HU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1. adatsor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A73-4F53-AA58-39A46F818D48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A73-4F53-AA58-39A46F818D48}"/>
              </c:ext>
            </c:extLst>
          </c:dPt>
          <c:dPt>
            <c:idx val="2"/>
            <c:invertIfNegative val="0"/>
            <c:bubble3D val="0"/>
            <c:spPr>
              <a:solidFill>
                <a:srgbClr val="FFE38B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8A73-4F53-AA58-39A46F818D48}"/>
              </c:ext>
            </c:extLst>
          </c:dPt>
          <c:dPt>
            <c:idx val="3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8A73-4F53-AA58-39A46F818D48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2"/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Munka1!$A$2:$A$6</c:f>
              <c:strCache>
                <c:ptCount val="5"/>
                <c:pt idx="0">
                  <c:v>teljesen illik</c:v>
                </c:pt>
                <c:pt idx="1">
                  <c:v>valamennyire illik</c:v>
                </c:pt>
                <c:pt idx="2">
                  <c:v>nem igazán illik</c:v>
                </c:pt>
                <c:pt idx="3">
                  <c:v>egyáltalán nem illik</c:v>
                </c:pt>
                <c:pt idx="4">
                  <c:v>nem tudja / nem válaszol</c:v>
                </c:pt>
              </c:strCache>
            </c:strRef>
          </c:cat>
          <c:val>
            <c:numRef>
              <c:f>Munka1!$B$2:$B$6</c:f>
              <c:numCache>
                <c:formatCode>###0%</c:formatCode>
                <c:ptCount val="5"/>
                <c:pt idx="0">
                  <c:v>0.15783751423689341</c:v>
                </c:pt>
                <c:pt idx="1">
                  <c:v>0.17576699561495185</c:v>
                </c:pt>
                <c:pt idx="2">
                  <c:v>0.19764100029754203</c:v>
                </c:pt>
                <c:pt idx="3">
                  <c:v>0.42611313069004075</c:v>
                </c:pt>
                <c:pt idx="4">
                  <c:v>4.264135916057861E-2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8A73-4F53-AA58-39A46F818D4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5"/>
        <c:overlap val="76"/>
        <c:axId val="349949080"/>
        <c:axId val="349949472"/>
      </c:barChart>
      <c:catAx>
        <c:axId val="3499490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n-ea"/>
                <a:cs typeface="+mn-cs"/>
              </a:defRPr>
            </a:pPr>
            <a:endParaRPr lang="hu-HU"/>
          </a:p>
        </c:txPr>
        <c:crossAx val="349949472"/>
        <c:crosses val="autoZero"/>
        <c:auto val="1"/>
        <c:lblAlgn val="ctr"/>
        <c:lblOffset val="100"/>
        <c:noMultiLvlLbl val="0"/>
      </c:catAx>
      <c:valAx>
        <c:axId val="349949472"/>
        <c:scaling>
          <c:orientation val="minMax"/>
        </c:scaling>
        <c:delete val="1"/>
        <c:axPos val="l"/>
        <c:numFmt formatCode="###0%" sourceLinked="1"/>
        <c:majorTickMark val="none"/>
        <c:minorTickMark val="none"/>
        <c:tickLblPos val="nextTo"/>
        <c:crossAx val="3499490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u-HU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1. adatsor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CDB-40D4-9C5E-58D7F3E3154C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CDB-40D4-9C5E-58D7F3E3154C}"/>
              </c:ext>
            </c:extLst>
          </c:dPt>
          <c:dPt>
            <c:idx val="2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1CDB-40D4-9C5E-58D7F3E3154C}"/>
              </c:ext>
            </c:extLst>
          </c:dPt>
          <c:dPt>
            <c:idx val="3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1CDB-40D4-9C5E-58D7F3E3154C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2"/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Munka1!$A$2:$A$6</c:f>
              <c:strCache>
                <c:ptCount val="5"/>
                <c:pt idx="0">
                  <c:v>teljesen illik</c:v>
                </c:pt>
                <c:pt idx="1">
                  <c:v>valamennyire illik</c:v>
                </c:pt>
                <c:pt idx="2">
                  <c:v>nem igazán illik</c:v>
                </c:pt>
                <c:pt idx="3">
                  <c:v>egyáltalán nem illik</c:v>
                </c:pt>
                <c:pt idx="4">
                  <c:v>nem tudja / nem válaszol</c:v>
                </c:pt>
              </c:strCache>
            </c:strRef>
          </c:cat>
          <c:val>
            <c:numRef>
              <c:f>Munka1!$B$2:$B$6</c:f>
              <c:numCache>
                <c:formatCode>###0%</c:formatCode>
                <c:ptCount val="5"/>
                <c:pt idx="0">
                  <c:v>3.8958925377759253E-2</c:v>
                </c:pt>
                <c:pt idx="1">
                  <c:v>0.11837863069565416</c:v>
                </c:pt>
                <c:pt idx="2">
                  <c:v>0.18714450896001172</c:v>
                </c:pt>
                <c:pt idx="3">
                  <c:v>0.56807881830347351</c:v>
                </c:pt>
                <c:pt idx="4">
                  <c:v>8.7439116663109107E-2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1CDB-40D4-9C5E-58D7F3E3154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5"/>
        <c:overlap val="76"/>
        <c:axId val="349950648"/>
        <c:axId val="349951040"/>
      </c:barChart>
      <c:catAx>
        <c:axId val="3499506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n-ea"/>
                <a:cs typeface="+mn-cs"/>
              </a:defRPr>
            </a:pPr>
            <a:endParaRPr lang="hu-HU"/>
          </a:p>
        </c:txPr>
        <c:crossAx val="349951040"/>
        <c:crosses val="autoZero"/>
        <c:auto val="1"/>
        <c:lblAlgn val="ctr"/>
        <c:lblOffset val="100"/>
        <c:noMultiLvlLbl val="0"/>
      </c:catAx>
      <c:valAx>
        <c:axId val="349951040"/>
        <c:scaling>
          <c:orientation val="minMax"/>
        </c:scaling>
        <c:delete val="1"/>
        <c:axPos val="l"/>
        <c:numFmt formatCode="###0%" sourceLinked="1"/>
        <c:majorTickMark val="none"/>
        <c:minorTickMark val="none"/>
        <c:tickLblPos val="nextTo"/>
        <c:crossAx val="3499506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u-HU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2.3646651079534776E-2"/>
          <c:y val="3.4010025217416501E-2"/>
          <c:w val="0.94619263938161591"/>
          <c:h val="0.758606023745741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Oszlop1</c:v>
                </c:pt>
              </c:strCache>
            </c:strRef>
          </c:tx>
          <c:spPr>
            <a:solidFill>
              <a:srgbClr val="2D2D8A">
                <a:lumMod val="20000"/>
                <a:lumOff val="80000"/>
              </a:srgbClr>
            </a:solidFill>
            <a:ln w="19050">
              <a:noFill/>
            </a:ln>
            <a:effectLst>
              <a:outerShdw blurRad="40005" dist="20320" dir="5400000" algn="tl" rotWithShape="0">
                <a:prstClr val="black">
                  <a:alpha val="38000"/>
                </a:prstClr>
              </a:outerShdw>
            </a:effectLst>
            <a:scene3d>
              <a:camera prst="orthographicFront"/>
              <a:lightRig rig="threePt" dir="t"/>
            </a:scene3d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140-41DB-ACD5-708A13DB3778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7140-41DB-ACD5-708A13DB3778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7140-41DB-ACD5-708A13DB3778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140-41DB-ACD5-708A13DB3778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7140-41DB-ACD5-708A13DB3778}"/>
              </c:ext>
            </c:extLst>
          </c:dPt>
          <c:dPt>
            <c:idx val="5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7140-41DB-ACD5-708A13DB3778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0">
                    <a:solidFill>
                      <a:schemeClr val="bg2">
                        <a:lumMod val="75000"/>
                      </a:schemeClr>
                    </a:solidFill>
                    <a:latin typeface="+mj-lt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16-18 évesek</c:v>
                </c:pt>
                <c:pt idx="1">
                  <c:v>19-28 évesek</c:v>
                </c:pt>
                <c:pt idx="2">
                  <c:v>29-35 évesek</c:v>
                </c:pt>
                <c:pt idx="3">
                  <c:v>36-45 évesek</c:v>
                </c:pt>
                <c:pt idx="4">
                  <c:v>45 évesnél idősebbek</c:v>
                </c:pt>
              </c:strCache>
            </c:strRef>
          </c:cat>
          <c:val>
            <c:numRef>
              <c:f>Sheet1!$B$2:$B$6</c:f>
              <c:numCache>
                <c:formatCode>###0%</c:formatCode>
                <c:ptCount val="5"/>
                <c:pt idx="0">
                  <c:v>0.33802816901408439</c:v>
                </c:pt>
                <c:pt idx="1">
                  <c:v>0.22560975609756106</c:v>
                </c:pt>
                <c:pt idx="2">
                  <c:v>0.13100436681222674</c:v>
                </c:pt>
                <c:pt idx="3">
                  <c:v>0.12558139534883711</c:v>
                </c:pt>
                <c:pt idx="4">
                  <c:v>0.1022099447513818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EBF-4056-A42C-F2B357C2084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350217864"/>
        <c:axId val="350218256"/>
      </c:barChart>
      <c:catAx>
        <c:axId val="3502178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100" b="0" i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pPr>
            <a:endParaRPr lang="hu-HU"/>
          </a:p>
        </c:txPr>
        <c:crossAx val="350218256"/>
        <c:crosses val="autoZero"/>
        <c:auto val="1"/>
        <c:lblAlgn val="ctr"/>
        <c:lblOffset val="100"/>
        <c:noMultiLvlLbl val="0"/>
      </c:catAx>
      <c:valAx>
        <c:axId val="350218256"/>
        <c:scaling>
          <c:orientation val="minMax"/>
          <c:max val="0.5"/>
          <c:min val="0"/>
        </c:scaling>
        <c:delete val="1"/>
        <c:axPos val="l"/>
        <c:numFmt formatCode="###0%" sourceLinked="1"/>
        <c:majorTickMark val="out"/>
        <c:minorTickMark val="none"/>
        <c:tickLblPos val="nextTo"/>
        <c:crossAx val="350217864"/>
        <c:crosses val="autoZero"/>
        <c:crossBetween val="between"/>
        <c:majorUnit val="1"/>
        <c:minorUnit val="1"/>
      </c:valAx>
      <c:spPr>
        <a:noFill/>
        <a:ln w="25377">
          <a:noFill/>
        </a:ln>
      </c:spPr>
    </c:plotArea>
    <c:plotVisOnly val="1"/>
    <c:dispBlanksAs val="gap"/>
    <c:showDLblsOverMax val="0"/>
  </c:chart>
  <c:txPr>
    <a:bodyPr/>
    <a:lstStyle/>
    <a:p>
      <a:pPr>
        <a:defRPr sz="1798"/>
      </a:pPr>
      <a:endParaRPr lang="hu-HU"/>
    </a:p>
  </c:txPr>
  <c:externalData r:id="rId2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2.3646651079534776E-2"/>
          <c:y val="3.4010025217416501E-2"/>
          <c:w val="0.94619263938161591"/>
          <c:h val="0.8589185761241282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Oszlop1</c:v>
                </c:pt>
              </c:strCache>
            </c:strRef>
          </c:tx>
          <c:spPr>
            <a:solidFill>
              <a:srgbClr val="FFC000"/>
            </a:solidFill>
            <a:ln w="19050">
              <a:noFill/>
            </a:ln>
            <a:effectLst>
              <a:outerShdw blurRad="40005" dist="20320" dir="5400000" algn="tl" rotWithShape="0">
                <a:prstClr val="black">
                  <a:alpha val="38000"/>
                </a:prstClr>
              </a:outerShdw>
            </a:effectLst>
            <a:scene3d>
              <a:camera prst="orthographicFront"/>
              <a:lightRig rig="threePt" dir="t"/>
            </a:scene3d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140-41DB-ACD5-708A13DB3778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7140-41DB-ACD5-708A13DB3778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7140-41DB-ACD5-708A13DB3778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140-41DB-ACD5-708A13DB3778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7140-41DB-ACD5-708A13DB3778}"/>
              </c:ext>
            </c:extLst>
          </c:dPt>
          <c:dPt>
            <c:idx val="5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7140-41DB-ACD5-708A13DB3778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0">
                    <a:solidFill>
                      <a:schemeClr val="bg2">
                        <a:lumMod val="75000"/>
                      </a:schemeClr>
                    </a:solidFill>
                    <a:latin typeface="+mj-lt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igen, mobil applikáció segítségével</c:v>
                </c:pt>
                <c:pt idx="1">
                  <c:v>igen, internetes felületen</c:v>
                </c:pt>
                <c:pt idx="2">
                  <c:v>nem, de már hallottam róla</c:v>
                </c:pt>
                <c:pt idx="3">
                  <c:v>nem, mert nem ismerem ezt a szolgáltatást</c:v>
                </c:pt>
              </c:strCache>
            </c:strRef>
          </c:cat>
          <c:val>
            <c:numRef>
              <c:f>Sheet1!$B$2:$B$5</c:f>
              <c:numCache>
                <c:formatCode>###0.0%</c:formatCode>
                <c:ptCount val="4"/>
                <c:pt idx="0">
                  <c:v>0.53294321182688853</c:v>
                </c:pt>
                <c:pt idx="1">
                  <c:v>0.28312162580866701</c:v>
                </c:pt>
                <c:pt idx="2">
                  <c:v>0.18418296136698772</c:v>
                </c:pt>
                <c:pt idx="3">
                  <c:v>9.5551081370787064E-2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EBF-4056-A42C-F2B357C2084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350220216"/>
        <c:axId val="350220608"/>
      </c:barChart>
      <c:catAx>
        <c:axId val="3502202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100" b="0" i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pPr>
            <a:endParaRPr lang="hu-HU"/>
          </a:p>
        </c:txPr>
        <c:crossAx val="350220608"/>
        <c:crosses val="autoZero"/>
        <c:auto val="1"/>
        <c:lblAlgn val="ctr"/>
        <c:lblOffset val="100"/>
        <c:noMultiLvlLbl val="0"/>
      </c:catAx>
      <c:valAx>
        <c:axId val="350220608"/>
        <c:scaling>
          <c:orientation val="minMax"/>
          <c:max val="0.70000000000000007"/>
          <c:min val="0"/>
        </c:scaling>
        <c:delete val="1"/>
        <c:axPos val="l"/>
        <c:numFmt formatCode="###0.0%" sourceLinked="1"/>
        <c:majorTickMark val="out"/>
        <c:minorTickMark val="none"/>
        <c:tickLblPos val="nextTo"/>
        <c:crossAx val="350220216"/>
        <c:crosses val="autoZero"/>
        <c:crossBetween val="between"/>
        <c:majorUnit val="1"/>
        <c:minorUnit val="1"/>
      </c:valAx>
      <c:spPr>
        <a:noFill/>
        <a:ln w="25377">
          <a:noFill/>
        </a:ln>
      </c:spPr>
    </c:plotArea>
    <c:plotVisOnly val="1"/>
    <c:dispBlanksAs val="gap"/>
    <c:showDLblsOverMax val="0"/>
  </c:chart>
  <c:txPr>
    <a:bodyPr/>
    <a:lstStyle/>
    <a:p>
      <a:pPr>
        <a:defRPr sz="1798"/>
      </a:pPr>
      <a:endParaRPr lang="hu-HU"/>
    </a:p>
  </c:txPr>
  <c:externalData r:id="rId2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2.3646651079534776E-2"/>
          <c:y val="3.4010025217416501E-2"/>
          <c:w val="0.94619263938161591"/>
          <c:h val="0.7569664848387890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Oszlop1</c:v>
                </c:pt>
              </c:strCache>
            </c:strRef>
          </c:tx>
          <c:spPr>
            <a:solidFill>
              <a:srgbClr val="FFC000"/>
            </a:solidFill>
            <a:ln w="19050">
              <a:solidFill>
                <a:srgbClr val="FFC000"/>
              </a:solidFill>
            </a:ln>
            <a:effectLst>
              <a:outerShdw blurRad="40005" dist="20320" dir="5400000" algn="tl" rotWithShape="0">
                <a:prstClr val="black">
                  <a:alpha val="38000"/>
                </a:prstClr>
              </a:outerShdw>
            </a:effectLst>
            <a:scene3d>
              <a:camera prst="orthographicFront"/>
              <a:lightRig rig="threePt" dir="t"/>
            </a:scene3d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140-41DB-ACD5-708A13DB3778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7140-41DB-ACD5-708A13DB3778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7140-41DB-ACD5-708A13DB3778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140-41DB-ACD5-708A13DB3778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7140-41DB-ACD5-708A13DB3778}"/>
              </c:ext>
            </c:extLst>
          </c:dPt>
          <c:dPt>
            <c:idx val="5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7140-41DB-ACD5-708A13DB3778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0">
                    <a:solidFill>
                      <a:schemeClr val="bg2">
                        <a:lumMod val="75000"/>
                      </a:schemeClr>
                    </a:solidFill>
                    <a:latin typeface="+mj-lt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16-18 évesek</c:v>
                </c:pt>
                <c:pt idx="1">
                  <c:v>19-28 évesek</c:v>
                </c:pt>
                <c:pt idx="2">
                  <c:v>29-35 évesek</c:v>
                </c:pt>
                <c:pt idx="3">
                  <c:v>36-45 évesek</c:v>
                </c:pt>
                <c:pt idx="4">
                  <c:v>45 évesnél idősebbek</c:v>
                </c:pt>
              </c:strCache>
            </c:strRef>
          </c:cat>
          <c:val>
            <c:numRef>
              <c:f>Sheet1!$B$2:$B$6</c:f>
              <c:numCache>
                <c:formatCode>0.0%</c:formatCode>
                <c:ptCount val="5"/>
                <c:pt idx="0">
                  <c:v>0.87323943661971848</c:v>
                </c:pt>
                <c:pt idx="1">
                  <c:v>0.76829268292682917</c:v>
                </c:pt>
                <c:pt idx="2">
                  <c:v>0.694323144104804</c:v>
                </c:pt>
                <c:pt idx="3">
                  <c:v>0.70232558139534895</c:v>
                </c:pt>
                <c:pt idx="4">
                  <c:v>0.65745856353590937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EBF-4056-A42C-F2B357C2084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350221000"/>
        <c:axId val="247005664"/>
      </c:barChart>
      <c:catAx>
        <c:axId val="3502210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100" b="0" i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pPr>
            <a:endParaRPr lang="hu-HU"/>
          </a:p>
        </c:txPr>
        <c:crossAx val="247005664"/>
        <c:crosses val="autoZero"/>
        <c:auto val="1"/>
        <c:lblAlgn val="ctr"/>
        <c:lblOffset val="100"/>
        <c:noMultiLvlLbl val="0"/>
      </c:catAx>
      <c:valAx>
        <c:axId val="247005664"/>
        <c:scaling>
          <c:orientation val="minMax"/>
          <c:max val="1"/>
          <c:min val="0"/>
        </c:scaling>
        <c:delete val="1"/>
        <c:axPos val="l"/>
        <c:numFmt formatCode="0.0%" sourceLinked="1"/>
        <c:majorTickMark val="out"/>
        <c:minorTickMark val="none"/>
        <c:tickLblPos val="nextTo"/>
        <c:crossAx val="350221000"/>
        <c:crosses val="autoZero"/>
        <c:crossBetween val="between"/>
        <c:majorUnit val="1"/>
        <c:minorUnit val="1"/>
      </c:valAx>
      <c:spPr>
        <a:noFill/>
        <a:ln w="25377">
          <a:noFill/>
        </a:ln>
      </c:spPr>
    </c:plotArea>
    <c:plotVisOnly val="1"/>
    <c:dispBlanksAs val="gap"/>
    <c:showDLblsOverMax val="0"/>
  </c:chart>
  <c:txPr>
    <a:bodyPr/>
    <a:lstStyle/>
    <a:p>
      <a:pPr>
        <a:defRPr sz="1798"/>
      </a:pPr>
      <a:endParaRPr lang="hu-HU"/>
    </a:p>
  </c:txPr>
  <c:externalData r:id="rId2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2.3646651079534776E-2"/>
          <c:y val="3.4010025217416501E-2"/>
          <c:w val="0.94619263938161591"/>
          <c:h val="0.7569664848387890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Oszlop1</c:v>
                </c:pt>
              </c:strCache>
            </c:strRef>
          </c:tx>
          <c:spPr>
            <a:solidFill>
              <a:srgbClr val="B1D1D9"/>
            </a:solidFill>
            <a:ln w="19050">
              <a:noFill/>
            </a:ln>
            <a:effectLst>
              <a:outerShdw blurRad="40005" dist="20320" dir="5400000" algn="tl" rotWithShape="0">
                <a:prstClr val="black">
                  <a:alpha val="38000"/>
                </a:prstClr>
              </a:outerShdw>
            </a:effectLst>
            <a:scene3d>
              <a:camera prst="orthographicFront"/>
              <a:lightRig rig="threePt" dir="t"/>
            </a:scene3d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140-41DB-ACD5-708A13DB3778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7140-41DB-ACD5-708A13DB3778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7140-41DB-ACD5-708A13DB3778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140-41DB-ACD5-708A13DB3778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7140-41DB-ACD5-708A13DB3778}"/>
              </c:ext>
            </c:extLst>
          </c:dPt>
          <c:dPt>
            <c:idx val="5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7140-41DB-ACD5-708A13DB3778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0">
                    <a:solidFill>
                      <a:schemeClr val="bg2">
                        <a:lumMod val="75000"/>
                      </a:schemeClr>
                    </a:solidFill>
                    <a:latin typeface="+mj-lt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16-18 évesek</c:v>
                </c:pt>
                <c:pt idx="1">
                  <c:v>19-28 évesek</c:v>
                </c:pt>
                <c:pt idx="2">
                  <c:v>29-35 évesek</c:v>
                </c:pt>
                <c:pt idx="3">
                  <c:v>36-45 évesek</c:v>
                </c:pt>
                <c:pt idx="4">
                  <c:v>45 évesnél idősebbek</c:v>
                </c:pt>
              </c:strCache>
            </c:strRef>
          </c:cat>
          <c:val>
            <c:numRef>
              <c:f>Sheet1!$B$2:$B$6</c:f>
              <c:numCache>
                <c:formatCode>###0.0%</c:formatCode>
                <c:ptCount val="5"/>
                <c:pt idx="0">
                  <c:v>0.77464788732394363</c:v>
                </c:pt>
                <c:pt idx="1">
                  <c:v>0.67682926829268419</c:v>
                </c:pt>
                <c:pt idx="2">
                  <c:v>0.52401746724890808</c:v>
                </c:pt>
                <c:pt idx="3">
                  <c:v>0.50232558139534877</c:v>
                </c:pt>
                <c:pt idx="4">
                  <c:v>0.38950276243094273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EBF-4056-A42C-F2B357C2084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350965560"/>
        <c:axId val="350965952"/>
      </c:barChart>
      <c:catAx>
        <c:axId val="3509655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100" b="0" i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pPr>
            <a:endParaRPr lang="hu-HU"/>
          </a:p>
        </c:txPr>
        <c:crossAx val="350965952"/>
        <c:crosses val="autoZero"/>
        <c:auto val="1"/>
        <c:lblAlgn val="ctr"/>
        <c:lblOffset val="100"/>
        <c:noMultiLvlLbl val="0"/>
      </c:catAx>
      <c:valAx>
        <c:axId val="350965952"/>
        <c:scaling>
          <c:orientation val="minMax"/>
          <c:max val="1"/>
          <c:min val="0"/>
        </c:scaling>
        <c:delete val="1"/>
        <c:axPos val="l"/>
        <c:numFmt formatCode="###0.0%" sourceLinked="1"/>
        <c:majorTickMark val="out"/>
        <c:minorTickMark val="none"/>
        <c:tickLblPos val="nextTo"/>
        <c:crossAx val="350965560"/>
        <c:crosses val="autoZero"/>
        <c:crossBetween val="between"/>
        <c:majorUnit val="1"/>
        <c:minorUnit val="1"/>
      </c:valAx>
      <c:spPr>
        <a:noFill/>
        <a:ln w="25377">
          <a:noFill/>
        </a:ln>
      </c:spPr>
    </c:plotArea>
    <c:plotVisOnly val="1"/>
    <c:dispBlanksAs val="gap"/>
    <c:showDLblsOverMax val="0"/>
  </c:chart>
  <c:txPr>
    <a:bodyPr/>
    <a:lstStyle/>
    <a:p>
      <a:pPr>
        <a:defRPr sz="1798"/>
      </a:pPr>
      <a:endParaRPr lang="hu-HU"/>
    </a:p>
  </c:txPr>
  <c:externalData r:id="rId2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9.4474897136499925E-2"/>
          <c:y val="0.12636722956219015"/>
          <c:w val="0.28636106525386551"/>
          <c:h val="0.61402487093313418"/>
        </c:manualLayout>
      </c:layout>
      <c:doughnutChart>
        <c:varyColors val="1"/>
        <c:ser>
          <c:idx val="0"/>
          <c:order val="0"/>
          <c:tx>
            <c:strRef>
              <c:f>Munka1!$B$1</c:f>
              <c:strCache>
                <c:ptCount val="1"/>
                <c:pt idx="0">
                  <c:v>Oszlop2</c:v>
                </c:pt>
              </c:strCache>
            </c:strRef>
          </c:tx>
          <c:spPr>
            <a:ln w="19050">
              <a:noFill/>
            </a:ln>
            <a:effectLst/>
          </c:spPr>
          <c:dPt>
            <c:idx val="0"/>
            <c:bubble3D val="0"/>
            <c:spPr>
              <a:solidFill>
                <a:srgbClr val="FFC000"/>
              </a:solidFill>
              <a:ln w="19050">
                <a:noFill/>
              </a:ln>
              <a:effectLst>
                <a:outerShdw blurRad="127000" dist="38100" dir="2700000" algn="ctr" rotWithShape="0">
                  <a:srgbClr val="000000">
                    <a:alpha val="40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620-4C5F-BE4A-1F739DB6EBEB}"/>
              </c:ext>
            </c:extLst>
          </c:dPt>
          <c:dPt>
            <c:idx val="1"/>
            <c:bubble3D val="0"/>
            <c:spPr>
              <a:solidFill>
                <a:srgbClr val="FFE38B"/>
              </a:solidFill>
              <a:ln w="19050">
                <a:noFill/>
              </a:ln>
              <a:effectLst>
                <a:outerShdw blurRad="127000" dist="38100" dir="2700000" algn="tl" rotWithShape="0">
                  <a:schemeClr val="tx1">
                    <a:lumMod val="95000"/>
                    <a:lumOff val="5000"/>
                    <a:alpha val="40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matte">
                <a:bevelT w="12700" h="127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620-4C5F-BE4A-1F739DB6EBEB}"/>
              </c:ext>
            </c:extLst>
          </c:dPt>
          <c:dPt>
            <c:idx val="2"/>
            <c:bubble3D val="0"/>
            <c:spPr>
              <a:solidFill>
                <a:srgbClr val="2D2D8A">
                  <a:lumMod val="60000"/>
                  <a:lumOff val="40000"/>
                </a:srgb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40C-49BA-82BE-A590EF60E61D}"/>
              </c:ext>
            </c:extLst>
          </c:dPt>
          <c:dPt>
            <c:idx val="3"/>
            <c:bubble3D val="0"/>
            <c:spPr>
              <a:solidFill>
                <a:srgbClr val="808080">
                  <a:lumMod val="40000"/>
                  <a:lumOff val="60000"/>
                </a:srgb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40C-49BA-82BE-A590EF60E61D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>
                    <a:latin typeface="+mj-lt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Munka1!$A$2:$A$4</c:f>
              <c:strCache>
                <c:ptCount val="3"/>
                <c:pt idx="0">
                  <c:v>igen, már a koronavírus előtt is vettem mobiljegyet</c:v>
                </c:pt>
                <c:pt idx="1">
                  <c:v>igen, a koronavírus miatt vettem mobiljegyet</c:v>
                </c:pt>
                <c:pt idx="2">
                  <c:v>nem vettem még mobiljegyet</c:v>
                </c:pt>
              </c:strCache>
            </c:strRef>
          </c:cat>
          <c:val>
            <c:numRef>
              <c:f>Munka1!$B$2:$B$4</c:f>
              <c:numCache>
                <c:formatCode>###0.0%</c:formatCode>
                <c:ptCount val="3"/>
                <c:pt idx="0">
                  <c:v>0.18444679095191638</c:v>
                </c:pt>
                <c:pt idx="1">
                  <c:v>7.1184616137104834E-2</c:v>
                </c:pt>
                <c:pt idx="2">
                  <c:v>0.74048755191276416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620-4C5F-BE4A-1F739DB6EBE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47"/>
        <c:holeSize val="20"/>
      </c:doughnutChart>
    </c:plotArea>
    <c:legend>
      <c:legendPos val="r"/>
      <c:layout>
        <c:manualLayout>
          <c:xMode val="edge"/>
          <c:yMode val="edge"/>
          <c:x val="6.149707151591826E-2"/>
          <c:y val="0.75501794982741688"/>
          <c:w val="0.44226484792856874"/>
          <c:h val="0.21002631719330692"/>
        </c:manualLayout>
      </c:layout>
      <c:overlay val="0"/>
      <c:txPr>
        <a:bodyPr/>
        <a:lstStyle/>
        <a:p>
          <a:pPr>
            <a:defRPr sz="1200">
              <a:solidFill>
                <a:schemeClr val="bg2"/>
              </a:solidFill>
            </a:defRPr>
          </a:pPr>
          <a:endParaRPr lang="hu-H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hu-HU"/>
    </a:p>
  </c:txPr>
  <c:externalData r:id="rId2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2.3646651079534776E-2"/>
          <c:y val="3.4010025217416501E-2"/>
          <c:w val="0.94619263938161591"/>
          <c:h val="0.7569664848387890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Oszlop1</c:v>
                </c:pt>
              </c:strCache>
            </c:strRef>
          </c:tx>
          <c:spPr>
            <a:solidFill>
              <a:srgbClr val="FFC000"/>
            </a:solidFill>
            <a:ln w="19050">
              <a:solidFill>
                <a:srgbClr val="FFC000"/>
              </a:solidFill>
            </a:ln>
            <a:effectLst>
              <a:outerShdw blurRad="40005" dist="20320" dir="5400000" algn="tl" rotWithShape="0">
                <a:prstClr val="black">
                  <a:alpha val="38000"/>
                </a:prstClr>
              </a:outerShdw>
            </a:effectLst>
            <a:scene3d>
              <a:camera prst="orthographicFront"/>
              <a:lightRig rig="threePt" dir="t"/>
            </a:scene3d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140-41DB-ACD5-708A13DB3778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7140-41DB-ACD5-708A13DB3778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7140-41DB-ACD5-708A13DB3778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140-41DB-ACD5-708A13DB3778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7140-41DB-ACD5-708A13DB3778}"/>
              </c:ext>
            </c:extLst>
          </c:dPt>
          <c:dPt>
            <c:idx val="5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7140-41DB-ACD5-708A13DB3778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0">
                    <a:solidFill>
                      <a:schemeClr val="bg2">
                        <a:lumMod val="75000"/>
                      </a:schemeClr>
                    </a:solidFill>
                    <a:latin typeface="+mj-lt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16-18 évesek</c:v>
                </c:pt>
                <c:pt idx="1">
                  <c:v>19-28 évesek</c:v>
                </c:pt>
                <c:pt idx="2">
                  <c:v>29-35 évesek</c:v>
                </c:pt>
                <c:pt idx="3">
                  <c:v>36-45 évesek</c:v>
                </c:pt>
                <c:pt idx="4">
                  <c:v>45 évesnél idősebbek</c:v>
                </c:pt>
              </c:strCache>
            </c:strRef>
          </c:cat>
          <c:val>
            <c:numRef>
              <c:f>Sheet1!$B$2:$B$6</c:f>
              <c:numCache>
                <c:formatCode>###0%</c:formatCode>
                <c:ptCount val="5"/>
                <c:pt idx="0">
                  <c:v>0.3943661971830984</c:v>
                </c:pt>
                <c:pt idx="1">
                  <c:v>0.37195121951219534</c:v>
                </c:pt>
                <c:pt idx="2">
                  <c:v>0.31004366812227013</c:v>
                </c:pt>
                <c:pt idx="3">
                  <c:v>0.19069767441860455</c:v>
                </c:pt>
                <c:pt idx="4">
                  <c:v>0.14088397790055326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EBF-4056-A42C-F2B357C2084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350967520"/>
        <c:axId val="350967912"/>
      </c:barChart>
      <c:catAx>
        <c:axId val="350967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100" b="0" i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pPr>
            <a:endParaRPr lang="hu-HU"/>
          </a:p>
        </c:txPr>
        <c:crossAx val="350967912"/>
        <c:crosses val="autoZero"/>
        <c:auto val="1"/>
        <c:lblAlgn val="ctr"/>
        <c:lblOffset val="100"/>
        <c:noMultiLvlLbl val="0"/>
      </c:catAx>
      <c:valAx>
        <c:axId val="350967912"/>
        <c:scaling>
          <c:orientation val="minMax"/>
          <c:max val="0.60000000000000009"/>
          <c:min val="0"/>
        </c:scaling>
        <c:delete val="1"/>
        <c:axPos val="l"/>
        <c:numFmt formatCode="###0%" sourceLinked="1"/>
        <c:majorTickMark val="out"/>
        <c:minorTickMark val="none"/>
        <c:tickLblPos val="nextTo"/>
        <c:crossAx val="350967520"/>
        <c:crosses val="autoZero"/>
        <c:crossBetween val="between"/>
        <c:majorUnit val="1"/>
        <c:minorUnit val="1"/>
      </c:valAx>
      <c:spPr>
        <a:noFill/>
        <a:ln w="25377">
          <a:noFill/>
        </a:ln>
      </c:spPr>
    </c:plotArea>
    <c:plotVisOnly val="1"/>
    <c:dispBlanksAs val="gap"/>
    <c:showDLblsOverMax val="0"/>
  </c:chart>
  <c:txPr>
    <a:bodyPr/>
    <a:lstStyle/>
    <a:p>
      <a:pPr>
        <a:defRPr sz="1798"/>
      </a:pPr>
      <a:endParaRPr lang="hu-HU"/>
    </a:p>
  </c:txPr>
  <c:externalData r:id="rId2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2373036730473154"/>
          <c:y val="0.15459597576131176"/>
          <c:w val="0.26149391561086854"/>
          <c:h val="0.56070390589034891"/>
        </c:manualLayout>
      </c:layout>
      <c:doughnutChart>
        <c:varyColors val="1"/>
        <c:ser>
          <c:idx val="0"/>
          <c:order val="0"/>
          <c:tx>
            <c:strRef>
              <c:f>Munka1!$B$1</c:f>
              <c:strCache>
                <c:ptCount val="1"/>
                <c:pt idx="0">
                  <c:v>Oszlop2</c:v>
                </c:pt>
              </c:strCache>
            </c:strRef>
          </c:tx>
          <c:spPr>
            <a:ln w="19050">
              <a:noFill/>
            </a:ln>
            <a:effectLst/>
          </c:spPr>
          <c:dPt>
            <c:idx val="0"/>
            <c:bubble3D val="0"/>
            <c:spPr>
              <a:solidFill>
                <a:srgbClr val="92D050"/>
              </a:solidFill>
              <a:ln w="19050">
                <a:noFill/>
              </a:ln>
              <a:effectLst>
                <a:outerShdw blurRad="127000" dist="38100" dir="2700000" algn="ctr" rotWithShape="0">
                  <a:srgbClr val="000000">
                    <a:alpha val="40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620-4C5F-BE4A-1F739DB6EBEB}"/>
              </c:ext>
            </c:extLst>
          </c:dPt>
          <c:dPt>
            <c:idx val="1"/>
            <c:bubble3D val="0"/>
            <c:spPr>
              <a:solidFill>
                <a:srgbClr val="DAEDEF">
                  <a:lumMod val="90000"/>
                </a:srgbClr>
              </a:solidFill>
              <a:ln w="19050">
                <a:noFill/>
              </a:ln>
              <a:effectLst>
                <a:outerShdw blurRad="127000" dist="38100" dir="2700000" algn="tl" rotWithShape="0">
                  <a:schemeClr val="tx1">
                    <a:lumMod val="95000"/>
                    <a:lumOff val="5000"/>
                    <a:alpha val="40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matte">
                <a:bevelT w="12700" h="127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620-4C5F-BE4A-1F739DB6EBEB}"/>
              </c:ext>
            </c:extLst>
          </c:dPt>
          <c:dPt>
            <c:idx val="2"/>
            <c:bubble3D val="0"/>
            <c:spPr>
              <a:solidFill>
                <a:srgbClr val="00527C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1448-4E3C-943A-9527B8FE8377}"/>
              </c:ext>
            </c:extLst>
          </c:dPt>
          <c:dPt>
            <c:idx val="3"/>
            <c:bubble3D val="0"/>
            <c:spPr>
              <a:solidFill>
                <a:srgbClr val="808080">
                  <a:lumMod val="40000"/>
                  <a:lumOff val="60000"/>
                </a:srgb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1448-4E3C-943A-9527B8FE8377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>
                    <a:solidFill>
                      <a:schemeClr val="bg1"/>
                    </a:solidFill>
                    <a:latin typeface="+mj-lt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Munka1!$A$2:$A$4</c:f>
              <c:strCache>
                <c:ptCount val="3"/>
                <c:pt idx="0">
                  <c:v>legalább havonta használja</c:v>
                </c:pt>
                <c:pt idx="1">
                  <c:v>ritkábban mint havonta használja</c:v>
                </c:pt>
                <c:pt idx="2">
                  <c:v>soha nem használja</c:v>
                </c:pt>
              </c:strCache>
            </c:strRef>
          </c:cat>
          <c:val>
            <c:numRef>
              <c:f>Munka1!$B$2:$B$4</c:f>
              <c:numCache>
                <c:formatCode>###0.0%</c:formatCode>
                <c:ptCount val="3"/>
                <c:pt idx="0">
                  <c:v>0.14499999999999999</c:v>
                </c:pt>
                <c:pt idx="1">
                  <c:v>0.157</c:v>
                </c:pt>
                <c:pt idx="2">
                  <c:v>0.68700000000000006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620-4C5F-BE4A-1F739DB6EBE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47"/>
        <c:holeSize val="20"/>
      </c:doughnutChart>
    </c:plotArea>
    <c:legend>
      <c:legendPos val="r"/>
      <c:layout>
        <c:manualLayout>
          <c:xMode val="edge"/>
          <c:yMode val="edge"/>
          <c:x val="6.149707151591826E-2"/>
          <c:y val="0.75501794982741688"/>
          <c:w val="0.44226484792856874"/>
          <c:h val="0.21002631719330692"/>
        </c:manualLayout>
      </c:layout>
      <c:overlay val="0"/>
      <c:txPr>
        <a:bodyPr/>
        <a:lstStyle/>
        <a:p>
          <a:pPr>
            <a:defRPr sz="1200">
              <a:solidFill>
                <a:schemeClr val="bg2"/>
              </a:solidFill>
            </a:defRPr>
          </a:pPr>
          <a:endParaRPr lang="hu-H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hu-HU"/>
    </a:p>
  </c:txPr>
  <c:externalData r:id="rId2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2.3646651079534776E-2"/>
          <c:y val="3.4010025217416501E-2"/>
          <c:w val="0.94619263938161591"/>
          <c:h val="0.7569664848387890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Oszlop1</c:v>
                </c:pt>
              </c:strCache>
            </c:strRef>
          </c:tx>
          <c:spPr>
            <a:solidFill>
              <a:srgbClr val="92D050"/>
            </a:solidFill>
            <a:ln w="19050">
              <a:solidFill>
                <a:srgbClr val="BBE0E3"/>
              </a:solidFill>
            </a:ln>
            <a:effectLst>
              <a:outerShdw blurRad="40005" dist="20320" dir="5400000" algn="tl" rotWithShape="0">
                <a:prstClr val="black">
                  <a:alpha val="38000"/>
                </a:prstClr>
              </a:outerShdw>
            </a:effectLst>
            <a:scene3d>
              <a:camera prst="orthographicFront"/>
              <a:lightRig rig="threePt" dir="t"/>
            </a:scene3d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140-41DB-ACD5-708A13DB3778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7140-41DB-ACD5-708A13DB3778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7140-41DB-ACD5-708A13DB3778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140-41DB-ACD5-708A13DB3778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7140-41DB-ACD5-708A13DB3778}"/>
              </c:ext>
            </c:extLst>
          </c:dPt>
          <c:dPt>
            <c:idx val="5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7140-41DB-ACD5-708A13DB3778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0">
                    <a:solidFill>
                      <a:schemeClr val="bg2">
                        <a:lumMod val="75000"/>
                      </a:schemeClr>
                    </a:solidFill>
                    <a:latin typeface="+mj-lt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16-18 évesek</c:v>
                </c:pt>
                <c:pt idx="1">
                  <c:v>19-28 évesek</c:v>
                </c:pt>
                <c:pt idx="2">
                  <c:v>29-35 évesek</c:v>
                </c:pt>
                <c:pt idx="3">
                  <c:v>36-45 évesek</c:v>
                </c:pt>
                <c:pt idx="4">
                  <c:v>45 évesnél idősebbek</c:v>
                </c:pt>
              </c:strCache>
            </c:strRef>
          </c:cat>
          <c:val>
            <c:numRef>
              <c:f>Sheet1!$B$2:$B$6</c:f>
              <c:numCache>
                <c:formatCode>0%</c:formatCode>
                <c:ptCount val="5"/>
                <c:pt idx="0">
                  <c:v>0.50704225352112653</c:v>
                </c:pt>
                <c:pt idx="1">
                  <c:v>0.37195121951219512</c:v>
                </c:pt>
                <c:pt idx="2">
                  <c:v>0.34934497816593818</c:v>
                </c:pt>
                <c:pt idx="3">
                  <c:v>0.25581395348837199</c:v>
                </c:pt>
                <c:pt idx="4">
                  <c:v>0.17403314917127172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EBF-4056-A42C-F2B357C2084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351409896"/>
        <c:axId val="351410288"/>
      </c:barChart>
      <c:catAx>
        <c:axId val="3514098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100" b="0" i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pPr>
            <a:endParaRPr lang="hu-HU"/>
          </a:p>
        </c:txPr>
        <c:crossAx val="351410288"/>
        <c:crosses val="autoZero"/>
        <c:auto val="1"/>
        <c:lblAlgn val="ctr"/>
        <c:lblOffset val="100"/>
        <c:noMultiLvlLbl val="0"/>
      </c:catAx>
      <c:valAx>
        <c:axId val="351410288"/>
        <c:scaling>
          <c:orientation val="minMax"/>
          <c:max val="0.60000000000000009"/>
          <c:min val="0"/>
        </c:scaling>
        <c:delete val="1"/>
        <c:axPos val="l"/>
        <c:numFmt formatCode="0%" sourceLinked="1"/>
        <c:majorTickMark val="out"/>
        <c:minorTickMark val="none"/>
        <c:tickLblPos val="nextTo"/>
        <c:crossAx val="351409896"/>
        <c:crosses val="autoZero"/>
        <c:crossBetween val="between"/>
        <c:majorUnit val="1"/>
        <c:minorUnit val="1"/>
      </c:valAx>
      <c:spPr>
        <a:noFill/>
        <a:ln w="25377">
          <a:noFill/>
        </a:ln>
      </c:spPr>
    </c:plotArea>
    <c:plotVisOnly val="1"/>
    <c:dispBlanksAs val="gap"/>
    <c:showDLblsOverMax val="0"/>
  </c:chart>
  <c:txPr>
    <a:bodyPr/>
    <a:lstStyle/>
    <a:p>
      <a:pPr>
        <a:defRPr sz="1798"/>
      </a:pPr>
      <a:endParaRPr lang="hu-HU"/>
    </a:p>
  </c:txPr>
  <c:externalData r:id="rId2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2.3646651079534776E-2"/>
          <c:y val="3.4010025217416501E-2"/>
          <c:w val="0.94619263938161591"/>
          <c:h val="0.7569664848387890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Oszlop1</c:v>
                </c:pt>
              </c:strCache>
            </c:strRef>
          </c:tx>
          <c:spPr>
            <a:solidFill>
              <a:srgbClr val="92D050"/>
            </a:solidFill>
            <a:ln w="19050">
              <a:solidFill>
                <a:srgbClr val="BBE0E3"/>
              </a:solidFill>
            </a:ln>
            <a:effectLst>
              <a:outerShdw blurRad="40005" dist="20320" dir="5400000" algn="tl" rotWithShape="0">
                <a:prstClr val="black">
                  <a:alpha val="38000"/>
                </a:prstClr>
              </a:outerShdw>
            </a:effectLst>
            <a:scene3d>
              <a:camera prst="orthographicFront"/>
              <a:lightRig rig="threePt" dir="t"/>
            </a:scene3d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140-41DB-ACD5-708A13DB3778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7140-41DB-ACD5-708A13DB3778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7140-41DB-ACD5-708A13DB3778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140-41DB-ACD5-708A13DB3778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7140-41DB-ACD5-708A13DB3778}"/>
              </c:ext>
            </c:extLst>
          </c:dPt>
          <c:dPt>
            <c:idx val="5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7140-41DB-ACD5-708A13DB3778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0">
                    <a:solidFill>
                      <a:schemeClr val="bg2">
                        <a:lumMod val="75000"/>
                      </a:schemeClr>
                    </a:solidFill>
                    <a:latin typeface="+mj-lt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férfiak</c:v>
                </c:pt>
                <c:pt idx="1">
                  <c:v>nők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0.36</c:v>
                </c:pt>
                <c:pt idx="1">
                  <c:v>0.26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EBF-4056-A42C-F2B357C2084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351411072"/>
        <c:axId val="351411464"/>
      </c:barChart>
      <c:catAx>
        <c:axId val="3514110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100" b="0" i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pPr>
            <a:endParaRPr lang="hu-HU"/>
          </a:p>
        </c:txPr>
        <c:crossAx val="351411464"/>
        <c:crosses val="autoZero"/>
        <c:auto val="1"/>
        <c:lblAlgn val="ctr"/>
        <c:lblOffset val="100"/>
        <c:noMultiLvlLbl val="0"/>
      </c:catAx>
      <c:valAx>
        <c:axId val="351411464"/>
        <c:scaling>
          <c:orientation val="minMax"/>
          <c:max val="0.60000000000000009"/>
          <c:min val="0"/>
        </c:scaling>
        <c:delete val="1"/>
        <c:axPos val="l"/>
        <c:numFmt formatCode="0%" sourceLinked="1"/>
        <c:majorTickMark val="out"/>
        <c:minorTickMark val="none"/>
        <c:tickLblPos val="nextTo"/>
        <c:crossAx val="351411072"/>
        <c:crosses val="autoZero"/>
        <c:crossBetween val="between"/>
        <c:majorUnit val="1"/>
        <c:minorUnit val="1"/>
      </c:valAx>
      <c:spPr>
        <a:noFill/>
        <a:ln w="25377">
          <a:noFill/>
        </a:ln>
      </c:spPr>
    </c:plotArea>
    <c:plotVisOnly val="1"/>
    <c:dispBlanksAs val="gap"/>
    <c:showDLblsOverMax val="0"/>
  </c:chart>
  <c:txPr>
    <a:bodyPr/>
    <a:lstStyle/>
    <a:p>
      <a:pPr>
        <a:defRPr sz="1798"/>
      </a:pPr>
      <a:endParaRPr lang="hu-HU"/>
    </a:p>
  </c:txPr>
  <c:externalData r:id="rId2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3982122545927054"/>
          <c:y val="0.27381736733828399"/>
          <c:w val="0.5838948884969547"/>
          <c:h val="0.67128906745619921"/>
        </c:manualLayout>
      </c:layout>
      <c:radarChart>
        <c:radarStyle val="marker"/>
        <c:varyColors val="0"/>
        <c:ser>
          <c:idx val="0"/>
          <c:order val="0"/>
          <c:spPr>
            <a:ln w="28575">
              <a:solidFill>
                <a:srgbClr val="00527C"/>
              </a:solidFill>
            </a:ln>
          </c:spPr>
          <c:marker>
            <c:spPr>
              <a:solidFill>
                <a:srgbClr val="333399"/>
              </a:solidFill>
              <a:ln w="28575">
                <a:solidFill>
                  <a:srgbClr val="00527C"/>
                </a:solidFill>
              </a:ln>
            </c:spPr>
          </c:marker>
          <c:dLbls>
            <c:dLbl>
              <c:idx val="0"/>
              <c:layout>
                <c:manualLayout>
                  <c:x val="2.4199921842509641E-2"/>
                  <c:y val="3.0260554857707161E-2"/>
                </c:manualLayout>
              </c:layout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600" b="1">
                      <a:solidFill>
                        <a:schemeClr val="tx1"/>
                      </a:solidFill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9CC8-4713-91B0-6257D7BE1A0F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4116621074797216E-2"/>
                  <c:y val="2.0866524891135257E-2"/>
                </c:manualLayout>
              </c:layout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200" b="0">
                      <a:solidFill>
                        <a:schemeClr val="bg2"/>
                      </a:solidFill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9CC8-4713-91B0-6257D7BE1A0F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600">
                      <a:solidFill>
                        <a:schemeClr val="accent4"/>
                      </a:solidFill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600">
                      <a:solidFill>
                        <a:schemeClr val="tx1"/>
                      </a:solidFill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600">
                      <a:solidFill>
                        <a:schemeClr val="accent4"/>
                      </a:solidFill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200" b="0">
                      <a:solidFill>
                        <a:schemeClr val="bg2"/>
                      </a:solidFill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200" b="0">
                      <a:solidFill>
                        <a:schemeClr val="bg2"/>
                      </a:solidFill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200" b="0">
                      <a:solidFill>
                        <a:schemeClr val="bg2"/>
                      </a:solidFill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200" b="0">
                      <a:solidFill>
                        <a:schemeClr val="bg2"/>
                      </a:solidFill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-1.8149941381882303E-2"/>
                  <c:y val="1.1003838130075331E-2"/>
                </c:manualLayout>
              </c:layout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200" b="0">
                      <a:solidFill>
                        <a:schemeClr val="bg2"/>
                      </a:solidFill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9CC8-4713-91B0-6257D7BE1A0F}"/>
                </c:ex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2.0166601535423962E-3"/>
                  <c:y val="1.650575719511299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A-9CC8-4713-91B0-6257D7BE1A0F}"/>
                </c:ex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00">
                    <a:solidFill>
                      <a:schemeClr val="bg2"/>
                    </a:solidFill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Sheet1!$A$2:$A$11</c:f>
              <c:strCache>
                <c:ptCount val="10"/>
                <c:pt idx="0">
                  <c:v>ha olcsóbbak lennének</c:v>
                </c:pt>
                <c:pt idx="1">
                  <c:v>ha több lenne belőlük</c:v>
                </c:pt>
                <c:pt idx="2">
                  <c:v>ha többet tudnék róluk</c:v>
                </c:pt>
                <c:pt idx="3">
                  <c:v>ha egyszerűbb lenne a szolgáltatás igénybevétele</c:v>
                </c:pt>
                <c:pt idx="4">
                  <c:v>ha nagyobb területen lehetne igénybe venni </c:v>
                </c:pt>
                <c:pt idx="5">
                  <c:v>ha fejlesztenék a járműparkot</c:v>
                </c:pt>
                <c:pt idx="6">
                  <c:v>Ha biztonságosabb lenne a budapesti közlekedés</c:v>
                </c:pt>
                <c:pt idx="7">
                  <c:v>egyéb esetben</c:v>
                </c:pt>
                <c:pt idx="8">
                  <c:v>soha nem venné igénybe</c:v>
                </c:pt>
                <c:pt idx="9">
                  <c:v>nem tudja</c:v>
                </c:pt>
              </c:strCache>
            </c:strRef>
          </c:cat>
          <c:val>
            <c:numRef>
              <c:f>Sheet1!$B$2:$B$11</c:f>
              <c:numCache>
                <c:formatCode>###0.0%</c:formatCode>
                <c:ptCount val="10"/>
                <c:pt idx="0">
                  <c:v>0.44537802058348985</c:v>
                </c:pt>
                <c:pt idx="1">
                  <c:v>0.10028538336797864</c:v>
                </c:pt>
                <c:pt idx="2">
                  <c:v>0.17492178490844693</c:v>
                </c:pt>
                <c:pt idx="3">
                  <c:v>0.2114975937075807</c:v>
                </c:pt>
                <c:pt idx="4">
                  <c:v>0.26079267459786959</c:v>
                </c:pt>
                <c:pt idx="5">
                  <c:v>8.8852228001444059E-2</c:v>
                </c:pt>
                <c:pt idx="6">
                  <c:v>8.0000000000000002E-3</c:v>
                </c:pt>
                <c:pt idx="7">
                  <c:v>1.2E-2</c:v>
                </c:pt>
                <c:pt idx="8">
                  <c:v>5.0999999999999997E-2</c:v>
                </c:pt>
                <c:pt idx="9">
                  <c:v>0.23200000000000001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9CC8-4713-91B0-6257D7BE1A0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51561544"/>
        <c:axId val="351561936"/>
      </c:radarChart>
      <c:catAx>
        <c:axId val="351561544"/>
        <c:scaling>
          <c:orientation val="maxMin"/>
        </c:scaling>
        <c:delete val="1"/>
        <c:axPos val="b"/>
        <c:majorGridlines>
          <c:spPr>
            <a:ln w="3100">
              <a:solidFill>
                <a:schemeClr val="bg2">
                  <a:lumMod val="75000"/>
                </a:schemeClr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crossAx val="351561936"/>
        <c:crossesAt val="0"/>
        <c:auto val="0"/>
        <c:lblAlgn val="ctr"/>
        <c:lblOffset val="100"/>
        <c:noMultiLvlLbl val="0"/>
      </c:catAx>
      <c:valAx>
        <c:axId val="351561936"/>
        <c:scaling>
          <c:orientation val="minMax"/>
          <c:max val="0.5"/>
          <c:min val="0"/>
        </c:scaling>
        <c:delete val="0"/>
        <c:axPos val="l"/>
        <c:majorGridlines>
          <c:spPr>
            <a:ln w="12396">
              <a:solidFill>
                <a:schemeClr val="bg2">
                  <a:lumMod val="60000"/>
                  <a:lumOff val="40000"/>
                </a:schemeClr>
              </a:solidFill>
              <a:prstDash val="sysDash"/>
            </a:ln>
          </c:spPr>
        </c:majorGridlines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>
                    <a:lumMod val="85000"/>
                  </a:schemeClr>
                </a:solidFill>
              </a:defRPr>
            </a:pPr>
            <a:endParaRPr lang="hu-HU"/>
          </a:p>
        </c:txPr>
        <c:crossAx val="351561544"/>
        <c:crosses val="autoZero"/>
        <c:crossBetween val="between"/>
        <c:majorUnit val="0.1"/>
        <c:minorUnit val="1.0000000000000002E-2"/>
      </c:valAx>
      <c:spPr>
        <a:noFill/>
        <a:ln w="25404">
          <a:noFill/>
        </a:ln>
      </c:spPr>
    </c:plotArea>
    <c:plotVisOnly val="1"/>
    <c:dispBlanksAs val="gap"/>
    <c:showDLblsOverMax val="0"/>
  </c:chart>
  <c:spPr>
    <a:solidFill>
      <a:srgbClr val="FFFFFF">
        <a:lumMod val="85000"/>
      </a:srgbClr>
    </a:solidFill>
    <a:ln>
      <a:noFill/>
    </a:ln>
  </c:spPr>
  <c:txPr>
    <a:bodyPr/>
    <a:lstStyle/>
    <a:p>
      <a:pPr>
        <a:defRPr sz="1000" b="1" i="0" u="none" strike="noStrike" baseline="0">
          <a:solidFill>
            <a:schemeClr val="tx1"/>
          </a:solidFill>
          <a:latin typeface="Calibri" pitchFamily="34" charset="0"/>
          <a:ea typeface="Tahoma"/>
          <a:cs typeface="Calibri" pitchFamily="34" charset="0"/>
        </a:defRPr>
      </a:pPr>
      <a:endParaRPr lang="hu-HU"/>
    </a:p>
  </c:txPr>
  <c:externalData r:id="rId2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kifejezetten elégedett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A78-455C-BA45-02A6785FD9D3}"/>
              </c:ext>
            </c:extLst>
          </c:dPt>
          <c:dPt>
            <c:idx val="1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A78-455C-BA45-02A6785FD9D3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bg2"/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Munka1!$A$2:$A$6</c:f>
              <c:strCache>
                <c:ptCount val="5"/>
                <c:pt idx="0">
                  <c:v>BKK</c:v>
                </c:pt>
                <c:pt idx="1">
                  <c:v>MÁV</c:v>
                </c:pt>
                <c:pt idx="2">
                  <c:v>Fővárosi Önkormányzat</c:v>
                </c:pt>
                <c:pt idx="3">
                  <c:v>taxitársaságok</c:v>
                </c:pt>
                <c:pt idx="4">
                  <c:v>járműnegosztók</c:v>
                </c:pt>
              </c:strCache>
            </c:strRef>
          </c:cat>
          <c:val>
            <c:numRef>
              <c:f>Munka1!$B$2:$B$6</c:f>
              <c:numCache>
                <c:formatCode>###0%</c:formatCode>
                <c:ptCount val="5"/>
                <c:pt idx="0">
                  <c:v>0.17</c:v>
                </c:pt>
                <c:pt idx="1">
                  <c:v>0.11</c:v>
                </c:pt>
                <c:pt idx="2">
                  <c:v>0.14000000000000001</c:v>
                </c:pt>
                <c:pt idx="3">
                  <c:v>0.1</c:v>
                </c:pt>
                <c:pt idx="4">
                  <c:v>7.0000000000000007E-2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4A78-455C-BA45-02A6785FD9D3}"/>
            </c:ext>
          </c:extLst>
        </c:ser>
        <c:ser>
          <c:idx val="1"/>
          <c:order val="1"/>
          <c:tx>
            <c:strRef>
              <c:f>Munka1!$C$1</c:f>
              <c:strCache>
                <c:ptCount val="1"/>
                <c:pt idx="0">
                  <c:v>viszonylag elégedett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hu-HU" sz="800" b="0" i="0" u="none" strike="noStrike" kern="1200" baseline="0">
                    <a:solidFill>
                      <a:schemeClr val="bg2"/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Munka1!$A$2:$A$6</c:f>
              <c:strCache>
                <c:ptCount val="5"/>
                <c:pt idx="0">
                  <c:v>BKK</c:v>
                </c:pt>
                <c:pt idx="1">
                  <c:v>MÁV</c:v>
                </c:pt>
                <c:pt idx="2">
                  <c:v>Fővárosi Önkormányzat</c:v>
                </c:pt>
                <c:pt idx="3">
                  <c:v>taxitársaságok</c:v>
                </c:pt>
                <c:pt idx="4">
                  <c:v>járműnegosztók</c:v>
                </c:pt>
              </c:strCache>
            </c:strRef>
          </c:cat>
          <c:val>
            <c:numRef>
              <c:f>Munka1!$C$2:$C$6</c:f>
              <c:numCache>
                <c:formatCode>###0%</c:formatCode>
                <c:ptCount val="5"/>
                <c:pt idx="0">
                  <c:v>0.48</c:v>
                </c:pt>
                <c:pt idx="1">
                  <c:v>0.37</c:v>
                </c:pt>
                <c:pt idx="2">
                  <c:v>0.36</c:v>
                </c:pt>
                <c:pt idx="3">
                  <c:v>0.27</c:v>
                </c:pt>
                <c:pt idx="4">
                  <c:v>0.2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4A78-455C-BA45-02A6785FD9D3}"/>
            </c:ext>
          </c:extLst>
        </c:ser>
        <c:ser>
          <c:idx val="2"/>
          <c:order val="2"/>
          <c:tx>
            <c:strRef>
              <c:f>Munka1!$D$1</c:f>
              <c:strCache>
                <c:ptCount val="1"/>
                <c:pt idx="0">
                  <c:v>nem igazán elégedett</c:v>
                </c:pt>
              </c:strCache>
            </c:strRef>
          </c:tx>
          <c:spPr>
            <a:solidFill>
              <a:srgbClr val="FFCC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hu-HU" sz="800" b="0" i="0" u="none" strike="noStrike" kern="1200" baseline="0">
                    <a:solidFill>
                      <a:schemeClr val="bg2"/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Munka1!$A$2:$A$6</c:f>
              <c:strCache>
                <c:ptCount val="5"/>
                <c:pt idx="0">
                  <c:v>BKK</c:v>
                </c:pt>
                <c:pt idx="1">
                  <c:v>MÁV</c:v>
                </c:pt>
                <c:pt idx="2">
                  <c:v>Fővárosi Önkormányzat</c:v>
                </c:pt>
                <c:pt idx="3">
                  <c:v>taxitársaságok</c:v>
                </c:pt>
                <c:pt idx="4">
                  <c:v>járműnegosztók</c:v>
                </c:pt>
              </c:strCache>
            </c:strRef>
          </c:cat>
          <c:val>
            <c:numRef>
              <c:f>Munka1!$D$2:$D$6</c:f>
              <c:numCache>
                <c:formatCode>###0%</c:formatCode>
                <c:ptCount val="5"/>
                <c:pt idx="0">
                  <c:v>0.18</c:v>
                </c:pt>
                <c:pt idx="1">
                  <c:v>0.17</c:v>
                </c:pt>
                <c:pt idx="2">
                  <c:v>0.17</c:v>
                </c:pt>
                <c:pt idx="3">
                  <c:v>0.08</c:v>
                </c:pt>
                <c:pt idx="4">
                  <c:v>0.08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4A78-455C-BA45-02A6785FD9D3}"/>
            </c:ext>
          </c:extLst>
        </c:ser>
        <c:ser>
          <c:idx val="3"/>
          <c:order val="3"/>
          <c:tx>
            <c:strRef>
              <c:f>Munka1!$E$1</c:f>
              <c:strCache>
                <c:ptCount val="1"/>
                <c:pt idx="0">
                  <c:v>egyáltalán nem elégedett</c:v>
                </c:pt>
              </c:strCache>
            </c:strRef>
          </c:tx>
          <c:spPr>
            <a:solidFill>
              <a:srgbClr val="FFE38B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hu-HU" sz="800" b="0" i="0" u="none" strike="noStrike" kern="1200" baseline="0">
                    <a:solidFill>
                      <a:schemeClr val="bg2"/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Munka1!$A$2:$A$6</c:f>
              <c:strCache>
                <c:ptCount val="5"/>
                <c:pt idx="0">
                  <c:v>BKK</c:v>
                </c:pt>
                <c:pt idx="1">
                  <c:v>MÁV</c:v>
                </c:pt>
                <c:pt idx="2">
                  <c:v>Fővárosi Önkormányzat</c:v>
                </c:pt>
                <c:pt idx="3">
                  <c:v>taxitársaságok</c:v>
                </c:pt>
                <c:pt idx="4">
                  <c:v>járműnegosztók</c:v>
                </c:pt>
              </c:strCache>
            </c:strRef>
          </c:cat>
          <c:val>
            <c:numRef>
              <c:f>Munka1!$E$2:$E$6</c:f>
              <c:numCache>
                <c:formatCode>###0%</c:formatCode>
                <c:ptCount val="5"/>
                <c:pt idx="0">
                  <c:v>0.09</c:v>
                </c:pt>
                <c:pt idx="1">
                  <c:v>7.0000000000000007E-2</c:v>
                </c:pt>
                <c:pt idx="2">
                  <c:v>0.16</c:v>
                </c:pt>
                <c:pt idx="3">
                  <c:v>0.06</c:v>
                </c:pt>
                <c:pt idx="4">
                  <c:v>0.03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7-4A78-455C-BA45-02A6785FD9D3}"/>
            </c:ext>
          </c:extLst>
        </c:ser>
        <c:ser>
          <c:idx val="4"/>
          <c:order val="4"/>
          <c:tx>
            <c:strRef>
              <c:f>Munka1!$F$1</c:f>
              <c:strCache>
                <c:ptCount val="1"/>
                <c:pt idx="0">
                  <c:v>nem tudja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hu-HU" sz="800" b="0" i="0" u="none" strike="noStrike" kern="1200" baseline="0">
                    <a:solidFill>
                      <a:schemeClr val="bg2"/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Munka1!$A$2:$A$6</c:f>
              <c:strCache>
                <c:ptCount val="5"/>
                <c:pt idx="0">
                  <c:v>BKK</c:v>
                </c:pt>
                <c:pt idx="1">
                  <c:v>MÁV</c:v>
                </c:pt>
                <c:pt idx="2">
                  <c:v>Fővárosi Önkormányzat</c:v>
                </c:pt>
                <c:pt idx="3">
                  <c:v>taxitársaságok</c:v>
                </c:pt>
                <c:pt idx="4">
                  <c:v>járműnegosztók</c:v>
                </c:pt>
              </c:strCache>
            </c:strRef>
          </c:cat>
          <c:val>
            <c:numRef>
              <c:f>Munka1!$F$2:$F$6</c:f>
              <c:numCache>
                <c:formatCode>###0%</c:formatCode>
                <c:ptCount val="5"/>
                <c:pt idx="0">
                  <c:v>0.1</c:v>
                </c:pt>
                <c:pt idx="1">
                  <c:v>0.28999999999999998</c:v>
                </c:pt>
                <c:pt idx="2">
                  <c:v>0.22772277227722776</c:v>
                </c:pt>
                <c:pt idx="3">
                  <c:v>0.5</c:v>
                </c:pt>
                <c:pt idx="4">
                  <c:v>0.62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4A78-455C-BA45-02A6785FD9D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3"/>
        <c:overlap val="25"/>
        <c:axId val="351562720"/>
        <c:axId val="351563112"/>
      </c:barChart>
      <c:catAx>
        <c:axId val="3515627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n-ea"/>
                <a:cs typeface="+mn-cs"/>
              </a:defRPr>
            </a:pPr>
            <a:endParaRPr lang="hu-HU"/>
          </a:p>
        </c:txPr>
        <c:crossAx val="351563112"/>
        <c:crosses val="autoZero"/>
        <c:auto val="1"/>
        <c:lblAlgn val="ctr"/>
        <c:lblOffset val="100"/>
        <c:noMultiLvlLbl val="0"/>
      </c:catAx>
      <c:valAx>
        <c:axId val="351563112"/>
        <c:scaling>
          <c:orientation val="minMax"/>
        </c:scaling>
        <c:delete val="1"/>
        <c:axPos val="l"/>
        <c:numFmt formatCode="###0%" sourceLinked="1"/>
        <c:majorTickMark val="none"/>
        <c:minorTickMark val="none"/>
        <c:tickLblPos val="nextTo"/>
        <c:crossAx val="3515627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4.8564206711361746E-2"/>
          <c:y val="0.17310265621610987"/>
          <c:w val="0.8999998982472639"/>
          <c:h val="0.1357235051006318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u-HU"/>
    </a:p>
  </c:txPr>
  <c:externalData r:id="rId3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1391136829795382E-2"/>
          <c:y val="3.0156477904350731E-2"/>
          <c:w val="0.84904693698409284"/>
          <c:h val="0.93913751521775468"/>
        </c:manualLayout>
      </c:layout>
      <c:scatterChart>
        <c:scatterStyle val="smoothMarker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Oszlop3</c:v>
                </c:pt>
              </c:strCache>
            </c:strRef>
          </c:tx>
          <c:spPr>
            <a:ln w="25400" cap="rnd">
              <a:solidFill>
                <a:srgbClr val="FFC000"/>
              </a:solidFill>
              <a:round/>
            </a:ln>
            <a:effectLst/>
          </c:spPr>
          <c:marker>
            <c:symbol val="triangle"/>
            <c:size val="8"/>
            <c:spPr>
              <a:solidFill>
                <a:srgbClr val="FFC000"/>
              </a:solidFill>
              <a:ln w="9525">
                <a:solidFill>
                  <a:srgbClr val="FFC000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0.17549104227058088"/>
                  <c:y val="8.0069557647454766E-3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C35B-4FA9-9623-36AD7E43223C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0.18273660119811871"/>
                  <c:y val="6.0276861879432339E-3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C35B-4FA9-9623-36AD7E43223C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0.1855176805947682"/>
                  <c:y val="2.4327665693023989E-3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C35B-4FA9-9623-36AD7E43223C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0.18319534647699301"/>
                  <c:y val="4.4801142998251026E-3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C35B-4FA9-9623-36AD7E43223C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0.16966627728376477"/>
                  <c:y val="-1.430713325038877E-3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C35B-4FA9-9623-36AD7E43223C}"/>
                </c:ex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0.16403314790093501"/>
                  <c:y val="2.8132573595148589E-3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C35B-4FA9-9623-36AD7E43223C}"/>
                </c:ex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0.16475698760672555"/>
                  <c:y val="1.2404161236942947E-3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C35B-4FA9-9623-36AD7E43223C}"/>
                </c:ex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0.17367510480984377"/>
                  <c:y val="4.4366943750112379E-3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C35B-4FA9-9623-36AD7E43223C}"/>
                </c:ex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0.16603309641143355"/>
                  <c:y val="2.0048212197988681E-4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8-C35B-4FA9-9623-36AD7E43223C}"/>
                </c:ex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-0.18629383537617453"/>
                  <c:y val="2.6945368979126093E-3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C35B-4FA9-9623-36AD7E43223C}"/>
                </c:ex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-0.18541414788149599"/>
                  <c:y val="2.8010318575382499E-3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A-C35B-4FA9-9623-36AD7E43223C}"/>
                </c:ext>
                <c:ext xmlns:c15="http://schemas.microsoft.com/office/drawing/2012/chart" uri="{CE6537A1-D6FC-4f65-9D91-7224C49458BB}"/>
              </c:extLst>
            </c:dLbl>
            <c:dLbl>
              <c:idx val="11"/>
              <c:layout>
                <c:manualLayout>
                  <c:x val="-0.19953308108586754"/>
                  <c:y val="-1.298488039597542E-3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36D5-48F1-B8EC-FF584FA5BBE4}"/>
                </c:ext>
                <c:ext xmlns:c15="http://schemas.microsoft.com/office/drawing/2012/chart" uri="{CE6537A1-D6FC-4f65-9D91-7224C49458BB}"/>
              </c:extLst>
            </c:dLbl>
            <c:dLbl>
              <c:idx val="12"/>
              <c:layout>
                <c:manualLayout>
                  <c:x val="-0.16316823725338617"/>
                  <c:y val="0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B-C35B-4FA9-9623-36AD7E43223C}"/>
                </c:ext>
                <c:ext xmlns:c15="http://schemas.microsoft.com/office/drawing/2012/chart" uri="{CE6537A1-D6FC-4f65-9D91-7224C49458BB}"/>
              </c:extLst>
            </c:dLbl>
            <c:dLbl>
              <c:idx val="13"/>
              <c:layout>
                <c:manualLayout>
                  <c:x val="-0.20209517517122072"/>
                  <c:y val="-3.2400555417672811E-3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C-C35B-4FA9-9623-36AD7E43223C}"/>
                </c:ext>
                <c:ext xmlns:c15="http://schemas.microsoft.com/office/drawing/2012/chart" uri="{CE6537A1-D6FC-4f65-9D91-7224C49458BB}"/>
              </c:extLst>
            </c:dLbl>
            <c:dLbl>
              <c:idx val="14"/>
              <c:layout>
                <c:manualLayout>
                  <c:x val="-0.19463468958917274"/>
                  <c:y val="2.2692717906822035E-3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C35B-4FA9-9623-36AD7E43223C}"/>
                </c:ext>
                <c:ext xmlns:c15="http://schemas.microsoft.com/office/drawing/2012/chart" uri="{CE6537A1-D6FC-4f65-9D91-7224C49458BB}"/>
              </c:extLst>
            </c:dLbl>
            <c:dLbl>
              <c:idx val="15"/>
              <c:layout>
                <c:manualLayout>
                  <c:x val="-0.18598425894076506"/>
                  <c:y val="-4.5385435813648234E-3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E-C35B-4FA9-9623-36AD7E43223C}"/>
                </c:ext>
                <c:ext xmlns:c15="http://schemas.microsoft.com/office/drawing/2012/chart" uri="{CE6537A1-D6FC-4f65-9D91-7224C49458BB}"/>
              </c:extLst>
            </c:dLbl>
            <c:dLbl>
              <c:idx val="16"/>
              <c:layout>
                <c:manualLayout>
                  <c:x val="-0.20328512023758041"/>
                  <c:y val="0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F-C35B-4FA9-9623-36AD7E43223C}"/>
                </c:ext>
                <c:ext xmlns:c15="http://schemas.microsoft.com/office/drawing/2012/chart" uri="{CE6537A1-D6FC-4f65-9D91-7224C49458BB}"/>
              </c:extLst>
            </c:dLbl>
            <c:dLbl>
              <c:idx val="17"/>
              <c:layout>
                <c:manualLayout>
                  <c:x val="-0.20049246152431494"/>
                  <c:y val="3.2400555417671979E-3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0-C35B-4FA9-9623-36AD7E43223C}"/>
                </c:ext>
                <c:ext xmlns:c15="http://schemas.microsoft.com/office/drawing/2012/chart" uri="{CE6537A1-D6FC-4f65-9D91-7224C49458BB}"/>
              </c:extLst>
            </c:dLbl>
            <c:dLbl>
              <c:idx val="18"/>
              <c:layout>
                <c:manualLayout>
                  <c:x val="-0.20209517517122064"/>
                  <c:y val="0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1-C35B-4FA9-9623-36AD7E43223C}"/>
                </c:ext>
                <c:ext xmlns:c15="http://schemas.microsoft.com/office/drawing/2012/chart" uri="{CE6537A1-D6FC-4f65-9D91-7224C49458BB}"/>
              </c:extLst>
            </c:dLbl>
            <c:dLbl>
              <c:idx val="19"/>
              <c:layout>
                <c:manualLayout>
                  <c:x val="-0.19895990491337651"/>
                  <c:y val="-1.6641134225201433E-16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2-C35B-4FA9-9623-36AD7E43223C}"/>
                </c:ext>
                <c:ext xmlns:c15="http://schemas.microsoft.com/office/drawing/2012/chart" uri="{CE6537A1-D6FC-4f65-9D91-7224C49458BB}"/>
              </c:extLst>
            </c:dLbl>
            <c:dLbl>
              <c:idx val="20"/>
              <c:layout>
                <c:manualLayout>
                  <c:x val="-0.17300861296815356"/>
                  <c:y val="-4.5385435813649067E-3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3-C35B-4FA9-9623-36AD7E43223C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rgbClr val="FFC000"/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1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xVal>
            <c:numRef>
              <c:f>Munka1!$A$2:$A$15</c:f>
              <c:numCache>
                <c:formatCode>###0.00</c:formatCode>
                <c:ptCount val="14"/>
                <c:pt idx="0">
                  <c:v>3.8118091251519206</c:v>
                </c:pt>
                <c:pt idx="1">
                  <c:v>3.7103523730859354</c:v>
                </c:pt>
                <c:pt idx="2">
                  <c:v>3.6678816078994432</c:v>
                </c:pt>
                <c:pt idx="3">
                  <c:v>3.6205715397513027</c:v>
                </c:pt>
                <c:pt idx="4">
                  <c:v>3.5970838162752545</c:v>
                </c:pt>
                <c:pt idx="5">
                  <c:v>3.5742144759048013</c:v>
                </c:pt>
                <c:pt idx="6">
                  <c:v>3.5381570138268401</c:v>
                </c:pt>
                <c:pt idx="7">
                  <c:v>3.5131036454236044</c:v>
                </c:pt>
                <c:pt idx="8">
                  <c:v>3.4731095118053723</c:v>
                </c:pt>
                <c:pt idx="9">
                  <c:v>3.3321304456167993</c:v>
                </c:pt>
                <c:pt idx="10">
                  <c:v>3.2351172009925864</c:v>
                </c:pt>
                <c:pt idx="11">
                  <c:v>3.1742174755435197</c:v>
                </c:pt>
                <c:pt idx="12">
                  <c:v>2.6395240715095936</c:v>
                </c:pt>
                <c:pt idx="13">
                  <c:v>2.0824702566414186</c:v>
                </c:pt>
              </c:numCache>
            </c:numRef>
          </c:xVal>
          <c:yVal>
            <c:numRef>
              <c:f>Munka1!$B$2:$B$15</c:f>
              <c:numCache>
                <c:formatCode>General</c:formatCode>
                <c:ptCount val="14"/>
                <c:pt idx="0">
                  <c:v>14</c:v>
                </c:pt>
                <c:pt idx="1">
                  <c:v>13</c:v>
                </c:pt>
                <c:pt idx="2">
                  <c:v>12</c:v>
                </c:pt>
                <c:pt idx="3">
                  <c:v>11</c:v>
                </c:pt>
                <c:pt idx="4">
                  <c:v>10</c:v>
                </c:pt>
                <c:pt idx="5">
                  <c:v>9</c:v>
                </c:pt>
                <c:pt idx="6">
                  <c:v>8</c:v>
                </c:pt>
                <c:pt idx="7">
                  <c:v>7</c:v>
                </c:pt>
                <c:pt idx="8">
                  <c:v>6</c:v>
                </c:pt>
                <c:pt idx="9">
                  <c:v>5</c:v>
                </c:pt>
                <c:pt idx="10">
                  <c:v>4</c:v>
                </c:pt>
                <c:pt idx="11">
                  <c:v>3</c:v>
                </c:pt>
                <c:pt idx="12">
                  <c:v>2</c:v>
                </c:pt>
                <c:pt idx="13">
                  <c:v>1</c:v>
                </c:pt>
              </c:numCache>
            </c:numRef>
          </c:y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2-36D5-48F1-B8EC-FF584FA5BBE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51563896"/>
        <c:axId val="250086128"/>
      </c:scatterChart>
      <c:valAx>
        <c:axId val="351563896"/>
        <c:scaling>
          <c:orientation val="minMax"/>
          <c:max val="4.5"/>
          <c:min val="0.5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##0.00" sourceLinked="1"/>
        <c:majorTickMark val="out"/>
        <c:minorTickMark val="none"/>
        <c:tickLblPos val="nextTo"/>
        <c:crossAx val="250086128"/>
        <c:crosses val="autoZero"/>
        <c:crossBetween val="midCat"/>
      </c:valAx>
      <c:valAx>
        <c:axId val="250086128"/>
        <c:scaling>
          <c:orientation val="minMax"/>
          <c:max val="14.5"/>
          <c:min val="0.5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351563896"/>
        <c:crosses val="autoZero"/>
        <c:crossBetween val="midCat"/>
        <c:majorUnit val="1"/>
      </c:valAx>
      <c:spPr>
        <a:solidFill>
          <a:schemeClr val="bg1">
            <a:lumMod val="95000"/>
          </a:schemeClr>
        </a:solidFill>
        <a:ln>
          <a:solidFill>
            <a:srgbClr val="FFC000"/>
          </a:solidFill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u-HU"/>
    </a:p>
  </c:txPr>
  <c:externalData r:id="rId3">
    <c:autoUpdate val="0"/>
  </c:externalData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2.3646651079534776E-2"/>
          <c:y val="3.4010025217416501E-2"/>
          <c:w val="0.94619263938161591"/>
          <c:h val="0.7569664848387890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Oszlop1</c:v>
                </c:pt>
              </c:strCache>
            </c:strRef>
          </c:tx>
          <c:spPr>
            <a:solidFill>
              <a:srgbClr val="FFE38B"/>
            </a:solidFill>
            <a:ln w="19050">
              <a:noFill/>
            </a:ln>
            <a:effectLst>
              <a:outerShdw blurRad="40005" dist="20320" dir="5400000" algn="tl" rotWithShape="0">
                <a:prstClr val="black">
                  <a:alpha val="38000"/>
                </a:prstClr>
              </a:outerShdw>
            </a:effectLst>
            <a:scene3d>
              <a:camera prst="orthographicFront"/>
              <a:lightRig rig="threePt" dir="t"/>
            </a:scene3d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140-41DB-ACD5-708A13DB3778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7140-41DB-ACD5-708A13DB3778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7140-41DB-ACD5-708A13DB3778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140-41DB-ACD5-708A13DB3778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7140-41DB-ACD5-708A13DB3778}"/>
              </c:ext>
            </c:extLst>
          </c:dPt>
          <c:dPt>
            <c:idx val="5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7140-41DB-ACD5-708A13DB3778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0">
                    <a:solidFill>
                      <a:schemeClr val="bg2">
                        <a:lumMod val="75000"/>
                      </a:schemeClr>
                    </a:solidFill>
                    <a:latin typeface="+mj-lt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16-18 évesek</c:v>
                </c:pt>
                <c:pt idx="1">
                  <c:v>19-28 évesek</c:v>
                </c:pt>
                <c:pt idx="2">
                  <c:v>29-35 évesek</c:v>
                </c:pt>
                <c:pt idx="3">
                  <c:v>36-45 évesek</c:v>
                </c:pt>
                <c:pt idx="4">
                  <c:v>45 évesnél idősebbek</c:v>
                </c:pt>
              </c:strCache>
            </c:strRef>
          </c:cat>
          <c:val>
            <c:numRef>
              <c:f>Sheet1!$B$2:$B$6</c:f>
              <c:numCache>
                <c:formatCode>###0.0%</c:formatCode>
                <c:ptCount val="5"/>
                <c:pt idx="0">
                  <c:v>0.63043478260869557</c:v>
                </c:pt>
                <c:pt idx="1">
                  <c:v>0.54999999999999949</c:v>
                </c:pt>
                <c:pt idx="2">
                  <c:v>0.52777777777777757</c:v>
                </c:pt>
                <c:pt idx="3">
                  <c:v>0.43999999999999995</c:v>
                </c:pt>
                <c:pt idx="4">
                  <c:v>0.3449999999999997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EBF-4056-A42C-F2B357C2084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250087304"/>
        <c:axId val="250087696"/>
      </c:barChart>
      <c:catAx>
        <c:axId val="2500873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100" b="0" i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pPr>
            <a:endParaRPr lang="hu-HU"/>
          </a:p>
        </c:txPr>
        <c:crossAx val="250087696"/>
        <c:crosses val="autoZero"/>
        <c:auto val="1"/>
        <c:lblAlgn val="ctr"/>
        <c:lblOffset val="100"/>
        <c:noMultiLvlLbl val="0"/>
      </c:catAx>
      <c:valAx>
        <c:axId val="250087696"/>
        <c:scaling>
          <c:orientation val="minMax"/>
          <c:max val="1"/>
          <c:min val="0"/>
        </c:scaling>
        <c:delete val="1"/>
        <c:axPos val="l"/>
        <c:numFmt formatCode="###0.0%" sourceLinked="1"/>
        <c:majorTickMark val="out"/>
        <c:minorTickMark val="none"/>
        <c:tickLblPos val="nextTo"/>
        <c:crossAx val="250087304"/>
        <c:crosses val="autoZero"/>
        <c:crossBetween val="between"/>
        <c:majorUnit val="1"/>
        <c:minorUnit val="1"/>
      </c:valAx>
      <c:spPr>
        <a:noFill/>
        <a:ln w="25377">
          <a:noFill/>
        </a:ln>
      </c:spPr>
    </c:plotArea>
    <c:plotVisOnly val="1"/>
    <c:dispBlanksAs val="gap"/>
    <c:showDLblsOverMax val="0"/>
  </c:chart>
  <c:txPr>
    <a:bodyPr/>
    <a:lstStyle/>
    <a:p>
      <a:pPr>
        <a:defRPr sz="1798"/>
      </a:pPr>
      <a:endParaRPr lang="hu-HU"/>
    </a:p>
  </c:txPr>
  <c:externalData r:id="rId2">
    <c:autoUpdate val="0"/>
  </c:externalData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2.3646651079534776E-2"/>
          <c:y val="3.4010025217416501E-2"/>
          <c:w val="0.94619263938161591"/>
          <c:h val="0.7569664848387890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Oszlop1</c:v>
                </c:pt>
              </c:strCache>
            </c:strRef>
          </c:tx>
          <c:spPr>
            <a:solidFill>
              <a:srgbClr val="2D2D8A">
                <a:lumMod val="20000"/>
                <a:lumOff val="80000"/>
              </a:srgbClr>
            </a:solidFill>
            <a:ln w="19050">
              <a:noFill/>
            </a:ln>
            <a:effectLst>
              <a:outerShdw blurRad="40005" dist="20320" dir="5400000" algn="tl" rotWithShape="0">
                <a:prstClr val="black">
                  <a:alpha val="38000"/>
                </a:prstClr>
              </a:outerShdw>
            </a:effectLst>
            <a:scene3d>
              <a:camera prst="orthographicFront"/>
              <a:lightRig rig="threePt" dir="t"/>
            </a:scene3d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140-41DB-ACD5-708A13DB3778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7140-41DB-ACD5-708A13DB3778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7140-41DB-ACD5-708A13DB3778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140-41DB-ACD5-708A13DB3778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7140-41DB-ACD5-708A13DB3778}"/>
              </c:ext>
            </c:extLst>
          </c:dPt>
          <c:dPt>
            <c:idx val="5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7140-41DB-ACD5-708A13DB3778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0">
                    <a:solidFill>
                      <a:schemeClr val="bg2">
                        <a:lumMod val="75000"/>
                      </a:schemeClr>
                    </a:solidFill>
                    <a:latin typeface="+mj-lt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16-18 évesek</c:v>
                </c:pt>
                <c:pt idx="1">
                  <c:v>19-28 évesek</c:v>
                </c:pt>
                <c:pt idx="2">
                  <c:v>29-35 évesek</c:v>
                </c:pt>
                <c:pt idx="3">
                  <c:v>36-45 évesek</c:v>
                </c:pt>
                <c:pt idx="4">
                  <c:v>45 évesnél idősebbek</c:v>
                </c:pt>
              </c:strCache>
            </c:strRef>
          </c:cat>
          <c:val>
            <c:numRef>
              <c:f>Sheet1!$B$2:$B$6</c:f>
              <c:numCache>
                <c:formatCode>###0.0%</c:formatCode>
                <c:ptCount val="5"/>
                <c:pt idx="0">
                  <c:v>0.69565217391304346</c:v>
                </c:pt>
                <c:pt idx="1">
                  <c:v>0.54999999999999949</c:v>
                </c:pt>
                <c:pt idx="2">
                  <c:v>0.54166666666666641</c:v>
                </c:pt>
                <c:pt idx="3">
                  <c:v>0.48799999999999988</c:v>
                </c:pt>
                <c:pt idx="4">
                  <c:v>0.35499999999999976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EBF-4056-A42C-F2B357C2084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250088480"/>
        <c:axId val="250088872"/>
      </c:barChart>
      <c:catAx>
        <c:axId val="2500884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100" b="0" i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pPr>
            <a:endParaRPr lang="hu-HU"/>
          </a:p>
        </c:txPr>
        <c:crossAx val="250088872"/>
        <c:crosses val="autoZero"/>
        <c:auto val="1"/>
        <c:lblAlgn val="ctr"/>
        <c:lblOffset val="100"/>
        <c:noMultiLvlLbl val="0"/>
      </c:catAx>
      <c:valAx>
        <c:axId val="250088872"/>
        <c:scaling>
          <c:orientation val="minMax"/>
          <c:max val="1"/>
          <c:min val="0"/>
        </c:scaling>
        <c:delete val="1"/>
        <c:axPos val="l"/>
        <c:numFmt formatCode="###0.0%" sourceLinked="1"/>
        <c:majorTickMark val="out"/>
        <c:minorTickMark val="none"/>
        <c:tickLblPos val="nextTo"/>
        <c:crossAx val="250088480"/>
        <c:crosses val="autoZero"/>
        <c:crossBetween val="between"/>
        <c:majorUnit val="1"/>
        <c:minorUnit val="1"/>
      </c:valAx>
      <c:spPr>
        <a:noFill/>
        <a:ln w="25377">
          <a:noFill/>
        </a:ln>
      </c:spPr>
    </c:plotArea>
    <c:plotVisOnly val="1"/>
    <c:dispBlanksAs val="gap"/>
    <c:showDLblsOverMax val="0"/>
  </c:chart>
  <c:txPr>
    <a:bodyPr/>
    <a:lstStyle/>
    <a:p>
      <a:pPr>
        <a:defRPr sz="1798"/>
      </a:pPr>
      <a:endParaRPr lang="hu-HU"/>
    </a:p>
  </c:txPr>
  <c:externalData r:id="rId2">
    <c:autoUpdate val="0"/>
  </c:externalData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0956783580312531E-2"/>
          <c:y val="3.2973655009136599E-2"/>
          <c:w val="0.91126092037749284"/>
          <c:h val="0.9295635815985990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Sorozat 1</c:v>
                </c:pt>
              </c:strCache>
            </c:strRef>
          </c:tx>
          <c:spPr>
            <a:solidFill>
              <a:srgbClr val="00527C"/>
            </a:solidFill>
            <a:ln>
              <a:solidFill>
                <a:srgbClr val="00527C"/>
              </a:solidFill>
            </a:ln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4EE5-4C16-A234-723CB062DB84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4EE5-4C16-A234-723CB062DB84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9F9-46D8-BE84-D7CD77D7CC95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4EE5-4C16-A234-723CB062DB84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9-4EE5-4C16-A234-723CB062DB84}"/>
              </c:ext>
            </c:extLst>
          </c:dPt>
          <c:dPt>
            <c:idx val="5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A-4EE5-4C16-A234-723CB062DB84}"/>
              </c:ext>
            </c:extLst>
          </c:dPt>
          <c:dPt>
            <c:idx val="6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B-4EE5-4C16-A234-723CB062DB84}"/>
              </c:ext>
            </c:extLst>
          </c:dPt>
          <c:dPt>
            <c:idx val="7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C-4EE5-4C16-A234-723CB062DB84}"/>
              </c:ext>
            </c:extLst>
          </c:dPt>
          <c:dPt>
            <c:idx val="16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9-79F9-46D8-BE84-D7CD77D7CC95}"/>
              </c:ext>
            </c:extLst>
          </c:dPt>
          <c:dPt>
            <c:idx val="17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A-79F9-46D8-BE84-D7CD77D7CC95}"/>
              </c:ext>
            </c:extLst>
          </c:dPt>
          <c:dPt>
            <c:idx val="18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B-79F9-46D8-BE84-D7CD77D7CC95}"/>
              </c:ext>
            </c:extLst>
          </c:dPt>
          <c:dPt>
            <c:idx val="19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C-79F9-46D8-BE84-D7CD77D7CC95}"/>
              </c:ext>
            </c:extLst>
          </c:dPt>
          <c:dPt>
            <c:idx val="2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D-79F9-46D8-BE84-D7CD77D7CC95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0">
                    <a:solidFill>
                      <a:schemeClr val="bg2"/>
                    </a:solidFill>
                    <a:latin typeface="+mj-lt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Munka1!$A$2:$A$7</c:f>
              <c:numCache>
                <c:formatCode>General</c:formatCode>
                <c:ptCount val="6"/>
              </c:numCache>
            </c:numRef>
          </c:cat>
          <c:val>
            <c:numRef>
              <c:f>Munka1!$B$2:$B$7</c:f>
              <c:numCache>
                <c:formatCode>###0.0%</c:formatCode>
                <c:ptCount val="6"/>
                <c:pt idx="0">
                  <c:v>2.5938705808767872E-2</c:v>
                </c:pt>
                <c:pt idx="1">
                  <c:v>4.0367364998271371E-2</c:v>
                </c:pt>
                <c:pt idx="2">
                  <c:v>6.297883052044724E-2</c:v>
                </c:pt>
                <c:pt idx="3">
                  <c:v>9.1219542275141979E-2</c:v>
                </c:pt>
                <c:pt idx="4">
                  <c:v>0.44641897359453298</c:v>
                </c:pt>
                <c:pt idx="5">
                  <c:v>0.73478189837654773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E-79F9-46D8-BE84-D7CD77D7CC95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57"/>
        <c:axId val="352870360"/>
        <c:axId val="352870752"/>
      </c:barChart>
      <c:catAx>
        <c:axId val="352870360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352870752"/>
        <c:crosses val="autoZero"/>
        <c:auto val="1"/>
        <c:lblAlgn val="ctr"/>
        <c:lblOffset val="100"/>
        <c:noMultiLvlLbl val="0"/>
      </c:catAx>
      <c:valAx>
        <c:axId val="352870752"/>
        <c:scaling>
          <c:orientation val="minMax"/>
          <c:max val="2.5"/>
          <c:min val="0"/>
        </c:scaling>
        <c:delete val="1"/>
        <c:axPos val="b"/>
        <c:numFmt formatCode="General" sourceLinked="0"/>
        <c:majorTickMark val="out"/>
        <c:minorTickMark val="none"/>
        <c:tickLblPos val="nextTo"/>
        <c:crossAx val="352870360"/>
        <c:crosses val="autoZero"/>
        <c:crossBetween val="between"/>
      </c:valAx>
    </c:plotArea>
    <c:plotVisOnly val="1"/>
    <c:dispBlanksAs val="gap"/>
    <c:showDLblsOverMax val="0"/>
  </c:chart>
  <c:spPr>
    <a:noFill/>
  </c:spPr>
  <c:txPr>
    <a:bodyPr/>
    <a:lstStyle/>
    <a:p>
      <a:pPr>
        <a:defRPr sz="1800"/>
      </a:pPr>
      <a:endParaRPr lang="hu-HU"/>
    </a:p>
  </c:txPr>
  <c:externalData r:id="rId1">
    <c:autoUpdate val="0"/>
  </c:externalData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0956783580312531E-2"/>
          <c:y val="3.2973655009136599E-2"/>
          <c:w val="0.91126092037749284"/>
          <c:h val="0.9295635815985990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Sorozat 1</c:v>
                </c:pt>
              </c:strCache>
            </c:strRef>
          </c:tx>
          <c:spPr>
            <a:noFill/>
            <a:ln>
              <a:solidFill>
                <a:srgbClr val="719BC9"/>
              </a:solidFill>
            </a:ln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4EE5-4C16-A234-723CB062DB84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4EE5-4C16-A234-723CB062DB84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9F9-46D8-BE84-D7CD77D7CC95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4EE5-4C16-A234-723CB062DB84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9-4EE5-4C16-A234-723CB062DB84}"/>
              </c:ext>
            </c:extLst>
          </c:dPt>
          <c:dPt>
            <c:idx val="5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A-4EE5-4C16-A234-723CB062DB84}"/>
              </c:ext>
            </c:extLst>
          </c:dPt>
          <c:dPt>
            <c:idx val="6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B-4EE5-4C16-A234-723CB062DB84}"/>
              </c:ext>
            </c:extLst>
          </c:dPt>
          <c:dPt>
            <c:idx val="7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C-4EE5-4C16-A234-723CB062DB84}"/>
              </c:ext>
            </c:extLst>
          </c:dPt>
          <c:dPt>
            <c:idx val="16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9-79F9-46D8-BE84-D7CD77D7CC95}"/>
              </c:ext>
            </c:extLst>
          </c:dPt>
          <c:dPt>
            <c:idx val="17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A-79F9-46D8-BE84-D7CD77D7CC95}"/>
              </c:ext>
            </c:extLst>
          </c:dPt>
          <c:dPt>
            <c:idx val="18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B-79F9-46D8-BE84-D7CD77D7CC95}"/>
              </c:ext>
            </c:extLst>
          </c:dPt>
          <c:dPt>
            <c:idx val="19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C-79F9-46D8-BE84-D7CD77D7CC95}"/>
              </c:ext>
            </c:extLst>
          </c:dPt>
          <c:dPt>
            <c:idx val="2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D-79F9-46D8-BE84-D7CD77D7CC95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0">
                    <a:solidFill>
                      <a:schemeClr val="bg2"/>
                    </a:solidFill>
                    <a:latin typeface="+mj-lt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Munka1!$A$2:$A$7</c:f>
              <c:numCache>
                <c:formatCode>General</c:formatCode>
                <c:ptCount val="6"/>
              </c:numCache>
            </c:numRef>
          </c:cat>
          <c:val>
            <c:numRef>
              <c:f>Munka1!$B$2:$B$7</c:f>
              <c:numCache>
                <c:formatCode>###0.0%</c:formatCode>
                <c:ptCount val="6"/>
                <c:pt idx="0">
                  <c:v>8.8888888888888837E-2</c:v>
                </c:pt>
                <c:pt idx="1">
                  <c:v>2.2222222222222209E-2</c:v>
                </c:pt>
                <c:pt idx="2">
                  <c:v>4.4444444444444418E-2</c:v>
                </c:pt>
                <c:pt idx="3">
                  <c:v>8.8888888888888837E-2</c:v>
                </c:pt>
                <c:pt idx="4">
                  <c:v>0.53333333333333321</c:v>
                </c:pt>
                <c:pt idx="5">
                  <c:v>0.64444444444444438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E-79F9-46D8-BE84-D7CD77D7CC95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57"/>
        <c:axId val="352871536"/>
        <c:axId val="352871928"/>
      </c:barChart>
      <c:catAx>
        <c:axId val="352871536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352871928"/>
        <c:crosses val="autoZero"/>
        <c:auto val="1"/>
        <c:lblAlgn val="ctr"/>
        <c:lblOffset val="100"/>
        <c:noMultiLvlLbl val="0"/>
      </c:catAx>
      <c:valAx>
        <c:axId val="352871928"/>
        <c:scaling>
          <c:orientation val="minMax"/>
          <c:max val="2.5"/>
          <c:min val="0"/>
        </c:scaling>
        <c:delete val="1"/>
        <c:axPos val="b"/>
        <c:numFmt formatCode="General" sourceLinked="0"/>
        <c:majorTickMark val="out"/>
        <c:minorTickMark val="none"/>
        <c:tickLblPos val="nextTo"/>
        <c:crossAx val="352871536"/>
        <c:crosses val="autoZero"/>
        <c:crossBetween val="between"/>
      </c:valAx>
    </c:plotArea>
    <c:plotVisOnly val="1"/>
    <c:dispBlanksAs val="gap"/>
    <c:showDLblsOverMax val="0"/>
  </c:chart>
  <c:spPr>
    <a:noFill/>
  </c:spPr>
  <c:txPr>
    <a:bodyPr/>
    <a:lstStyle/>
    <a:p>
      <a:pPr>
        <a:defRPr sz="1800"/>
      </a:pPr>
      <a:endParaRPr lang="hu-HU"/>
    </a:p>
  </c:txPr>
  <c:externalData r:id="rId1">
    <c:autoUpdate val="0"/>
  </c:externalData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0956783580312531E-2"/>
          <c:y val="3.2973655009136599E-2"/>
          <c:w val="0.91126092037749284"/>
          <c:h val="0.9295635815985990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Sorozat 1</c:v>
                </c:pt>
              </c:strCache>
            </c:strRef>
          </c:tx>
          <c:spPr>
            <a:noFill/>
            <a:ln>
              <a:solidFill>
                <a:srgbClr val="FFC000"/>
              </a:solidFill>
            </a:ln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4EE5-4C16-A234-723CB062DB84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4EE5-4C16-A234-723CB062DB84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9F9-46D8-BE84-D7CD77D7CC95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4EE5-4C16-A234-723CB062DB84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9-4EE5-4C16-A234-723CB062DB84}"/>
              </c:ext>
            </c:extLst>
          </c:dPt>
          <c:dPt>
            <c:idx val="5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A-4EE5-4C16-A234-723CB062DB84}"/>
              </c:ext>
            </c:extLst>
          </c:dPt>
          <c:dPt>
            <c:idx val="6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B-4EE5-4C16-A234-723CB062DB84}"/>
              </c:ext>
            </c:extLst>
          </c:dPt>
          <c:dPt>
            <c:idx val="7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C-4EE5-4C16-A234-723CB062DB84}"/>
              </c:ext>
            </c:extLst>
          </c:dPt>
          <c:dPt>
            <c:idx val="16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9-79F9-46D8-BE84-D7CD77D7CC95}"/>
              </c:ext>
            </c:extLst>
          </c:dPt>
          <c:dPt>
            <c:idx val="17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A-79F9-46D8-BE84-D7CD77D7CC95}"/>
              </c:ext>
            </c:extLst>
          </c:dPt>
          <c:dPt>
            <c:idx val="18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B-79F9-46D8-BE84-D7CD77D7CC95}"/>
              </c:ext>
            </c:extLst>
          </c:dPt>
          <c:dPt>
            <c:idx val="19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C-79F9-46D8-BE84-D7CD77D7CC95}"/>
              </c:ext>
            </c:extLst>
          </c:dPt>
          <c:dPt>
            <c:idx val="2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D-79F9-46D8-BE84-D7CD77D7CC95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0">
                    <a:solidFill>
                      <a:schemeClr val="bg2"/>
                    </a:solidFill>
                    <a:latin typeface="+mj-lt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Munka1!$A$2:$A$7</c:f>
              <c:numCache>
                <c:formatCode>General</c:formatCode>
                <c:ptCount val="6"/>
              </c:numCache>
            </c:numRef>
          </c:cat>
          <c:val>
            <c:numRef>
              <c:f>Munka1!$B$2:$B$7</c:f>
              <c:numCache>
                <c:formatCode>###0.0%</c:formatCode>
                <c:ptCount val="6"/>
                <c:pt idx="0">
                  <c:v>2.9999999999999957E-2</c:v>
                </c:pt>
                <c:pt idx="1">
                  <c:v>4.999999999999992E-2</c:v>
                </c:pt>
                <c:pt idx="2">
                  <c:v>6.9999999999999882E-2</c:v>
                </c:pt>
                <c:pt idx="3">
                  <c:v>9.9999999999999839E-2</c:v>
                </c:pt>
                <c:pt idx="4">
                  <c:v>0.54999999999999949</c:v>
                </c:pt>
                <c:pt idx="5">
                  <c:v>0.62999999999999956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E-79F9-46D8-BE84-D7CD77D7CC95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57"/>
        <c:axId val="352872712"/>
        <c:axId val="352873104"/>
      </c:barChart>
      <c:catAx>
        <c:axId val="352872712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352873104"/>
        <c:crosses val="autoZero"/>
        <c:auto val="1"/>
        <c:lblAlgn val="ctr"/>
        <c:lblOffset val="100"/>
        <c:noMultiLvlLbl val="0"/>
      </c:catAx>
      <c:valAx>
        <c:axId val="352873104"/>
        <c:scaling>
          <c:orientation val="minMax"/>
          <c:max val="2.5"/>
          <c:min val="0"/>
        </c:scaling>
        <c:delete val="1"/>
        <c:axPos val="b"/>
        <c:numFmt formatCode="General" sourceLinked="0"/>
        <c:majorTickMark val="out"/>
        <c:minorTickMark val="none"/>
        <c:tickLblPos val="nextTo"/>
        <c:crossAx val="352872712"/>
        <c:crosses val="autoZero"/>
        <c:crossBetween val="between"/>
      </c:valAx>
    </c:plotArea>
    <c:plotVisOnly val="1"/>
    <c:dispBlanksAs val="gap"/>
    <c:showDLblsOverMax val="0"/>
  </c:chart>
  <c:spPr>
    <a:noFill/>
  </c:spPr>
  <c:txPr>
    <a:bodyPr/>
    <a:lstStyle/>
    <a:p>
      <a:pPr>
        <a:defRPr sz="1800"/>
      </a:pPr>
      <a:endParaRPr lang="hu-HU"/>
    </a:p>
  </c:txPr>
  <c:externalData r:id="rId1">
    <c:autoUpdate val="0"/>
  </c:externalData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0956783580312531E-2"/>
          <c:y val="3.2973655009136599E-2"/>
          <c:w val="0.91126092037749284"/>
          <c:h val="0.9295635815985990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Sorozat 1</c:v>
                </c:pt>
              </c:strCache>
            </c:strRef>
          </c:tx>
          <c:spPr>
            <a:noFill/>
            <a:ln>
              <a:solidFill>
                <a:schemeClr val="accent6">
                  <a:lumMod val="60000"/>
                  <a:lumOff val="40000"/>
                </a:schemeClr>
              </a:solidFill>
            </a:ln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4EE5-4C16-A234-723CB062DB84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4EE5-4C16-A234-723CB062DB84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9F9-46D8-BE84-D7CD77D7CC95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4EE5-4C16-A234-723CB062DB84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9-4EE5-4C16-A234-723CB062DB84}"/>
              </c:ext>
            </c:extLst>
          </c:dPt>
          <c:dPt>
            <c:idx val="5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A-4EE5-4C16-A234-723CB062DB84}"/>
              </c:ext>
            </c:extLst>
          </c:dPt>
          <c:dPt>
            <c:idx val="6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B-4EE5-4C16-A234-723CB062DB84}"/>
              </c:ext>
            </c:extLst>
          </c:dPt>
          <c:dPt>
            <c:idx val="7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C-4EE5-4C16-A234-723CB062DB84}"/>
              </c:ext>
            </c:extLst>
          </c:dPt>
          <c:dPt>
            <c:idx val="16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9-79F9-46D8-BE84-D7CD77D7CC95}"/>
              </c:ext>
            </c:extLst>
          </c:dPt>
          <c:dPt>
            <c:idx val="17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A-79F9-46D8-BE84-D7CD77D7CC95}"/>
              </c:ext>
            </c:extLst>
          </c:dPt>
          <c:dPt>
            <c:idx val="18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B-79F9-46D8-BE84-D7CD77D7CC95}"/>
              </c:ext>
            </c:extLst>
          </c:dPt>
          <c:dPt>
            <c:idx val="19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C-79F9-46D8-BE84-D7CD77D7CC95}"/>
              </c:ext>
            </c:extLst>
          </c:dPt>
          <c:dPt>
            <c:idx val="2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D-79F9-46D8-BE84-D7CD77D7CC95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0">
                    <a:solidFill>
                      <a:schemeClr val="bg2"/>
                    </a:solidFill>
                    <a:latin typeface="+mj-lt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Munka1!$A$2:$A$7</c:f>
              <c:numCache>
                <c:formatCode>General</c:formatCode>
                <c:ptCount val="6"/>
              </c:numCache>
            </c:numRef>
          </c:cat>
          <c:val>
            <c:numRef>
              <c:f>Munka1!$B$2:$B$7</c:f>
              <c:numCache>
                <c:formatCode>###0.0%</c:formatCode>
                <c:ptCount val="6"/>
                <c:pt idx="0">
                  <c:v>2.0979020979020935E-2</c:v>
                </c:pt>
                <c:pt idx="1">
                  <c:v>1.3986013986013957E-2</c:v>
                </c:pt>
                <c:pt idx="2">
                  <c:v>6.293706293706279E-2</c:v>
                </c:pt>
                <c:pt idx="3">
                  <c:v>8.3916083916083697E-2</c:v>
                </c:pt>
                <c:pt idx="4">
                  <c:v>0.53846153846153821</c:v>
                </c:pt>
                <c:pt idx="5">
                  <c:v>0.67132867132867124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E-79F9-46D8-BE84-D7CD77D7CC95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57"/>
        <c:axId val="352873888"/>
        <c:axId val="352874456"/>
      </c:barChart>
      <c:catAx>
        <c:axId val="352873888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352874456"/>
        <c:crosses val="autoZero"/>
        <c:auto val="1"/>
        <c:lblAlgn val="ctr"/>
        <c:lblOffset val="100"/>
        <c:noMultiLvlLbl val="0"/>
      </c:catAx>
      <c:valAx>
        <c:axId val="352874456"/>
        <c:scaling>
          <c:orientation val="minMax"/>
          <c:max val="2.5"/>
          <c:min val="0"/>
        </c:scaling>
        <c:delete val="1"/>
        <c:axPos val="b"/>
        <c:numFmt formatCode="General" sourceLinked="0"/>
        <c:majorTickMark val="out"/>
        <c:minorTickMark val="none"/>
        <c:tickLblPos val="nextTo"/>
        <c:crossAx val="352873888"/>
        <c:crosses val="autoZero"/>
        <c:crossBetween val="between"/>
      </c:valAx>
    </c:plotArea>
    <c:plotVisOnly val="1"/>
    <c:dispBlanksAs val="gap"/>
    <c:showDLblsOverMax val="0"/>
  </c:chart>
  <c:spPr>
    <a:noFill/>
  </c:spPr>
  <c:txPr>
    <a:bodyPr/>
    <a:lstStyle/>
    <a:p>
      <a:pPr>
        <a:defRPr sz="1800"/>
      </a:pPr>
      <a:endParaRPr lang="hu-HU"/>
    </a:p>
  </c:txPr>
  <c:externalData r:id="rId1">
    <c:autoUpdate val="0"/>
  </c:externalData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0956783580312531E-2"/>
          <c:y val="3.2973655009136599E-2"/>
          <c:w val="0.91126092037749284"/>
          <c:h val="0.9295635815985990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Sorozat 1</c:v>
                </c:pt>
              </c:strCache>
            </c:strRef>
          </c:tx>
          <c:spPr>
            <a:noFill/>
            <a:ln>
              <a:solidFill>
                <a:srgbClr val="C00000"/>
              </a:solidFill>
            </a:ln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4EE5-4C16-A234-723CB062DB84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4EE5-4C16-A234-723CB062DB84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9F9-46D8-BE84-D7CD77D7CC95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4EE5-4C16-A234-723CB062DB84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9-4EE5-4C16-A234-723CB062DB84}"/>
              </c:ext>
            </c:extLst>
          </c:dPt>
          <c:dPt>
            <c:idx val="5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A-4EE5-4C16-A234-723CB062DB84}"/>
              </c:ext>
            </c:extLst>
          </c:dPt>
          <c:dPt>
            <c:idx val="6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B-4EE5-4C16-A234-723CB062DB84}"/>
              </c:ext>
            </c:extLst>
          </c:dPt>
          <c:dPt>
            <c:idx val="7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C-4EE5-4C16-A234-723CB062DB84}"/>
              </c:ext>
            </c:extLst>
          </c:dPt>
          <c:dPt>
            <c:idx val="16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9-79F9-46D8-BE84-D7CD77D7CC95}"/>
              </c:ext>
            </c:extLst>
          </c:dPt>
          <c:dPt>
            <c:idx val="17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A-79F9-46D8-BE84-D7CD77D7CC95}"/>
              </c:ext>
            </c:extLst>
          </c:dPt>
          <c:dPt>
            <c:idx val="18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B-79F9-46D8-BE84-D7CD77D7CC95}"/>
              </c:ext>
            </c:extLst>
          </c:dPt>
          <c:dPt>
            <c:idx val="19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C-79F9-46D8-BE84-D7CD77D7CC95}"/>
              </c:ext>
            </c:extLst>
          </c:dPt>
          <c:dPt>
            <c:idx val="2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D-79F9-46D8-BE84-D7CD77D7CC95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0">
                    <a:solidFill>
                      <a:schemeClr val="bg2"/>
                    </a:solidFill>
                    <a:latin typeface="+mj-lt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Munka1!$A$2:$A$7</c:f>
              <c:numCache>
                <c:formatCode>General</c:formatCode>
                <c:ptCount val="6"/>
              </c:numCache>
            </c:numRef>
          </c:cat>
          <c:val>
            <c:numRef>
              <c:f>Munka1!$B$2:$B$7</c:f>
              <c:numCache>
                <c:formatCode>###0.0%</c:formatCode>
                <c:ptCount val="6"/>
                <c:pt idx="0">
                  <c:v>1.6260162601626004E-2</c:v>
                </c:pt>
                <c:pt idx="1">
                  <c:v>5.6910569105691013E-2</c:v>
                </c:pt>
                <c:pt idx="2">
                  <c:v>4.0650406504065012E-2</c:v>
                </c:pt>
                <c:pt idx="3">
                  <c:v>8.1300813008130024E-2</c:v>
                </c:pt>
                <c:pt idx="4">
                  <c:v>0.43089430894308939</c:v>
                </c:pt>
                <c:pt idx="5">
                  <c:v>0.78048780487804881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E-79F9-46D8-BE84-D7CD77D7CC95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57"/>
        <c:axId val="352875240"/>
        <c:axId val="352875632"/>
      </c:barChart>
      <c:catAx>
        <c:axId val="352875240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352875632"/>
        <c:crosses val="autoZero"/>
        <c:auto val="1"/>
        <c:lblAlgn val="ctr"/>
        <c:lblOffset val="100"/>
        <c:noMultiLvlLbl val="0"/>
      </c:catAx>
      <c:valAx>
        <c:axId val="352875632"/>
        <c:scaling>
          <c:orientation val="minMax"/>
          <c:max val="2.5"/>
          <c:min val="0"/>
        </c:scaling>
        <c:delete val="1"/>
        <c:axPos val="b"/>
        <c:numFmt formatCode="General" sourceLinked="0"/>
        <c:majorTickMark val="out"/>
        <c:minorTickMark val="none"/>
        <c:tickLblPos val="nextTo"/>
        <c:crossAx val="352875240"/>
        <c:crosses val="autoZero"/>
        <c:crossBetween val="between"/>
      </c:valAx>
    </c:plotArea>
    <c:plotVisOnly val="1"/>
    <c:dispBlanksAs val="gap"/>
    <c:showDLblsOverMax val="0"/>
  </c:chart>
  <c:spPr>
    <a:noFill/>
  </c:spPr>
  <c:txPr>
    <a:bodyPr/>
    <a:lstStyle/>
    <a:p>
      <a:pPr>
        <a:defRPr sz="1800"/>
      </a:pPr>
      <a:endParaRPr lang="hu-HU"/>
    </a:p>
  </c:txPr>
  <c:externalData r:id="rId1">
    <c:autoUpdate val="0"/>
  </c:externalData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0956783580312531E-2"/>
          <c:y val="3.2973655009136599E-2"/>
          <c:w val="0.91126092037749284"/>
          <c:h val="0.9295635815985990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Sorozat 1</c:v>
                </c:pt>
              </c:strCache>
            </c:strRef>
          </c:tx>
          <c:spPr>
            <a:noFill/>
            <a:ln>
              <a:solidFill>
                <a:schemeClr val="accent6">
                  <a:lumMod val="20000"/>
                  <a:lumOff val="80000"/>
                </a:schemeClr>
              </a:solidFill>
            </a:ln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4EE5-4C16-A234-723CB062DB84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4EE5-4C16-A234-723CB062DB84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9F9-46D8-BE84-D7CD77D7CC95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4EE5-4C16-A234-723CB062DB84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9-4EE5-4C16-A234-723CB062DB84}"/>
              </c:ext>
            </c:extLst>
          </c:dPt>
          <c:dPt>
            <c:idx val="5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A-4EE5-4C16-A234-723CB062DB84}"/>
              </c:ext>
            </c:extLst>
          </c:dPt>
          <c:dPt>
            <c:idx val="6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B-4EE5-4C16-A234-723CB062DB84}"/>
              </c:ext>
            </c:extLst>
          </c:dPt>
          <c:dPt>
            <c:idx val="7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C-4EE5-4C16-A234-723CB062DB84}"/>
              </c:ext>
            </c:extLst>
          </c:dPt>
          <c:dPt>
            <c:idx val="16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9-79F9-46D8-BE84-D7CD77D7CC95}"/>
              </c:ext>
            </c:extLst>
          </c:dPt>
          <c:dPt>
            <c:idx val="17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A-79F9-46D8-BE84-D7CD77D7CC95}"/>
              </c:ext>
            </c:extLst>
          </c:dPt>
          <c:dPt>
            <c:idx val="18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B-79F9-46D8-BE84-D7CD77D7CC95}"/>
              </c:ext>
            </c:extLst>
          </c:dPt>
          <c:dPt>
            <c:idx val="19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C-79F9-46D8-BE84-D7CD77D7CC95}"/>
              </c:ext>
            </c:extLst>
          </c:dPt>
          <c:dPt>
            <c:idx val="2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D-79F9-46D8-BE84-D7CD77D7CC95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0">
                    <a:solidFill>
                      <a:schemeClr val="bg2"/>
                    </a:solidFill>
                    <a:latin typeface="+mj-lt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Munka1!$A$2:$A$7</c:f>
              <c:numCache>
                <c:formatCode>General</c:formatCode>
                <c:ptCount val="6"/>
              </c:numCache>
            </c:numRef>
          </c:cat>
          <c:val>
            <c:numRef>
              <c:f>Munka1!$B$2:$B$7</c:f>
              <c:numCache>
                <c:formatCode>###0.0%</c:formatCode>
                <c:ptCount val="6"/>
                <c:pt idx="0">
                  <c:v>9.9999999999999777E-3</c:v>
                </c:pt>
                <c:pt idx="1">
                  <c:v>5.4999999999999868E-2</c:v>
                </c:pt>
                <c:pt idx="2">
                  <c:v>8.9999999999999789E-2</c:v>
                </c:pt>
                <c:pt idx="3">
                  <c:v>0.10499999999999975</c:v>
                </c:pt>
                <c:pt idx="4">
                  <c:v>0.24999999999999947</c:v>
                </c:pt>
                <c:pt idx="5">
                  <c:v>0.87000000000000111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E-79F9-46D8-BE84-D7CD77D7CC95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57"/>
        <c:axId val="248191432"/>
        <c:axId val="248191824"/>
      </c:barChart>
      <c:catAx>
        <c:axId val="248191432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248191824"/>
        <c:crosses val="autoZero"/>
        <c:auto val="1"/>
        <c:lblAlgn val="ctr"/>
        <c:lblOffset val="100"/>
        <c:noMultiLvlLbl val="0"/>
      </c:catAx>
      <c:valAx>
        <c:axId val="248191824"/>
        <c:scaling>
          <c:orientation val="minMax"/>
          <c:max val="2.5"/>
          <c:min val="0"/>
        </c:scaling>
        <c:delete val="1"/>
        <c:axPos val="b"/>
        <c:numFmt formatCode="General" sourceLinked="0"/>
        <c:majorTickMark val="out"/>
        <c:minorTickMark val="none"/>
        <c:tickLblPos val="nextTo"/>
        <c:crossAx val="248191432"/>
        <c:crosses val="autoZero"/>
        <c:crossBetween val="between"/>
      </c:valAx>
    </c:plotArea>
    <c:plotVisOnly val="1"/>
    <c:dispBlanksAs val="gap"/>
    <c:showDLblsOverMax val="0"/>
  </c:chart>
  <c:spPr>
    <a:noFill/>
  </c:spPr>
  <c:txPr>
    <a:bodyPr/>
    <a:lstStyle/>
    <a:p>
      <a:pPr>
        <a:defRPr sz="1800"/>
      </a:pPr>
      <a:endParaRPr lang="hu-HU"/>
    </a:p>
  </c:txPr>
  <c:externalData r:id="rId1">
    <c:autoUpdate val="0"/>
  </c:externalData>
</c:chartSpace>
</file>

<file path=ppt/charts/chart3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1391136829795382E-2"/>
          <c:y val="3.0156477904350731E-2"/>
          <c:w val="0.84904693698409284"/>
          <c:h val="0.93913751521775468"/>
        </c:manualLayout>
      </c:layout>
      <c:scatterChart>
        <c:scatterStyle val="smoothMarker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Oszlop3</c:v>
                </c:pt>
              </c:strCache>
            </c:strRef>
          </c:tx>
          <c:spPr>
            <a:ln w="25400" cap="rnd">
              <a:solidFill>
                <a:srgbClr val="FFC000"/>
              </a:solidFill>
              <a:round/>
            </a:ln>
            <a:effectLst/>
          </c:spPr>
          <c:marker>
            <c:symbol val="triangle"/>
            <c:size val="8"/>
            <c:spPr>
              <a:solidFill>
                <a:srgbClr val="FFC000"/>
              </a:solidFill>
              <a:ln w="9525">
                <a:solidFill>
                  <a:srgbClr val="FFC000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0.17549104227058088"/>
                  <c:y val="8.0069557647454766E-3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35E3-4E87-A55C-3F5736143E99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0.18273660119811871"/>
                  <c:y val="6.0276861879432339E-3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35E3-4E87-A55C-3F5736143E99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0.1855176805947682"/>
                  <c:y val="2.4327665693023989E-3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35E3-4E87-A55C-3F5736143E99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0.18319534647699301"/>
                  <c:y val="4.4801142998251026E-3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35E3-4E87-A55C-3F5736143E99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0.16966627728376477"/>
                  <c:y val="-1.430713325038877E-3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35E3-4E87-A55C-3F5736143E99}"/>
                </c:ex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0.16403314790093501"/>
                  <c:y val="2.8132573595148589E-3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35E3-4E87-A55C-3F5736143E99}"/>
                </c:ex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0.16475698760672555"/>
                  <c:y val="1.2404161236942947E-3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35E3-4E87-A55C-3F5736143E99}"/>
                </c:ex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0.17367510480984377"/>
                  <c:y val="4.4366943750112379E-3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35E3-4E87-A55C-3F5736143E99}"/>
                </c:ex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0.16603309641143355"/>
                  <c:y val="2.0048212197988681E-4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8-35E3-4E87-A55C-3F5736143E99}"/>
                </c:ex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-0.18629383537617453"/>
                  <c:y val="2.6945368979126093E-3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35E3-4E87-A55C-3F5736143E99}"/>
                </c:ex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-0.18541414788149599"/>
                  <c:y val="2.8010318575382499E-3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A-35E3-4E87-A55C-3F5736143E99}"/>
                </c:ext>
                <c:ext xmlns:c15="http://schemas.microsoft.com/office/drawing/2012/chart" uri="{CE6537A1-D6FC-4f65-9D91-7224C49458BB}"/>
              </c:extLst>
            </c:dLbl>
            <c:dLbl>
              <c:idx val="11"/>
              <c:layout>
                <c:manualLayout>
                  <c:x val="-0.19953308108586754"/>
                  <c:y val="-1.298488039597542E-3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36D5-48F1-B8EC-FF584FA5BBE4}"/>
                </c:ext>
                <c:ext xmlns:c15="http://schemas.microsoft.com/office/drawing/2012/chart" uri="{CE6537A1-D6FC-4f65-9D91-7224C49458BB}"/>
              </c:extLst>
            </c:dLbl>
            <c:dLbl>
              <c:idx val="12"/>
              <c:layout>
                <c:manualLayout>
                  <c:x val="-0.16316823725338617"/>
                  <c:y val="0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B-35E3-4E87-A55C-3F5736143E99}"/>
                </c:ext>
                <c:ext xmlns:c15="http://schemas.microsoft.com/office/drawing/2012/chart" uri="{CE6537A1-D6FC-4f65-9D91-7224C49458BB}"/>
              </c:extLst>
            </c:dLbl>
            <c:dLbl>
              <c:idx val="13"/>
              <c:layout>
                <c:manualLayout>
                  <c:x val="-0.20209517517122072"/>
                  <c:y val="-3.2400555417672811E-3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C-35E3-4E87-A55C-3F5736143E99}"/>
                </c:ext>
                <c:ext xmlns:c15="http://schemas.microsoft.com/office/drawing/2012/chart" uri="{CE6537A1-D6FC-4f65-9D91-7224C49458BB}"/>
              </c:extLst>
            </c:dLbl>
            <c:dLbl>
              <c:idx val="14"/>
              <c:layout>
                <c:manualLayout>
                  <c:x val="-0.19463468958917274"/>
                  <c:y val="2.2692717906822035E-3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35E3-4E87-A55C-3F5736143E99}"/>
                </c:ext>
                <c:ext xmlns:c15="http://schemas.microsoft.com/office/drawing/2012/chart" uri="{CE6537A1-D6FC-4f65-9D91-7224C49458BB}"/>
              </c:extLst>
            </c:dLbl>
            <c:dLbl>
              <c:idx val="15"/>
              <c:layout>
                <c:manualLayout>
                  <c:x val="-0.18598425894076506"/>
                  <c:y val="-4.5385435813648234E-3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E-35E3-4E87-A55C-3F5736143E99}"/>
                </c:ext>
                <c:ext xmlns:c15="http://schemas.microsoft.com/office/drawing/2012/chart" uri="{CE6537A1-D6FC-4f65-9D91-7224C49458BB}"/>
              </c:extLst>
            </c:dLbl>
            <c:dLbl>
              <c:idx val="16"/>
              <c:layout>
                <c:manualLayout>
                  <c:x val="-0.20328512023758041"/>
                  <c:y val="0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F-35E3-4E87-A55C-3F5736143E99}"/>
                </c:ext>
                <c:ext xmlns:c15="http://schemas.microsoft.com/office/drawing/2012/chart" uri="{CE6537A1-D6FC-4f65-9D91-7224C49458BB}"/>
              </c:extLst>
            </c:dLbl>
            <c:dLbl>
              <c:idx val="17"/>
              <c:layout>
                <c:manualLayout>
                  <c:x val="-0.20049246152431494"/>
                  <c:y val="3.2400555417671979E-3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0-35E3-4E87-A55C-3F5736143E99}"/>
                </c:ext>
                <c:ext xmlns:c15="http://schemas.microsoft.com/office/drawing/2012/chart" uri="{CE6537A1-D6FC-4f65-9D91-7224C49458BB}"/>
              </c:extLst>
            </c:dLbl>
            <c:dLbl>
              <c:idx val="18"/>
              <c:layout>
                <c:manualLayout>
                  <c:x val="-0.20209517517122064"/>
                  <c:y val="0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1-35E3-4E87-A55C-3F5736143E99}"/>
                </c:ext>
                <c:ext xmlns:c15="http://schemas.microsoft.com/office/drawing/2012/chart" uri="{CE6537A1-D6FC-4f65-9D91-7224C49458BB}"/>
              </c:extLst>
            </c:dLbl>
            <c:dLbl>
              <c:idx val="19"/>
              <c:layout>
                <c:manualLayout>
                  <c:x val="-0.19895990491337651"/>
                  <c:y val="-1.6641134225201433E-16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2-35E3-4E87-A55C-3F5736143E99}"/>
                </c:ext>
                <c:ext xmlns:c15="http://schemas.microsoft.com/office/drawing/2012/chart" uri="{CE6537A1-D6FC-4f65-9D91-7224C49458BB}"/>
              </c:extLst>
            </c:dLbl>
            <c:dLbl>
              <c:idx val="20"/>
              <c:layout>
                <c:manualLayout>
                  <c:x val="-0.17300861296815356"/>
                  <c:y val="-4.5385435813649067E-3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3-35E3-4E87-A55C-3F5736143E99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rgbClr val="FFC000"/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1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xVal>
            <c:numRef>
              <c:f>Munka1!$A$2:$A$11</c:f>
              <c:numCache>
                <c:formatCode>###0.00</c:formatCode>
                <c:ptCount val="10"/>
                <c:pt idx="0">
                  <c:v>3.7630750779114548</c:v>
                </c:pt>
                <c:pt idx="1">
                  <c:v>3.6465765021010026</c:v>
                </c:pt>
                <c:pt idx="2">
                  <c:v>3.6345434449891134</c:v>
                </c:pt>
                <c:pt idx="3">
                  <c:v>3.6088681955776423</c:v>
                </c:pt>
                <c:pt idx="4">
                  <c:v>3.6084981723729928</c:v>
                </c:pt>
                <c:pt idx="5">
                  <c:v>3.1909195259684937</c:v>
                </c:pt>
                <c:pt idx="6">
                  <c:v>2.9308266615697263</c:v>
                </c:pt>
                <c:pt idx="7">
                  <c:v>2.9083183299467099</c:v>
                </c:pt>
                <c:pt idx="8">
                  <c:v>2.7773370945559464</c:v>
                </c:pt>
                <c:pt idx="9">
                  <c:v>2.5970347961042424</c:v>
                </c:pt>
              </c:numCache>
            </c:numRef>
          </c:xVal>
          <c:yVal>
            <c:numRef>
              <c:f>Munka1!$B$2:$B$11</c:f>
              <c:numCache>
                <c:formatCode>General</c:formatCode>
                <c:ptCount val="10"/>
                <c:pt idx="0">
                  <c:v>10</c:v>
                </c:pt>
                <c:pt idx="1">
                  <c:v>9</c:v>
                </c:pt>
                <c:pt idx="2">
                  <c:v>8</c:v>
                </c:pt>
                <c:pt idx="3">
                  <c:v>7</c:v>
                </c:pt>
                <c:pt idx="4">
                  <c:v>6</c:v>
                </c:pt>
                <c:pt idx="5">
                  <c:v>5</c:v>
                </c:pt>
                <c:pt idx="6">
                  <c:v>4</c:v>
                </c:pt>
                <c:pt idx="7">
                  <c:v>3</c:v>
                </c:pt>
                <c:pt idx="8">
                  <c:v>2</c:v>
                </c:pt>
                <c:pt idx="9">
                  <c:v>1</c:v>
                </c:pt>
              </c:numCache>
            </c:numRef>
          </c:y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2-36D5-48F1-B8EC-FF584FA5BBE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48192608"/>
        <c:axId val="248193000"/>
      </c:scatterChart>
      <c:valAx>
        <c:axId val="248192608"/>
        <c:scaling>
          <c:orientation val="minMax"/>
          <c:max val="4.5"/>
          <c:min val="0.5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##0.00" sourceLinked="1"/>
        <c:majorTickMark val="out"/>
        <c:minorTickMark val="none"/>
        <c:tickLblPos val="nextTo"/>
        <c:crossAx val="248193000"/>
        <c:crosses val="autoZero"/>
        <c:crossBetween val="midCat"/>
      </c:valAx>
      <c:valAx>
        <c:axId val="248193000"/>
        <c:scaling>
          <c:orientation val="minMax"/>
          <c:max val="10.5"/>
          <c:min val="0.5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248192608"/>
        <c:crosses val="autoZero"/>
        <c:crossBetween val="midCat"/>
        <c:majorUnit val="1"/>
      </c:valAx>
      <c:spPr>
        <a:solidFill>
          <a:schemeClr val="bg1">
            <a:lumMod val="95000"/>
          </a:schemeClr>
        </a:solidFill>
        <a:ln>
          <a:solidFill>
            <a:srgbClr val="FFC000"/>
          </a:solidFill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u-HU"/>
    </a:p>
  </c:txPr>
  <c:externalData r:id="rId3">
    <c:autoUpdate val="0"/>
  </c:externalData>
</c:chartSpace>
</file>

<file path=ppt/charts/chart3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3.1575677942727073E-2"/>
          <c:y val="7.9319231728399164E-2"/>
          <c:w val="0.49783841472064189"/>
          <c:h val="0.84299136199574842"/>
        </c:manualLayout>
      </c:layout>
      <c:doughnutChart>
        <c:varyColors val="1"/>
        <c:ser>
          <c:idx val="0"/>
          <c:order val="0"/>
          <c:tx>
            <c:strRef>
              <c:f>Munka1!$B$1</c:f>
              <c:strCache>
                <c:ptCount val="1"/>
                <c:pt idx="0">
                  <c:v>Oszlop2</c:v>
                </c:pt>
              </c:strCache>
            </c:strRef>
          </c:tx>
          <c:spPr>
            <a:ln w="19050">
              <a:noFill/>
            </a:ln>
            <a:effectLst/>
          </c:spPr>
          <c:dPt>
            <c:idx val="0"/>
            <c:bubble3D val="0"/>
            <c:spPr>
              <a:solidFill>
                <a:srgbClr val="FFFF00"/>
              </a:solidFill>
              <a:ln w="19050">
                <a:noFill/>
              </a:ln>
              <a:effectLst>
                <a:outerShdw blurRad="127000" dist="38100" dir="2700000" algn="ctr" rotWithShape="0">
                  <a:srgbClr val="000000">
                    <a:alpha val="40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620-4C5F-BE4A-1F739DB6EBEB}"/>
              </c:ext>
            </c:extLst>
          </c:dPt>
          <c:dPt>
            <c:idx val="1"/>
            <c:bubble3D val="0"/>
            <c:spPr>
              <a:solidFill>
                <a:srgbClr val="92D050"/>
              </a:solidFill>
              <a:ln w="19050">
                <a:noFill/>
              </a:ln>
              <a:effectLst>
                <a:outerShdw blurRad="127000" dist="38100" dir="2700000" algn="tl" rotWithShape="0">
                  <a:schemeClr val="tx1">
                    <a:lumMod val="95000"/>
                    <a:lumOff val="5000"/>
                    <a:alpha val="40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matte">
                <a:bevelT w="12700" h="127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620-4C5F-BE4A-1F739DB6EBEB}"/>
              </c:ext>
            </c:extLst>
          </c:dPt>
          <c:dPt>
            <c:idx val="2"/>
            <c:bubble3D val="0"/>
            <c:spPr>
              <a:solidFill>
                <a:srgbClr val="719BC9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312C-42B2-889B-CB7D6C71AA83}"/>
              </c:ext>
            </c:extLst>
          </c:dPt>
          <c:dPt>
            <c:idx val="3"/>
            <c:bubble3D val="0"/>
            <c:spPr>
              <a:solidFill>
                <a:srgbClr val="B1D1D9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312C-42B2-889B-CB7D6C71AA83}"/>
              </c:ext>
            </c:extLst>
          </c:dPt>
          <c:dPt>
            <c:idx val="4"/>
            <c:bubble3D val="0"/>
            <c:spPr>
              <a:solidFill>
                <a:srgbClr val="FFFFFF">
                  <a:lumMod val="85000"/>
                </a:srgb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312C-42B2-889B-CB7D6C71AA83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>
                    <a:latin typeface="+mj-lt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Munka1!$A$2:$A$5</c:f>
              <c:strCache>
                <c:ptCount val="4"/>
                <c:pt idx="0">
                  <c:v>gyakrabban hívnék taxit</c:v>
                </c:pt>
                <c:pt idx="1">
                  <c:v>ugyanannyit taxiznék, de ezt a taxitársaságot részesíteném előnyben</c:v>
                </c:pt>
                <c:pt idx="2">
                  <c:v>nekem mindegy / nem érdekel a téma</c:v>
                </c:pt>
                <c:pt idx="3">
                  <c:v>nem tudom</c:v>
                </c:pt>
              </c:strCache>
            </c:strRef>
          </c:cat>
          <c:val>
            <c:numRef>
              <c:f>Munka1!$B$2:$B$5</c:f>
              <c:numCache>
                <c:formatCode>###0.0%</c:formatCode>
                <c:ptCount val="4"/>
                <c:pt idx="0" formatCode="0%">
                  <c:v>7.3999999999999996E-2</c:v>
                </c:pt>
                <c:pt idx="1">
                  <c:v>0.47</c:v>
                </c:pt>
                <c:pt idx="2">
                  <c:v>0.40600000000000003</c:v>
                </c:pt>
                <c:pt idx="3">
                  <c:v>0.05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620-4C5F-BE4A-1F739DB6EBE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4"/>
        <c:holeSize val="20"/>
      </c:doughnutChart>
    </c:plotArea>
    <c:legend>
      <c:legendPos val="r"/>
      <c:layout>
        <c:manualLayout>
          <c:xMode val="edge"/>
          <c:yMode val="edge"/>
          <c:x val="0.43571360793826441"/>
          <c:y val="0.14871532333291237"/>
          <c:w val="0.54807094043050253"/>
          <c:h val="0.69834808097457013"/>
        </c:manualLayout>
      </c:layout>
      <c:overlay val="0"/>
      <c:txPr>
        <a:bodyPr/>
        <a:lstStyle/>
        <a:p>
          <a:pPr>
            <a:defRPr sz="1200">
              <a:solidFill>
                <a:schemeClr val="bg2"/>
              </a:solidFill>
              <a:latin typeface="+mj-lt"/>
            </a:defRPr>
          </a:pPr>
          <a:endParaRPr lang="hu-H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hu-HU"/>
    </a:p>
  </c:txPr>
  <c:externalData r:id="rId2">
    <c:autoUpdate val="0"/>
  </c:externalData>
</c:chartSpace>
</file>

<file path=ppt/charts/chart3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2.3646651079534776E-2"/>
          <c:y val="3.4010025217416501E-2"/>
          <c:w val="0.94619263938161591"/>
          <c:h val="0.6977699294709794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Oszlop1</c:v>
                </c:pt>
              </c:strCache>
            </c:strRef>
          </c:tx>
          <c:spPr>
            <a:solidFill>
              <a:srgbClr val="DAEDEF">
                <a:lumMod val="90000"/>
              </a:srgbClr>
            </a:solidFill>
            <a:ln w="19050">
              <a:noFill/>
            </a:ln>
            <a:effectLst>
              <a:outerShdw blurRad="40005" dist="20320" dir="5400000" algn="tl" rotWithShape="0">
                <a:prstClr val="black">
                  <a:alpha val="38000"/>
                </a:prstClr>
              </a:outerShdw>
            </a:effectLst>
            <a:scene3d>
              <a:camera prst="orthographicFront"/>
              <a:lightRig rig="threePt" dir="t"/>
            </a:scene3d>
          </c:spPr>
          <c:invertIfNegative val="0"/>
          <c:dPt>
            <c:idx val="0"/>
            <c:invertIfNegative val="0"/>
            <c:bubble3D val="0"/>
            <c:spPr>
              <a:solidFill>
                <a:srgbClr val="FFC000"/>
              </a:solidFill>
              <a:ln w="19050">
                <a:noFill/>
              </a:ln>
              <a:effectLst>
                <a:outerShdw blurRad="40005" dist="20320" dir="5400000" algn="tl" rotWithShape="0">
                  <a:prstClr val="black">
                    <a:alpha val="38000"/>
                  </a:prstClr>
                </a:outerShdw>
              </a:effectLst>
              <a:scene3d>
                <a:camera prst="orthographicFront"/>
                <a:lightRig rig="threePt" dir="t"/>
              </a:scene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7140-41DB-ACD5-708A13DB3778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7140-41DB-ACD5-708A13DB3778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7140-41DB-ACD5-708A13DB3778}"/>
              </c:ext>
            </c:extLst>
          </c:dPt>
          <c:dPt>
            <c:idx val="3"/>
            <c:invertIfNegative val="0"/>
            <c:bubble3D val="0"/>
            <c:spPr>
              <a:solidFill>
                <a:srgbClr val="BBE0E3"/>
              </a:solidFill>
              <a:ln w="19050">
                <a:noFill/>
              </a:ln>
              <a:effectLst>
                <a:outerShdw blurRad="40005" dist="20320" dir="5400000" algn="tl" rotWithShape="0">
                  <a:prstClr val="black">
                    <a:alpha val="38000"/>
                  </a:prstClr>
                </a:outerShdw>
              </a:effectLst>
              <a:scene3d>
                <a:camera prst="orthographicFront"/>
                <a:lightRig rig="threePt" dir="t"/>
              </a:scene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140-41DB-ACD5-708A13DB3778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7140-41DB-ACD5-708A13DB3778}"/>
              </c:ext>
            </c:extLst>
          </c:dPt>
          <c:dPt>
            <c:idx val="5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7140-41DB-ACD5-708A13DB3778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0">
                    <a:solidFill>
                      <a:schemeClr val="bg2">
                        <a:lumMod val="75000"/>
                      </a:schemeClr>
                    </a:solidFill>
                    <a:latin typeface="+mj-lt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taxi</c:v>
                </c:pt>
                <c:pt idx="1">
                  <c:v>autómegosztó szolgáltatás</c:v>
                </c:pt>
                <c:pt idx="2">
                  <c:v>sofőrszolgálat</c:v>
                </c:pt>
                <c:pt idx="3">
                  <c:v>egyikre sem igaz</c:v>
                </c:pt>
                <c:pt idx="4">
                  <c:v>nem tudja</c:v>
                </c:pt>
              </c:strCache>
            </c:strRef>
          </c:cat>
          <c:val>
            <c:numRef>
              <c:f>Sheet1!$B$2:$B$6</c:f>
              <c:numCache>
                <c:formatCode>###0.0%</c:formatCode>
                <c:ptCount val="5"/>
                <c:pt idx="0">
                  <c:v>0.37214184991340926</c:v>
                </c:pt>
                <c:pt idx="1">
                  <c:v>0.16859959522329565</c:v>
                </c:pt>
                <c:pt idx="2">
                  <c:v>0.10113367418638408</c:v>
                </c:pt>
                <c:pt idx="3">
                  <c:v>0.31499343371144867</c:v>
                </c:pt>
                <c:pt idx="4" formatCode="0%">
                  <c:v>0.19571533033795255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EBF-4056-A42C-F2B357C2084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353646208"/>
        <c:axId val="353646600"/>
      </c:barChart>
      <c:catAx>
        <c:axId val="3536462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900" b="0" i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pPr>
            <a:endParaRPr lang="hu-HU"/>
          </a:p>
        </c:txPr>
        <c:crossAx val="353646600"/>
        <c:crosses val="autoZero"/>
        <c:auto val="1"/>
        <c:lblAlgn val="ctr"/>
        <c:lblOffset val="100"/>
        <c:noMultiLvlLbl val="0"/>
      </c:catAx>
      <c:valAx>
        <c:axId val="353646600"/>
        <c:scaling>
          <c:orientation val="minMax"/>
          <c:max val="0.70000000000000007"/>
          <c:min val="0"/>
        </c:scaling>
        <c:delete val="1"/>
        <c:axPos val="l"/>
        <c:numFmt formatCode="###0.0%" sourceLinked="1"/>
        <c:majorTickMark val="out"/>
        <c:minorTickMark val="none"/>
        <c:tickLblPos val="nextTo"/>
        <c:crossAx val="353646208"/>
        <c:crosses val="autoZero"/>
        <c:crossBetween val="between"/>
        <c:majorUnit val="1"/>
        <c:minorUnit val="1"/>
      </c:valAx>
      <c:spPr>
        <a:noFill/>
        <a:ln w="25377">
          <a:noFill/>
        </a:ln>
      </c:spPr>
    </c:plotArea>
    <c:plotVisOnly val="1"/>
    <c:dispBlanksAs val="gap"/>
    <c:showDLblsOverMax val="0"/>
  </c:chart>
  <c:txPr>
    <a:bodyPr/>
    <a:lstStyle/>
    <a:p>
      <a:pPr>
        <a:defRPr sz="1798"/>
      </a:pPr>
      <a:endParaRPr lang="hu-HU"/>
    </a:p>
  </c:txPr>
  <c:externalData r:id="rId2">
    <c:autoUpdate val="0"/>
  </c:externalData>
</c:chartSpace>
</file>

<file path=ppt/charts/chart3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2.3646651079534776E-2"/>
          <c:y val="3.4010025217416501E-2"/>
          <c:w val="0.94619263938161591"/>
          <c:h val="0.6977699294709794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Oszlop1</c:v>
                </c:pt>
              </c:strCache>
            </c:strRef>
          </c:tx>
          <c:spPr>
            <a:solidFill>
              <a:srgbClr val="DAEDEF">
                <a:lumMod val="90000"/>
              </a:srgbClr>
            </a:solidFill>
            <a:ln w="19050">
              <a:noFill/>
            </a:ln>
            <a:effectLst>
              <a:outerShdw blurRad="40005" dist="20320" dir="5400000" algn="tl" rotWithShape="0">
                <a:prstClr val="black">
                  <a:alpha val="38000"/>
                </a:prstClr>
              </a:outerShdw>
            </a:effectLst>
            <a:scene3d>
              <a:camera prst="orthographicFront"/>
              <a:lightRig rig="threePt" dir="t"/>
            </a:scene3d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140-41DB-ACD5-708A13DB3778}"/>
              </c:ext>
            </c:extLst>
          </c:dPt>
          <c:dPt>
            <c:idx val="1"/>
            <c:invertIfNegative val="0"/>
            <c:bubble3D val="0"/>
            <c:spPr>
              <a:solidFill>
                <a:srgbClr val="FFC000"/>
              </a:solidFill>
              <a:ln w="19050">
                <a:noFill/>
              </a:ln>
              <a:effectLst>
                <a:outerShdw blurRad="40005" dist="20320" dir="5400000" algn="tl" rotWithShape="0">
                  <a:prstClr val="black">
                    <a:alpha val="38000"/>
                  </a:prstClr>
                </a:outerShdw>
              </a:effectLst>
              <a:scene3d>
                <a:camera prst="orthographicFront"/>
                <a:lightRig rig="threePt" dir="t"/>
              </a:scene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140-41DB-ACD5-708A13DB3778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7140-41DB-ACD5-708A13DB3778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140-41DB-ACD5-708A13DB3778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7140-41DB-ACD5-708A13DB3778}"/>
              </c:ext>
            </c:extLst>
          </c:dPt>
          <c:dPt>
            <c:idx val="5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7140-41DB-ACD5-708A13DB3778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0">
                    <a:solidFill>
                      <a:schemeClr val="bg2">
                        <a:lumMod val="75000"/>
                      </a:schemeClr>
                    </a:solidFill>
                    <a:latin typeface="+mj-lt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taxi</c:v>
                </c:pt>
                <c:pt idx="1">
                  <c:v>autómegosztó szolgáltatás</c:v>
                </c:pt>
                <c:pt idx="2">
                  <c:v>sofőrszolgálat</c:v>
                </c:pt>
                <c:pt idx="3">
                  <c:v>egyikre sem igaz</c:v>
                </c:pt>
                <c:pt idx="4">
                  <c:v>nem tudja</c:v>
                </c:pt>
              </c:strCache>
            </c:strRef>
          </c:cat>
          <c:val>
            <c:numRef>
              <c:f>Sheet1!$B$2:$B$6</c:f>
              <c:numCache>
                <c:formatCode>###0.0%</c:formatCode>
                <c:ptCount val="5"/>
                <c:pt idx="0">
                  <c:v>8.7982616408454895E-2</c:v>
                </c:pt>
                <c:pt idx="1">
                  <c:v>0.42276862918430064</c:v>
                </c:pt>
                <c:pt idx="2">
                  <c:v>6.8663774554930154E-2</c:v>
                </c:pt>
                <c:pt idx="3">
                  <c:v>0.22374175853808909</c:v>
                </c:pt>
                <c:pt idx="4">
                  <c:v>0.25362933435371843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EBF-4056-A42C-F2B357C2084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353647384"/>
        <c:axId val="353647776"/>
      </c:barChart>
      <c:catAx>
        <c:axId val="3536473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900" b="0" i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pPr>
            <a:endParaRPr lang="hu-HU"/>
          </a:p>
        </c:txPr>
        <c:crossAx val="353647776"/>
        <c:crosses val="autoZero"/>
        <c:auto val="1"/>
        <c:lblAlgn val="ctr"/>
        <c:lblOffset val="100"/>
        <c:noMultiLvlLbl val="0"/>
      </c:catAx>
      <c:valAx>
        <c:axId val="353647776"/>
        <c:scaling>
          <c:orientation val="minMax"/>
          <c:max val="0.70000000000000007"/>
          <c:min val="0"/>
        </c:scaling>
        <c:delete val="1"/>
        <c:axPos val="l"/>
        <c:numFmt formatCode="###0.0%" sourceLinked="1"/>
        <c:majorTickMark val="out"/>
        <c:minorTickMark val="none"/>
        <c:tickLblPos val="nextTo"/>
        <c:crossAx val="353647384"/>
        <c:crosses val="autoZero"/>
        <c:crossBetween val="between"/>
        <c:majorUnit val="1"/>
        <c:minorUnit val="1"/>
      </c:valAx>
      <c:spPr>
        <a:noFill/>
        <a:ln w="25377">
          <a:noFill/>
        </a:ln>
      </c:spPr>
    </c:plotArea>
    <c:plotVisOnly val="1"/>
    <c:dispBlanksAs val="gap"/>
    <c:showDLblsOverMax val="0"/>
  </c:chart>
  <c:txPr>
    <a:bodyPr/>
    <a:lstStyle/>
    <a:p>
      <a:pPr>
        <a:defRPr sz="1798"/>
      </a:pPr>
      <a:endParaRPr lang="hu-HU"/>
    </a:p>
  </c:txPr>
  <c:externalData r:id="rId2">
    <c:autoUpdate val="0"/>
  </c:externalData>
</c:chartSpace>
</file>

<file path=ppt/charts/chart4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2.3646651079534776E-2"/>
          <c:y val="3.4010025217416501E-2"/>
          <c:w val="0.94619263938161591"/>
          <c:h val="0.6977699294709794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Oszlop1</c:v>
                </c:pt>
              </c:strCache>
            </c:strRef>
          </c:tx>
          <c:spPr>
            <a:solidFill>
              <a:srgbClr val="DAEDEF">
                <a:lumMod val="90000"/>
              </a:srgbClr>
            </a:solidFill>
            <a:ln w="19050">
              <a:noFill/>
            </a:ln>
            <a:effectLst>
              <a:outerShdw blurRad="40005" dist="20320" dir="5400000" algn="tl" rotWithShape="0">
                <a:prstClr val="black">
                  <a:alpha val="38000"/>
                </a:prstClr>
              </a:outerShdw>
            </a:effectLst>
            <a:scene3d>
              <a:camera prst="orthographicFront"/>
              <a:lightRig rig="threePt" dir="t"/>
            </a:scene3d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140-41DB-ACD5-708A13DB3778}"/>
              </c:ext>
            </c:extLst>
          </c:dPt>
          <c:dPt>
            <c:idx val="1"/>
            <c:invertIfNegative val="0"/>
            <c:bubble3D val="0"/>
            <c:spPr>
              <a:solidFill>
                <a:srgbClr val="BBE0E3"/>
              </a:solidFill>
              <a:ln w="19050">
                <a:noFill/>
              </a:ln>
              <a:effectLst>
                <a:outerShdw blurRad="40005" dist="20320" dir="5400000" algn="tl" rotWithShape="0">
                  <a:prstClr val="black">
                    <a:alpha val="38000"/>
                  </a:prstClr>
                </a:outerShdw>
              </a:effectLst>
              <a:scene3d>
                <a:camera prst="orthographicFront"/>
                <a:lightRig rig="threePt" dir="t"/>
              </a:scene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140-41DB-ACD5-708A13DB3778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7140-41DB-ACD5-708A13DB3778}"/>
              </c:ext>
            </c:extLst>
          </c:dPt>
          <c:dPt>
            <c:idx val="3"/>
            <c:invertIfNegative val="0"/>
            <c:bubble3D val="0"/>
            <c:spPr>
              <a:solidFill>
                <a:srgbClr val="BBE0E3"/>
              </a:solidFill>
              <a:ln w="19050">
                <a:noFill/>
              </a:ln>
              <a:effectLst>
                <a:outerShdw blurRad="40005" dist="20320" dir="5400000" algn="tl" rotWithShape="0">
                  <a:prstClr val="black">
                    <a:alpha val="38000"/>
                  </a:prstClr>
                </a:outerShdw>
              </a:effectLst>
              <a:scene3d>
                <a:camera prst="orthographicFront"/>
                <a:lightRig rig="threePt" dir="t"/>
              </a:scene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140-41DB-ACD5-708A13DB3778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7140-41DB-ACD5-708A13DB3778}"/>
              </c:ext>
            </c:extLst>
          </c:dPt>
          <c:dPt>
            <c:idx val="5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7140-41DB-ACD5-708A13DB3778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0">
                    <a:solidFill>
                      <a:schemeClr val="bg2">
                        <a:lumMod val="75000"/>
                      </a:schemeClr>
                    </a:solidFill>
                    <a:latin typeface="+mj-lt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taxi</c:v>
                </c:pt>
                <c:pt idx="1">
                  <c:v>autómegosztó szolgáltatás</c:v>
                </c:pt>
                <c:pt idx="2">
                  <c:v>sofőrszolgálat</c:v>
                </c:pt>
                <c:pt idx="3">
                  <c:v>egyikre sem igaz</c:v>
                </c:pt>
                <c:pt idx="4">
                  <c:v>nem tudja</c:v>
                </c:pt>
              </c:strCache>
            </c:strRef>
          </c:cat>
          <c:val>
            <c:numRef>
              <c:f>Sheet1!$B$2:$B$6</c:f>
              <c:numCache>
                <c:formatCode>###0.0%</c:formatCode>
                <c:ptCount val="5"/>
                <c:pt idx="0">
                  <c:v>0.10848836138217</c:v>
                </c:pt>
                <c:pt idx="1">
                  <c:v>0.2700617113419746</c:v>
                </c:pt>
                <c:pt idx="2">
                  <c:v>9.0319041290770896E-2</c:v>
                </c:pt>
                <c:pt idx="3">
                  <c:v>0.26309082808978601</c:v>
                </c:pt>
                <c:pt idx="4">
                  <c:v>0.30775822085616517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EBF-4056-A42C-F2B357C2084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353648560"/>
        <c:axId val="353648952"/>
      </c:barChart>
      <c:catAx>
        <c:axId val="3536485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900" b="0" i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pPr>
            <a:endParaRPr lang="hu-HU"/>
          </a:p>
        </c:txPr>
        <c:crossAx val="353648952"/>
        <c:crosses val="autoZero"/>
        <c:auto val="1"/>
        <c:lblAlgn val="ctr"/>
        <c:lblOffset val="100"/>
        <c:noMultiLvlLbl val="0"/>
      </c:catAx>
      <c:valAx>
        <c:axId val="353648952"/>
        <c:scaling>
          <c:orientation val="minMax"/>
          <c:max val="0.70000000000000007"/>
          <c:min val="0"/>
        </c:scaling>
        <c:delete val="1"/>
        <c:axPos val="l"/>
        <c:numFmt formatCode="###0.0%" sourceLinked="1"/>
        <c:majorTickMark val="out"/>
        <c:minorTickMark val="none"/>
        <c:tickLblPos val="nextTo"/>
        <c:crossAx val="353648560"/>
        <c:crosses val="autoZero"/>
        <c:crossBetween val="between"/>
        <c:majorUnit val="1"/>
        <c:minorUnit val="1"/>
      </c:valAx>
      <c:spPr>
        <a:noFill/>
        <a:ln w="25377">
          <a:noFill/>
        </a:ln>
      </c:spPr>
    </c:plotArea>
    <c:plotVisOnly val="1"/>
    <c:dispBlanksAs val="gap"/>
    <c:showDLblsOverMax val="0"/>
  </c:chart>
  <c:txPr>
    <a:bodyPr/>
    <a:lstStyle/>
    <a:p>
      <a:pPr>
        <a:defRPr sz="1798"/>
      </a:pPr>
      <a:endParaRPr lang="hu-HU"/>
    </a:p>
  </c:txPr>
  <c:externalData r:id="rId2">
    <c:autoUpdate val="0"/>
  </c:externalData>
</c:chartSpace>
</file>

<file path=ppt/charts/chart4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2.3646651079534776E-2"/>
          <c:y val="3.4010025217416501E-2"/>
          <c:w val="0.94619263938161591"/>
          <c:h val="0.6977699294709794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Oszlop1</c:v>
                </c:pt>
              </c:strCache>
            </c:strRef>
          </c:tx>
          <c:spPr>
            <a:solidFill>
              <a:srgbClr val="DAEDEF">
                <a:lumMod val="90000"/>
              </a:srgbClr>
            </a:solidFill>
            <a:ln w="19050">
              <a:noFill/>
            </a:ln>
            <a:effectLst>
              <a:outerShdw blurRad="40005" dist="20320" dir="5400000" algn="tl" rotWithShape="0">
                <a:prstClr val="black">
                  <a:alpha val="38000"/>
                </a:prstClr>
              </a:outerShdw>
            </a:effectLst>
            <a:scene3d>
              <a:camera prst="orthographicFront"/>
              <a:lightRig rig="threePt" dir="t"/>
            </a:scene3d>
          </c:spPr>
          <c:invertIfNegative val="0"/>
          <c:dPt>
            <c:idx val="0"/>
            <c:invertIfNegative val="0"/>
            <c:bubble3D val="0"/>
            <c:spPr>
              <a:solidFill>
                <a:srgbClr val="FFC000"/>
              </a:solidFill>
              <a:ln w="19050">
                <a:noFill/>
              </a:ln>
              <a:effectLst>
                <a:outerShdw blurRad="40005" dist="20320" dir="5400000" algn="tl" rotWithShape="0">
                  <a:prstClr val="black">
                    <a:alpha val="38000"/>
                  </a:prstClr>
                </a:outerShdw>
              </a:effectLst>
              <a:scene3d>
                <a:camera prst="orthographicFront"/>
                <a:lightRig rig="threePt" dir="t"/>
              </a:scene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7140-41DB-ACD5-708A13DB3778}"/>
              </c:ext>
            </c:extLst>
          </c:dPt>
          <c:dPt>
            <c:idx val="1"/>
            <c:invertIfNegative val="0"/>
            <c:bubble3D val="0"/>
            <c:spPr>
              <a:solidFill>
                <a:srgbClr val="BBE0E3"/>
              </a:solidFill>
              <a:ln w="19050">
                <a:noFill/>
              </a:ln>
              <a:effectLst>
                <a:outerShdw blurRad="40005" dist="20320" dir="5400000" algn="tl" rotWithShape="0">
                  <a:prstClr val="black">
                    <a:alpha val="38000"/>
                  </a:prstClr>
                </a:outerShdw>
              </a:effectLst>
              <a:scene3d>
                <a:camera prst="orthographicFront"/>
                <a:lightRig rig="threePt" dir="t"/>
              </a:scene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140-41DB-ACD5-708A13DB3778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7140-41DB-ACD5-708A13DB3778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140-41DB-ACD5-708A13DB3778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7140-41DB-ACD5-708A13DB3778}"/>
              </c:ext>
            </c:extLst>
          </c:dPt>
          <c:dPt>
            <c:idx val="5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7140-41DB-ACD5-708A13DB3778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0">
                    <a:solidFill>
                      <a:schemeClr val="bg2">
                        <a:lumMod val="75000"/>
                      </a:schemeClr>
                    </a:solidFill>
                    <a:latin typeface="+mj-lt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taxi</c:v>
                </c:pt>
                <c:pt idx="1">
                  <c:v>autómegosztó szolgáltatás</c:v>
                </c:pt>
                <c:pt idx="2">
                  <c:v>sofőrszolgálat</c:v>
                </c:pt>
                <c:pt idx="3">
                  <c:v>egyikre sem igaz</c:v>
                </c:pt>
                <c:pt idx="4">
                  <c:v>nem tudja</c:v>
                </c:pt>
              </c:strCache>
            </c:strRef>
          </c:cat>
          <c:val>
            <c:numRef>
              <c:f>Sheet1!$B$2:$B$6</c:f>
              <c:numCache>
                <c:formatCode>###0.0%</c:formatCode>
                <c:ptCount val="5"/>
                <c:pt idx="0">
                  <c:v>0.38358185552881335</c:v>
                </c:pt>
                <c:pt idx="1">
                  <c:v>0.28559469565529477</c:v>
                </c:pt>
                <c:pt idx="2">
                  <c:v>0.20695269859154128</c:v>
                </c:pt>
                <c:pt idx="3">
                  <c:v>0.157904136657286</c:v>
                </c:pt>
                <c:pt idx="4">
                  <c:v>0.22055005258341165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EBF-4056-A42C-F2B357C2084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353649736"/>
        <c:axId val="354141848"/>
      </c:barChart>
      <c:catAx>
        <c:axId val="3536497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900" b="0" i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pPr>
            <a:endParaRPr lang="hu-HU"/>
          </a:p>
        </c:txPr>
        <c:crossAx val="354141848"/>
        <c:crosses val="autoZero"/>
        <c:auto val="1"/>
        <c:lblAlgn val="ctr"/>
        <c:lblOffset val="100"/>
        <c:noMultiLvlLbl val="0"/>
      </c:catAx>
      <c:valAx>
        <c:axId val="354141848"/>
        <c:scaling>
          <c:orientation val="minMax"/>
          <c:max val="0.70000000000000007"/>
          <c:min val="0"/>
        </c:scaling>
        <c:delete val="1"/>
        <c:axPos val="l"/>
        <c:numFmt formatCode="###0.0%" sourceLinked="1"/>
        <c:majorTickMark val="out"/>
        <c:minorTickMark val="none"/>
        <c:tickLblPos val="nextTo"/>
        <c:crossAx val="353649736"/>
        <c:crosses val="autoZero"/>
        <c:crossBetween val="between"/>
        <c:majorUnit val="1"/>
        <c:minorUnit val="1"/>
      </c:valAx>
      <c:spPr>
        <a:noFill/>
        <a:ln w="25377">
          <a:noFill/>
        </a:ln>
      </c:spPr>
    </c:plotArea>
    <c:plotVisOnly val="1"/>
    <c:dispBlanksAs val="gap"/>
    <c:showDLblsOverMax val="0"/>
  </c:chart>
  <c:txPr>
    <a:bodyPr/>
    <a:lstStyle/>
    <a:p>
      <a:pPr>
        <a:defRPr sz="1798"/>
      </a:pPr>
      <a:endParaRPr lang="hu-HU"/>
    </a:p>
  </c:txPr>
  <c:externalData r:id="rId2">
    <c:autoUpdate val="0"/>
  </c:externalData>
</c:chartSpace>
</file>

<file path=ppt/charts/chart4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2.3646651079534776E-2"/>
          <c:y val="3.4010025217416501E-2"/>
          <c:w val="0.94619263938161591"/>
          <c:h val="0.6977699294709794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Oszlop1</c:v>
                </c:pt>
              </c:strCache>
            </c:strRef>
          </c:tx>
          <c:spPr>
            <a:solidFill>
              <a:srgbClr val="DAEDEF">
                <a:lumMod val="90000"/>
              </a:srgbClr>
            </a:solidFill>
            <a:ln w="19050">
              <a:noFill/>
            </a:ln>
            <a:effectLst>
              <a:outerShdw blurRad="40005" dist="20320" dir="5400000" algn="tl" rotWithShape="0">
                <a:prstClr val="black">
                  <a:alpha val="38000"/>
                </a:prstClr>
              </a:outerShdw>
            </a:effectLst>
            <a:scene3d>
              <a:camera prst="orthographicFront"/>
              <a:lightRig rig="threePt" dir="t"/>
            </a:scene3d>
          </c:spPr>
          <c:invertIfNegative val="0"/>
          <c:dPt>
            <c:idx val="0"/>
            <c:invertIfNegative val="0"/>
            <c:bubble3D val="0"/>
            <c:spPr>
              <a:solidFill>
                <a:srgbClr val="BBE0E3"/>
              </a:solidFill>
              <a:ln w="19050">
                <a:noFill/>
              </a:ln>
              <a:effectLst>
                <a:outerShdw blurRad="40005" dist="20320" dir="5400000" algn="tl" rotWithShape="0">
                  <a:prstClr val="black">
                    <a:alpha val="38000"/>
                  </a:prstClr>
                </a:outerShdw>
              </a:effectLst>
              <a:scene3d>
                <a:camera prst="orthographicFront"/>
                <a:lightRig rig="threePt" dir="t"/>
              </a:scene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7140-41DB-ACD5-708A13DB3778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7140-41DB-ACD5-708A13DB3778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7140-41DB-ACD5-708A13DB3778}"/>
              </c:ext>
            </c:extLst>
          </c:dPt>
          <c:dPt>
            <c:idx val="3"/>
            <c:invertIfNegative val="0"/>
            <c:bubble3D val="0"/>
            <c:spPr>
              <a:solidFill>
                <a:srgbClr val="FFC000"/>
              </a:solidFill>
              <a:ln w="19050">
                <a:noFill/>
              </a:ln>
              <a:effectLst>
                <a:outerShdw blurRad="40005" dist="20320" dir="5400000" algn="tl" rotWithShape="0">
                  <a:prstClr val="black">
                    <a:alpha val="38000"/>
                  </a:prstClr>
                </a:outerShdw>
              </a:effectLst>
              <a:scene3d>
                <a:camera prst="orthographicFront"/>
                <a:lightRig rig="threePt" dir="t"/>
              </a:scene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140-41DB-ACD5-708A13DB3778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7140-41DB-ACD5-708A13DB3778}"/>
              </c:ext>
            </c:extLst>
          </c:dPt>
          <c:dPt>
            <c:idx val="5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7140-41DB-ACD5-708A13DB3778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0">
                    <a:solidFill>
                      <a:schemeClr val="bg2">
                        <a:lumMod val="75000"/>
                      </a:schemeClr>
                    </a:solidFill>
                    <a:latin typeface="+mj-lt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taxi</c:v>
                </c:pt>
                <c:pt idx="1">
                  <c:v>autómegosztó szolgáltatás</c:v>
                </c:pt>
                <c:pt idx="2">
                  <c:v>sofőrszolgálat</c:v>
                </c:pt>
                <c:pt idx="3">
                  <c:v>egyikre sem igaz</c:v>
                </c:pt>
                <c:pt idx="4">
                  <c:v>nem tudja</c:v>
                </c:pt>
              </c:strCache>
            </c:strRef>
          </c:cat>
          <c:val>
            <c:numRef>
              <c:f>Sheet1!$B$2:$B$6</c:f>
              <c:numCache>
                <c:formatCode>###0.0%</c:formatCode>
                <c:ptCount val="5"/>
                <c:pt idx="0">
                  <c:v>0.12744872021200646</c:v>
                </c:pt>
                <c:pt idx="1">
                  <c:v>0.26884306706862809</c:v>
                </c:pt>
                <c:pt idx="2">
                  <c:v>4.5615747220096849E-2</c:v>
                </c:pt>
                <c:pt idx="3">
                  <c:v>0.43506853603991741</c:v>
                </c:pt>
                <c:pt idx="4">
                  <c:v>0.18646601431030121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EBF-4056-A42C-F2B357C2084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354142632"/>
        <c:axId val="354143024"/>
      </c:barChart>
      <c:catAx>
        <c:axId val="3541426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900" b="0" i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pPr>
            <a:endParaRPr lang="hu-HU"/>
          </a:p>
        </c:txPr>
        <c:crossAx val="354143024"/>
        <c:crosses val="autoZero"/>
        <c:auto val="1"/>
        <c:lblAlgn val="ctr"/>
        <c:lblOffset val="100"/>
        <c:noMultiLvlLbl val="0"/>
      </c:catAx>
      <c:valAx>
        <c:axId val="354143024"/>
        <c:scaling>
          <c:orientation val="minMax"/>
          <c:max val="0.70000000000000007"/>
          <c:min val="0"/>
        </c:scaling>
        <c:delete val="1"/>
        <c:axPos val="l"/>
        <c:numFmt formatCode="###0.0%" sourceLinked="1"/>
        <c:majorTickMark val="out"/>
        <c:minorTickMark val="none"/>
        <c:tickLblPos val="nextTo"/>
        <c:crossAx val="354142632"/>
        <c:crosses val="autoZero"/>
        <c:crossBetween val="between"/>
        <c:majorUnit val="1"/>
        <c:minorUnit val="1"/>
      </c:valAx>
      <c:spPr>
        <a:noFill/>
        <a:ln w="25377">
          <a:noFill/>
        </a:ln>
      </c:spPr>
    </c:plotArea>
    <c:plotVisOnly val="1"/>
    <c:dispBlanksAs val="gap"/>
    <c:showDLblsOverMax val="0"/>
  </c:chart>
  <c:txPr>
    <a:bodyPr/>
    <a:lstStyle/>
    <a:p>
      <a:pPr>
        <a:defRPr sz="1798"/>
      </a:pPr>
      <a:endParaRPr lang="hu-HU"/>
    </a:p>
  </c:txPr>
  <c:externalData r:id="rId2">
    <c:autoUpdate val="0"/>
  </c:externalData>
</c:chartSpace>
</file>

<file path=ppt/charts/chart4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5185132480713033E-2"/>
          <c:y val="0.21953967974433136"/>
          <c:w val="0.89764325096519848"/>
          <c:h val="0.5087529562768144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férfi</c:v>
                </c:pt>
              </c:strCache>
            </c:strRef>
          </c:tx>
          <c:spPr>
            <a:solidFill>
              <a:srgbClr val="00527C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00527C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C7E-4344-9521-FCAF9D430B67}"/>
              </c:ext>
            </c:extLst>
          </c:dPt>
          <c:dPt>
            <c:idx val="1"/>
            <c:invertIfNegative val="0"/>
            <c:bubble3D val="0"/>
            <c:spPr>
              <a:solidFill>
                <a:srgbClr val="00527C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C7E-4344-9521-FCAF9D430B67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2"/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Munka1!$A$2</c:f>
              <c:numCache>
                <c:formatCode>General</c:formatCode>
                <c:ptCount val="1"/>
              </c:numCache>
            </c:numRef>
          </c:cat>
          <c:val>
            <c:numRef>
              <c:f>Munka1!$B$2</c:f>
              <c:numCache>
                <c:formatCode>###0%</c:formatCode>
                <c:ptCount val="1"/>
                <c:pt idx="0">
                  <c:v>0.39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EC7E-4344-9521-FCAF9D430B67}"/>
            </c:ext>
          </c:extLst>
        </c:ser>
        <c:ser>
          <c:idx val="1"/>
          <c:order val="1"/>
          <c:tx>
            <c:strRef>
              <c:f>Munka1!$C$1</c:f>
              <c:strCache>
                <c:ptCount val="1"/>
                <c:pt idx="0">
                  <c:v>nő</c:v>
                </c:pt>
              </c:strCache>
            </c:strRef>
          </c:tx>
          <c:spPr>
            <a:solidFill>
              <a:srgbClr val="FFCC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hu-HU" sz="1197" b="0" i="0" u="none" strike="noStrike" kern="1200" baseline="0">
                    <a:solidFill>
                      <a:schemeClr val="bg2"/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Munka1!$A$2</c:f>
              <c:numCache>
                <c:formatCode>General</c:formatCode>
                <c:ptCount val="1"/>
              </c:numCache>
            </c:numRef>
          </c:cat>
          <c:val>
            <c:numRef>
              <c:f>Munka1!$C$2</c:f>
              <c:numCache>
                <c:formatCode>###0%</c:formatCode>
                <c:ptCount val="1"/>
                <c:pt idx="0">
                  <c:v>0.61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EC7E-4344-9521-FCAF9D430B6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5"/>
        <c:axId val="354766504"/>
        <c:axId val="354766896"/>
      </c:barChart>
      <c:catAx>
        <c:axId val="3547665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n-ea"/>
                <a:cs typeface="+mn-cs"/>
              </a:defRPr>
            </a:pPr>
            <a:endParaRPr lang="hu-HU"/>
          </a:p>
        </c:txPr>
        <c:crossAx val="354766896"/>
        <c:crosses val="autoZero"/>
        <c:auto val="1"/>
        <c:lblAlgn val="ctr"/>
        <c:lblOffset val="100"/>
        <c:noMultiLvlLbl val="0"/>
      </c:catAx>
      <c:valAx>
        <c:axId val="354766896"/>
        <c:scaling>
          <c:orientation val="minMax"/>
        </c:scaling>
        <c:delete val="1"/>
        <c:axPos val="l"/>
        <c:numFmt formatCode="###0%" sourceLinked="1"/>
        <c:majorTickMark val="none"/>
        <c:minorTickMark val="none"/>
        <c:tickLblPos val="nextTo"/>
        <c:crossAx val="3547665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u-HU"/>
    </a:p>
  </c:txPr>
  <c:externalData r:id="rId3">
    <c:autoUpdate val="0"/>
  </c:externalData>
</c:chartSpace>
</file>

<file path=ppt/charts/chart4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4377022924738325E-2"/>
          <c:y val="0.10043132372777576"/>
          <c:w val="0.85925947007714798"/>
          <c:h val="0.4576426090905599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16-18 éves</c:v>
                </c:pt>
              </c:strCache>
            </c:strRef>
          </c:tx>
          <c:spPr>
            <a:solidFill>
              <a:srgbClr val="FFE38B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FE38B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3EC-40E5-B798-C2EC659900A3}"/>
              </c:ext>
            </c:extLst>
          </c:dPt>
          <c:dPt>
            <c:idx val="1"/>
            <c:invertIfNegative val="0"/>
            <c:bubble3D val="0"/>
            <c:spPr>
              <a:solidFill>
                <a:srgbClr val="FFE38B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3EC-40E5-B798-C2EC659900A3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2"/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Munka1!$A$2</c:f>
              <c:numCache>
                <c:formatCode>General</c:formatCode>
                <c:ptCount val="1"/>
              </c:numCache>
            </c:numRef>
          </c:cat>
          <c:val>
            <c:numRef>
              <c:f>Munka1!$B$2</c:f>
              <c:numCache>
                <c:formatCode>###0%</c:formatCode>
                <c:ptCount val="1"/>
                <c:pt idx="0">
                  <c:v>0.1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E3EC-40E5-B798-C2EC659900A3}"/>
            </c:ext>
          </c:extLst>
        </c:ser>
        <c:ser>
          <c:idx val="1"/>
          <c:order val="1"/>
          <c:tx>
            <c:strRef>
              <c:f>Munka1!$C$1</c:f>
              <c:strCache>
                <c:ptCount val="1"/>
                <c:pt idx="0">
                  <c:v>19-28 éves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hu-HU" sz="1197" b="0" i="0" u="none" strike="noStrike" kern="1200" baseline="0">
                    <a:solidFill>
                      <a:schemeClr val="bg2"/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Munka1!$A$2</c:f>
              <c:numCache>
                <c:formatCode>General</c:formatCode>
                <c:ptCount val="1"/>
              </c:numCache>
            </c:numRef>
          </c:cat>
          <c:val>
            <c:numRef>
              <c:f>Munka1!$C$2</c:f>
              <c:numCache>
                <c:formatCode>###0%</c:formatCode>
                <c:ptCount val="1"/>
                <c:pt idx="0">
                  <c:v>0.15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E3EC-40E5-B798-C2EC659900A3}"/>
            </c:ext>
          </c:extLst>
        </c:ser>
        <c:ser>
          <c:idx val="2"/>
          <c:order val="2"/>
          <c:tx>
            <c:strRef>
              <c:f>Munka1!$D$1</c:f>
              <c:strCache>
                <c:ptCount val="1"/>
                <c:pt idx="0">
                  <c:v>29-35 éves</c:v>
                </c:pt>
              </c:strCache>
            </c:strRef>
          </c:tx>
          <c:spPr>
            <a:solidFill>
              <a:srgbClr val="B1D1D9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hu-HU" sz="1197" b="0" i="0" u="none" strike="noStrike" kern="1200" baseline="0">
                    <a:solidFill>
                      <a:schemeClr val="bg2"/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Munka1!$A$2</c:f>
              <c:numCache>
                <c:formatCode>General</c:formatCode>
                <c:ptCount val="1"/>
              </c:numCache>
            </c:numRef>
          </c:cat>
          <c:val>
            <c:numRef>
              <c:f>Munka1!$D$2</c:f>
              <c:numCache>
                <c:formatCode>###0%</c:formatCode>
                <c:ptCount val="1"/>
                <c:pt idx="0">
                  <c:v>0.25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43C8-4E91-AC1B-526420B4FB21}"/>
            </c:ext>
          </c:extLst>
        </c:ser>
        <c:ser>
          <c:idx val="3"/>
          <c:order val="3"/>
          <c:tx>
            <c:strRef>
              <c:f>Munka1!$E$1</c:f>
              <c:strCache>
                <c:ptCount val="1"/>
                <c:pt idx="0">
                  <c:v>36-45 éves</c:v>
                </c:pt>
              </c:strCache>
            </c:strRef>
          </c:tx>
          <c:spPr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hu-HU" sz="1197" b="0" i="0" u="none" strike="noStrike" kern="1200" baseline="0">
                    <a:solidFill>
                      <a:schemeClr val="bg2"/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Munka1!$A$2</c:f>
              <c:numCache>
                <c:formatCode>General</c:formatCode>
                <c:ptCount val="1"/>
              </c:numCache>
            </c:numRef>
          </c:cat>
          <c:val>
            <c:numRef>
              <c:f>Munka1!$E$2</c:f>
              <c:numCache>
                <c:formatCode>###0%</c:formatCode>
                <c:ptCount val="1"/>
                <c:pt idx="0">
                  <c:v>0.25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43C8-4E91-AC1B-526420B4FB21}"/>
            </c:ext>
          </c:extLst>
        </c:ser>
        <c:ser>
          <c:idx val="4"/>
          <c:order val="4"/>
          <c:tx>
            <c:strRef>
              <c:f>Munka1!$F$1</c:f>
              <c:strCache>
                <c:ptCount val="1"/>
                <c:pt idx="0">
                  <c:v>45 évesnél idősebb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hu-HU" sz="1197" b="0" i="0" u="none" strike="noStrike" kern="1200" baseline="0">
                    <a:solidFill>
                      <a:schemeClr val="bg2"/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Munka1!$A$2</c:f>
              <c:numCache>
                <c:formatCode>General</c:formatCode>
                <c:ptCount val="1"/>
              </c:numCache>
            </c:numRef>
          </c:cat>
          <c:val>
            <c:numRef>
              <c:f>Munka1!$F$2</c:f>
              <c:numCache>
                <c:formatCode>###0%</c:formatCode>
                <c:ptCount val="1"/>
                <c:pt idx="0">
                  <c:v>0.25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43C8-4E91-AC1B-526420B4FB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5"/>
        <c:axId val="354767680"/>
        <c:axId val="354768072"/>
      </c:barChart>
      <c:catAx>
        <c:axId val="3547676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n-ea"/>
                <a:cs typeface="+mn-cs"/>
              </a:defRPr>
            </a:pPr>
            <a:endParaRPr lang="hu-HU"/>
          </a:p>
        </c:txPr>
        <c:crossAx val="354768072"/>
        <c:crosses val="autoZero"/>
        <c:auto val="1"/>
        <c:lblAlgn val="ctr"/>
        <c:lblOffset val="100"/>
        <c:noMultiLvlLbl val="0"/>
      </c:catAx>
      <c:valAx>
        <c:axId val="354768072"/>
        <c:scaling>
          <c:orientation val="minMax"/>
        </c:scaling>
        <c:delete val="1"/>
        <c:axPos val="l"/>
        <c:numFmt formatCode="###0%" sourceLinked="1"/>
        <c:majorTickMark val="none"/>
        <c:minorTickMark val="none"/>
        <c:tickLblPos val="nextTo"/>
        <c:crossAx val="3547676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0.7066558063765418"/>
          <c:w val="0.99308109681905754"/>
          <c:h val="0.2503021977401257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u-HU"/>
    </a:p>
  </c:txPr>
  <c:externalData r:id="rId3">
    <c:autoUpdate val="0"/>
  </c:externalData>
</c:chartSpace>
</file>

<file path=ppt/charts/chart4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5185132480713033E-2"/>
          <c:y val="0.22955731137777316"/>
          <c:w val="0.8752527121138356"/>
          <c:h val="0.3981729181117555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alapfokú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60E-4C94-804B-11053ECC4741}"/>
              </c:ext>
            </c:extLst>
          </c:dPt>
          <c:dPt>
            <c:idx val="1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60E-4C94-804B-11053ECC474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2"/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Munka1!$A$2</c:f>
              <c:numCache>
                <c:formatCode>General</c:formatCode>
                <c:ptCount val="1"/>
              </c:numCache>
            </c:numRef>
          </c:cat>
          <c:val>
            <c:numRef>
              <c:f>Munka1!$B$2</c:f>
              <c:numCache>
                <c:formatCode>###0%</c:formatCode>
                <c:ptCount val="1"/>
                <c:pt idx="0">
                  <c:v>0.06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E60E-4C94-804B-11053ECC4741}"/>
            </c:ext>
          </c:extLst>
        </c:ser>
        <c:ser>
          <c:idx val="1"/>
          <c:order val="1"/>
          <c:tx>
            <c:strRef>
              <c:f>Munka1!$C$1</c:f>
              <c:strCache>
                <c:ptCount val="1"/>
                <c:pt idx="0">
                  <c:v>középfokú</c:v>
                </c:pt>
              </c:strCache>
            </c:strRef>
          </c:tx>
          <c:spPr>
            <a:solidFill>
              <a:srgbClr val="719BC9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hu-HU" sz="1197" b="0" i="0" u="none" strike="noStrike" kern="1200" baseline="0">
                    <a:solidFill>
                      <a:schemeClr val="bg2"/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Munka1!$A$2</c:f>
              <c:numCache>
                <c:formatCode>General</c:formatCode>
                <c:ptCount val="1"/>
              </c:numCache>
            </c:numRef>
          </c:cat>
          <c:val>
            <c:numRef>
              <c:f>Munka1!$C$2</c:f>
              <c:numCache>
                <c:formatCode>###0%</c:formatCode>
                <c:ptCount val="1"/>
                <c:pt idx="0">
                  <c:v>0.49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E60E-4C94-804B-11053ECC4741}"/>
            </c:ext>
          </c:extLst>
        </c:ser>
        <c:ser>
          <c:idx val="2"/>
          <c:order val="2"/>
          <c:tx>
            <c:strRef>
              <c:f>Munka1!$D$1</c:f>
              <c:strCache>
                <c:ptCount val="1"/>
                <c:pt idx="0">
                  <c:v>felsőfokú</c:v>
                </c:pt>
              </c:strCache>
            </c:strRef>
          </c:tx>
          <c:spPr>
            <a:solidFill>
              <a:srgbClr val="00527C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hu-HU" sz="1197" b="0" i="0" u="none" strike="noStrike" kern="1200" baseline="0">
                    <a:solidFill>
                      <a:schemeClr val="bg2"/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Munka1!$A$2</c:f>
              <c:numCache>
                <c:formatCode>General</c:formatCode>
                <c:ptCount val="1"/>
              </c:numCache>
            </c:numRef>
          </c:cat>
          <c:val>
            <c:numRef>
              <c:f>Munka1!$D$2</c:f>
              <c:numCache>
                <c:formatCode>###0%</c:formatCode>
                <c:ptCount val="1"/>
                <c:pt idx="0">
                  <c:v>0.45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E60E-4C94-804B-11053ECC474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5"/>
        <c:axId val="354768856"/>
        <c:axId val="354769248"/>
      </c:barChart>
      <c:catAx>
        <c:axId val="35476885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54769248"/>
        <c:crosses val="autoZero"/>
        <c:auto val="1"/>
        <c:lblAlgn val="ctr"/>
        <c:lblOffset val="100"/>
        <c:noMultiLvlLbl val="0"/>
      </c:catAx>
      <c:valAx>
        <c:axId val="354769248"/>
        <c:scaling>
          <c:orientation val="minMax"/>
        </c:scaling>
        <c:delete val="1"/>
        <c:axPos val="l"/>
        <c:numFmt formatCode="###0%" sourceLinked="1"/>
        <c:majorTickMark val="none"/>
        <c:minorTickMark val="none"/>
        <c:tickLblPos val="nextTo"/>
        <c:crossAx val="3547688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u-HU"/>
    </a:p>
  </c:txPr>
  <c:externalData r:id="rId3">
    <c:autoUpdate val="0"/>
  </c:externalData>
</c:chartSpace>
</file>

<file path=ppt/charts/chart4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1 fő</c:v>
                </c:pt>
              </c:strCache>
            </c:strRef>
          </c:tx>
          <c:spPr>
            <a:solidFill>
              <a:srgbClr val="FFE38B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FE38B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E7A-4750-8EE3-4F79CEA2513B}"/>
              </c:ext>
            </c:extLst>
          </c:dPt>
          <c:dPt>
            <c:idx val="1"/>
            <c:invertIfNegative val="0"/>
            <c:bubble3D val="0"/>
            <c:spPr>
              <a:solidFill>
                <a:srgbClr val="FFE38B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E7A-4750-8EE3-4F79CEA2513B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2"/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Munka1!$A$2</c:f>
              <c:numCache>
                <c:formatCode>General</c:formatCode>
                <c:ptCount val="1"/>
              </c:numCache>
            </c:numRef>
          </c:cat>
          <c:val>
            <c:numRef>
              <c:f>Munka1!$B$2</c:f>
              <c:numCache>
                <c:formatCode>###0%</c:formatCode>
                <c:ptCount val="1"/>
                <c:pt idx="0">
                  <c:v>0.15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EE7A-4750-8EE3-4F79CEA2513B}"/>
            </c:ext>
          </c:extLst>
        </c:ser>
        <c:ser>
          <c:idx val="1"/>
          <c:order val="1"/>
          <c:tx>
            <c:strRef>
              <c:f>Munka1!$C$1</c:f>
              <c:strCache>
                <c:ptCount val="1"/>
                <c:pt idx="0">
                  <c:v>2 fő</c:v>
                </c:pt>
              </c:strCache>
            </c:strRef>
          </c:tx>
          <c:spPr>
            <a:solidFill>
              <a:srgbClr val="FFCC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hu-HU" sz="1197" b="0" i="0" u="none" strike="noStrike" kern="1200" baseline="0">
                    <a:solidFill>
                      <a:schemeClr val="bg2"/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Munka1!$A$2</c:f>
              <c:numCache>
                <c:formatCode>General</c:formatCode>
                <c:ptCount val="1"/>
              </c:numCache>
            </c:numRef>
          </c:cat>
          <c:val>
            <c:numRef>
              <c:f>Munka1!$C$2</c:f>
              <c:numCache>
                <c:formatCode>###0%</c:formatCode>
                <c:ptCount val="1"/>
                <c:pt idx="0">
                  <c:v>0.38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EE7A-4750-8EE3-4F79CEA2513B}"/>
            </c:ext>
          </c:extLst>
        </c:ser>
        <c:ser>
          <c:idx val="2"/>
          <c:order val="2"/>
          <c:tx>
            <c:strRef>
              <c:f>Munka1!$D$1</c:f>
              <c:strCache>
                <c:ptCount val="1"/>
                <c:pt idx="0">
                  <c:v>3 fő</c:v>
                </c:pt>
              </c:strCache>
            </c:strRef>
          </c:tx>
          <c:spPr>
            <a:solidFill>
              <a:srgbClr val="B1D1D9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hu-HU" sz="1197" b="0" i="0" u="none" strike="noStrike" kern="1200" baseline="0">
                    <a:solidFill>
                      <a:schemeClr val="bg2"/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Munka1!$A$2</c:f>
              <c:numCache>
                <c:formatCode>General</c:formatCode>
                <c:ptCount val="1"/>
              </c:numCache>
            </c:numRef>
          </c:cat>
          <c:val>
            <c:numRef>
              <c:f>Munka1!$D$2</c:f>
              <c:numCache>
                <c:formatCode>###0%</c:formatCode>
                <c:ptCount val="1"/>
                <c:pt idx="0">
                  <c:v>0.25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EE7A-4750-8EE3-4F79CEA2513B}"/>
            </c:ext>
          </c:extLst>
        </c:ser>
        <c:ser>
          <c:idx val="3"/>
          <c:order val="3"/>
          <c:tx>
            <c:strRef>
              <c:f>Munka1!$E$1</c:f>
              <c:strCache>
                <c:ptCount val="1"/>
                <c:pt idx="0">
                  <c:v>4 fő</c:v>
                </c:pt>
              </c:strCache>
            </c:strRef>
          </c:tx>
          <c:spPr>
            <a:solidFill>
              <a:srgbClr val="719BC9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hu-HU" sz="1197" b="0" i="0" u="none" strike="noStrike" kern="1200" baseline="0">
                    <a:solidFill>
                      <a:schemeClr val="bg2"/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Munka1!$A$2</c:f>
              <c:numCache>
                <c:formatCode>General</c:formatCode>
                <c:ptCount val="1"/>
              </c:numCache>
            </c:numRef>
          </c:cat>
          <c:val>
            <c:numRef>
              <c:f>Munka1!$E$2</c:f>
              <c:numCache>
                <c:formatCode>###0%</c:formatCode>
                <c:ptCount val="1"/>
                <c:pt idx="0">
                  <c:v>0.14000000000000001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7-EE7A-4750-8EE3-4F79CEA2513B}"/>
            </c:ext>
          </c:extLst>
        </c:ser>
        <c:ser>
          <c:idx val="4"/>
          <c:order val="4"/>
          <c:tx>
            <c:strRef>
              <c:f>Munka1!$F$1</c:f>
              <c:strCache>
                <c:ptCount val="1"/>
                <c:pt idx="0">
                  <c:v>4 főnél nagyobb</c:v>
                </c:pt>
              </c:strCache>
            </c:strRef>
          </c:tx>
          <c:spPr>
            <a:solidFill>
              <a:srgbClr val="00527C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hu-HU" sz="1197" b="0" i="0" u="none" strike="noStrike" kern="1200" baseline="0">
                    <a:solidFill>
                      <a:schemeClr val="bg2"/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Munka1!$A$2</c:f>
              <c:numCache>
                <c:formatCode>General</c:formatCode>
                <c:ptCount val="1"/>
              </c:numCache>
            </c:numRef>
          </c:cat>
          <c:val>
            <c:numRef>
              <c:f>Munka1!$F$2</c:f>
              <c:numCache>
                <c:formatCode>###0%</c:formatCode>
                <c:ptCount val="1"/>
                <c:pt idx="0">
                  <c:v>7.0000000000000007E-2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EE7A-4750-8EE3-4F79CEA2513B}"/>
            </c:ext>
          </c:extLst>
        </c:ser>
        <c:ser>
          <c:idx val="5"/>
          <c:order val="5"/>
          <c:tx>
            <c:strRef>
              <c:f>Munka1!$G$1</c:f>
              <c:strCache>
                <c:ptCount val="1"/>
                <c:pt idx="0">
                  <c:v>nem válaszol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hu-HU" sz="1197" b="0" i="0" u="none" strike="noStrike" kern="1200" baseline="0">
                    <a:solidFill>
                      <a:schemeClr val="bg2"/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Munka1!$A$2</c:f>
              <c:numCache>
                <c:formatCode>General</c:formatCode>
                <c:ptCount val="1"/>
              </c:numCache>
            </c:numRef>
          </c:cat>
          <c:val>
            <c:numRef>
              <c:f>Munka1!$G$2</c:f>
              <c:numCache>
                <c:formatCode>###0%</c:formatCode>
                <c:ptCount val="1"/>
                <c:pt idx="0">
                  <c:v>0.01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5DD2-479D-BB9B-195A4F95CC1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5"/>
        <c:axId val="354770032"/>
        <c:axId val="354891440"/>
      </c:barChart>
      <c:catAx>
        <c:axId val="3547700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n-ea"/>
                <a:cs typeface="+mn-cs"/>
              </a:defRPr>
            </a:pPr>
            <a:endParaRPr lang="hu-HU"/>
          </a:p>
        </c:txPr>
        <c:crossAx val="354891440"/>
        <c:crosses val="autoZero"/>
        <c:auto val="1"/>
        <c:lblAlgn val="ctr"/>
        <c:lblOffset val="100"/>
        <c:noMultiLvlLbl val="0"/>
      </c:catAx>
      <c:valAx>
        <c:axId val="354891440"/>
        <c:scaling>
          <c:orientation val="minMax"/>
        </c:scaling>
        <c:delete val="1"/>
        <c:axPos val="l"/>
        <c:numFmt formatCode="###0%" sourceLinked="1"/>
        <c:majorTickMark val="none"/>
        <c:minorTickMark val="none"/>
        <c:tickLblPos val="nextTo"/>
        <c:crossAx val="3547700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u-HU"/>
    </a:p>
  </c:txPr>
  <c:externalData r:id="rId3">
    <c:autoUpdate val="0"/>
  </c:externalData>
</c:chartSpace>
</file>

<file path=ppt/charts/chart4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5185132480713033E-2"/>
          <c:y val="0.21953967974433136"/>
          <c:w val="0.89764325096519848"/>
          <c:h val="0.5087529562768144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Budapest</c:v>
                </c:pt>
              </c:strCache>
            </c:strRef>
          </c:tx>
          <c:spPr>
            <a:solidFill>
              <a:srgbClr val="00527C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00527C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C7E-4344-9521-FCAF9D430B67}"/>
              </c:ext>
            </c:extLst>
          </c:dPt>
          <c:dPt>
            <c:idx val="1"/>
            <c:invertIfNegative val="0"/>
            <c:bubble3D val="0"/>
            <c:spPr>
              <a:solidFill>
                <a:srgbClr val="00527C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C7E-4344-9521-FCAF9D430B67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2"/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Munka1!$A$2</c:f>
              <c:numCache>
                <c:formatCode>General</c:formatCode>
                <c:ptCount val="1"/>
              </c:numCache>
            </c:numRef>
          </c:cat>
          <c:val>
            <c:numRef>
              <c:f>Munka1!$B$2</c:f>
              <c:numCache>
                <c:formatCode>###0%</c:formatCode>
                <c:ptCount val="1"/>
                <c:pt idx="0">
                  <c:v>0.92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EC7E-4344-9521-FCAF9D430B67}"/>
            </c:ext>
          </c:extLst>
        </c:ser>
        <c:ser>
          <c:idx val="1"/>
          <c:order val="1"/>
          <c:tx>
            <c:strRef>
              <c:f>Munka1!$C$1</c:f>
              <c:strCache>
                <c:ptCount val="1"/>
                <c:pt idx="0">
                  <c:v>Pest megye</c:v>
                </c:pt>
              </c:strCache>
            </c:strRef>
          </c:tx>
          <c:spPr>
            <a:solidFill>
              <a:srgbClr val="FFCC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hu-HU" sz="1197" b="0" i="0" u="none" strike="noStrike" kern="1200" baseline="0">
                    <a:solidFill>
                      <a:schemeClr val="bg2"/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Munka1!$A$2</c:f>
              <c:numCache>
                <c:formatCode>General</c:formatCode>
                <c:ptCount val="1"/>
              </c:numCache>
            </c:numRef>
          </c:cat>
          <c:val>
            <c:numRef>
              <c:f>Munka1!$C$2</c:f>
              <c:numCache>
                <c:formatCode>###0%</c:formatCode>
                <c:ptCount val="1"/>
                <c:pt idx="0">
                  <c:v>0.08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EC7E-4344-9521-FCAF9D430B6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5"/>
        <c:axId val="354892616"/>
        <c:axId val="354893008"/>
      </c:barChart>
      <c:catAx>
        <c:axId val="3548926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n-ea"/>
                <a:cs typeface="+mn-cs"/>
              </a:defRPr>
            </a:pPr>
            <a:endParaRPr lang="hu-HU"/>
          </a:p>
        </c:txPr>
        <c:crossAx val="354893008"/>
        <c:crosses val="autoZero"/>
        <c:auto val="1"/>
        <c:lblAlgn val="ctr"/>
        <c:lblOffset val="100"/>
        <c:noMultiLvlLbl val="0"/>
      </c:catAx>
      <c:valAx>
        <c:axId val="354893008"/>
        <c:scaling>
          <c:orientation val="minMax"/>
        </c:scaling>
        <c:delete val="1"/>
        <c:axPos val="l"/>
        <c:numFmt formatCode="###0%" sourceLinked="1"/>
        <c:majorTickMark val="none"/>
        <c:minorTickMark val="none"/>
        <c:tickLblPos val="nextTo"/>
        <c:crossAx val="3548926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u-HU"/>
    </a:p>
  </c:txPr>
  <c:externalData r:id="rId3">
    <c:autoUpdate val="0"/>
  </c:externalData>
</c:chartSpace>
</file>

<file path=ppt/charts/chart4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jól él, van megtakarítása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6D8-44FB-AD40-8F08A2B5226F}"/>
              </c:ext>
            </c:extLst>
          </c:dPt>
          <c:dPt>
            <c:idx val="1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6D8-44FB-AD40-8F08A2B5226F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2"/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Munka1!$A$2</c:f>
              <c:numCache>
                <c:formatCode>General</c:formatCode>
                <c:ptCount val="1"/>
              </c:numCache>
            </c:numRef>
          </c:cat>
          <c:val>
            <c:numRef>
              <c:f>Munka1!$B$2</c:f>
              <c:numCache>
                <c:formatCode>###0%</c:formatCode>
                <c:ptCount val="1"/>
                <c:pt idx="0">
                  <c:v>0.3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F6D8-44FB-AD40-8F08A2B5226F}"/>
            </c:ext>
          </c:extLst>
        </c:ser>
        <c:ser>
          <c:idx val="1"/>
          <c:order val="1"/>
          <c:tx>
            <c:strRef>
              <c:f>Munka1!$C$1</c:f>
              <c:strCache>
                <c:ptCount val="1"/>
                <c:pt idx="0">
                  <c:v>jól él, nincs megtakarítása</c:v>
                </c:pt>
              </c:strCache>
            </c:strRef>
          </c:tx>
          <c:spPr>
            <a:solidFill>
              <a:srgbClr val="FFE38B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hu-HU" sz="1197" b="0" i="0" u="none" strike="noStrike" kern="1200" baseline="0">
                    <a:solidFill>
                      <a:schemeClr val="bg2"/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Munka1!$A$2</c:f>
              <c:numCache>
                <c:formatCode>General</c:formatCode>
                <c:ptCount val="1"/>
              </c:numCache>
            </c:numRef>
          </c:cat>
          <c:val>
            <c:numRef>
              <c:f>Munka1!$C$2</c:f>
              <c:numCache>
                <c:formatCode>###0%</c:formatCode>
                <c:ptCount val="1"/>
                <c:pt idx="0">
                  <c:v>0.24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F6D8-44FB-AD40-8F08A2B5226F}"/>
            </c:ext>
          </c:extLst>
        </c:ser>
        <c:ser>
          <c:idx val="2"/>
          <c:order val="2"/>
          <c:tx>
            <c:strRef>
              <c:f>Munka1!$D$1</c:f>
              <c:strCache>
                <c:ptCount val="1"/>
                <c:pt idx="0">
                  <c:v>beosztással él</c:v>
                </c:pt>
              </c:strCache>
            </c:strRef>
          </c:tx>
          <c:spPr>
            <a:solidFill>
              <a:srgbClr val="B1D1D9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hu-HU" sz="1197" b="0" i="0" u="none" strike="noStrike" kern="1200" baseline="0">
                    <a:solidFill>
                      <a:schemeClr val="bg2"/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Munka1!$A$2</c:f>
              <c:numCache>
                <c:formatCode>General</c:formatCode>
                <c:ptCount val="1"/>
              </c:numCache>
            </c:numRef>
          </c:cat>
          <c:val>
            <c:numRef>
              <c:f>Munka1!$D$2</c:f>
              <c:numCache>
                <c:formatCode>###0%</c:formatCode>
                <c:ptCount val="1"/>
                <c:pt idx="0">
                  <c:v>0.25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F6D8-44FB-AD40-8F08A2B5226F}"/>
            </c:ext>
          </c:extLst>
        </c:ser>
        <c:ser>
          <c:idx val="3"/>
          <c:order val="3"/>
          <c:tx>
            <c:strRef>
              <c:f>Munka1!$E$1</c:f>
              <c:strCache>
                <c:ptCount val="1"/>
                <c:pt idx="0">
                  <c:v>bizonyos dolgokról le kell mondania</c:v>
                </c:pt>
              </c:strCache>
            </c:strRef>
          </c:tx>
          <c:spPr>
            <a:solidFill>
              <a:srgbClr val="719BC9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hu-HU" sz="1197" b="0" i="0" u="none" strike="noStrike" kern="1200" baseline="0">
                    <a:solidFill>
                      <a:schemeClr val="bg2"/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Munka1!$A$2</c:f>
              <c:numCache>
                <c:formatCode>General</c:formatCode>
                <c:ptCount val="1"/>
              </c:numCache>
            </c:numRef>
          </c:cat>
          <c:val>
            <c:numRef>
              <c:f>Munka1!$E$2</c:f>
              <c:numCache>
                <c:formatCode>###0%</c:formatCode>
                <c:ptCount val="1"/>
                <c:pt idx="0">
                  <c:v>0.15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7-F6D8-44FB-AD40-8F08A2B5226F}"/>
            </c:ext>
          </c:extLst>
        </c:ser>
        <c:ser>
          <c:idx val="4"/>
          <c:order val="4"/>
          <c:tx>
            <c:strRef>
              <c:f>Munka1!$F$1</c:f>
              <c:strCache>
                <c:ptCount val="1"/>
                <c:pt idx="0">
                  <c:v>nélkülözik</c:v>
                </c:pt>
              </c:strCache>
            </c:strRef>
          </c:tx>
          <c:spPr>
            <a:solidFill>
              <a:srgbClr val="00527C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hu-HU" sz="1197" b="0" i="0" u="none" strike="noStrike" kern="1200" baseline="0">
                    <a:solidFill>
                      <a:schemeClr val="bg2"/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Munka1!$A$2</c:f>
              <c:numCache>
                <c:formatCode>General</c:formatCode>
                <c:ptCount val="1"/>
              </c:numCache>
            </c:numRef>
          </c:cat>
          <c:val>
            <c:numRef>
              <c:f>Munka1!$F$2</c:f>
              <c:numCache>
                <c:formatCode>###0%</c:formatCode>
                <c:ptCount val="1"/>
                <c:pt idx="0">
                  <c:v>0.01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044-441A-84F7-17E17CB94E73}"/>
            </c:ext>
          </c:extLst>
        </c:ser>
        <c:ser>
          <c:idx val="5"/>
          <c:order val="5"/>
          <c:tx>
            <c:strRef>
              <c:f>Munka1!$G$1</c:f>
              <c:strCache>
                <c:ptCount val="1"/>
                <c:pt idx="0">
                  <c:v>nem válaszol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hu-HU" sz="1197" b="0" i="0" u="none" strike="noStrike" kern="1200" baseline="0">
                    <a:solidFill>
                      <a:schemeClr val="bg2"/>
                    </a:solidFill>
                    <a:latin typeface="+mj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Munka1!$A$2</c:f>
              <c:numCache>
                <c:formatCode>General</c:formatCode>
                <c:ptCount val="1"/>
              </c:numCache>
            </c:numRef>
          </c:cat>
          <c:val>
            <c:numRef>
              <c:f>Munka1!$G$2</c:f>
              <c:numCache>
                <c:formatCode>###0%</c:formatCode>
                <c:ptCount val="1"/>
                <c:pt idx="0">
                  <c:v>0.05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D044-441A-84F7-17E17CB94E7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5"/>
        <c:axId val="354893792"/>
        <c:axId val="354894184"/>
      </c:barChart>
      <c:catAx>
        <c:axId val="3548937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n-ea"/>
                <a:cs typeface="+mn-cs"/>
              </a:defRPr>
            </a:pPr>
            <a:endParaRPr lang="hu-HU"/>
          </a:p>
        </c:txPr>
        <c:crossAx val="354894184"/>
        <c:crosses val="autoZero"/>
        <c:auto val="1"/>
        <c:lblAlgn val="ctr"/>
        <c:lblOffset val="100"/>
        <c:noMultiLvlLbl val="0"/>
      </c:catAx>
      <c:valAx>
        <c:axId val="354894184"/>
        <c:scaling>
          <c:orientation val="minMax"/>
        </c:scaling>
        <c:delete val="1"/>
        <c:axPos val="l"/>
        <c:numFmt formatCode="###0%" sourceLinked="1"/>
        <c:majorTickMark val="none"/>
        <c:minorTickMark val="none"/>
        <c:tickLblPos val="nextTo"/>
        <c:crossAx val="3548937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3438115490135542E-2"/>
          <c:y val="0.6741156056042712"/>
          <c:w val="0.90324193116723062"/>
          <c:h val="0.2828423985123963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u-H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26" tIns="45713" rIns="91426" bIns="45713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26" tIns="45713" rIns="91426" bIns="45713" rtlCol="0"/>
          <a:lstStyle>
            <a:lvl1pPr algn="r">
              <a:defRPr sz="1200"/>
            </a:lvl1pPr>
          </a:lstStyle>
          <a:p>
            <a:fld id="{C7B3E2E0-DBF4-416F-9A6C-DFD404F6D337}" type="datetimeFigureOut">
              <a:rPr lang="hu-HU" smtClean="0"/>
              <a:t>2021.09.15.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26" tIns="45713" rIns="91426" bIns="45713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26" tIns="45713" rIns="91426" bIns="45713" rtlCol="0" anchor="b"/>
          <a:lstStyle>
            <a:lvl1pPr algn="r">
              <a:defRPr sz="1200"/>
            </a:lvl1pPr>
          </a:lstStyle>
          <a:p>
            <a:fld id="{78E6F76D-32FA-451A-9B95-21842A2DDC3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539386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26" tIns="45713" rIns="91426" bIns="45713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26" tIns="45713" rIns="91426" bIns="45713" rtlCol="0"/>
          <a:lstStyle>
            <a:lvl1pPr algn="r">
              <a:defRPr sz="1200"/>
            </a:lvl1pPr>
          </a:lstStyle>
          <a:p>
            <a:fld id="{E1CD1848-D22E-4149-9CB2-6A30AD84AB23}" type="datetimeFigureOut">
              <a:rPr lang="hu-HU" smtClean="0"/>
              <a:t>2021.09.15.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6" tIns="45713" rIns="91426" bIns="45713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3577" y="4686500"/>
            <a:ext cx="5388610" cy="4439841"/>
          </a:xfrm>
          <a:prstGeom prst="rect">
            <a:avLst/>
          </a:prstGeom>
        </p:spPr>
        <p:txBody>
          <a:bodyPr vert="horz" lIns="91426" tIns="45713" rIns="91426" bIns="45713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26" tIns="45713" rIns="91426" bIns="45713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26" tIns="45713" rIns="91426" bIns="45713" rtlCol="0" anchor="b"/>
          <a:lstStyle>
            <a:lvl1pPr algn="r">
              <a:defRPr sz="1200"/>
            </a:lvl1pPr>
          </a:lstStyle>
          <a:p>
            <a:fld id="{F5C9E24D-2C36-4C4B-89F0-42D288688E2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684561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C9E24D-2C36-4C4B-89F0-42D288688E28}" type="slidenum">
              <a:rPr lang="hu-HU" smtClean="0"/>
              <a:t>13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981782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C9E24D-2C36-4C4B-89F0-42D288688E28}" type="slidenum">
              <a:rPr lang="hu-HU" smtClean="0"/>
              <a:t>16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70013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C9E24D-2C36-4C4B-89F0-42D288688E28}" type="slidenum">
              <a:rPr lang="hu-HU" smtClean="0"/>
              <a:t>17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749667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C9E24D-2C36-4C4B-89F0-42D288688E28}" type="slidenum">
              <a:rPr lang="hu-HU" smtClean="0"/>
              <a:t>24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701271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C9E24D-2C36-4C4B-89F0-42D288688E28}" type="slidenum">
              <a:rPr lang="hu-HU" smtClean="0"/>
              <a:t>29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840455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C9E24D-2C36-4C4B-89F0-42D288688E28}" type="slidenum">
              <a:rPr lang="hu-HU" smtClean="0"/>
              <a:t>32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519209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C9E24D-2C36-4C4B-89F0-42D288688E28}" type="slidenum">
              <a:rPr lang="hu-HU" smtClean="0"/>
              <a:t>33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203030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C9E24D-2C36-4C4B-89F0-42D288688E28}" type="slidenum">
              <a:rPr lang="hu-HU" smtClean="0"/>
              <a:t>36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712863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Diakép hely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Jegyzetek helye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53" tIns="45677" rIns="91353" bIns="45677"/>
          <a:lstStyle/>
          <a:p>
            <a:pPr eaLnBrk="1" hangingPunct="1">
              <a:spcBef>
                <a:spcPct val="0"/>
              </a:spcBef>
            </a:pPr>
            <a:endParaRPr lang="hu-HU" altLang="hu-HU"/>
          </a:p>
        </p:txBody>
      </p:sp>
      <p:sp>
        <p:nvSpPr>
          <p:cNvPr id="36868" name="Dia számának helye 3"/>
          <p:cNvSpPr txBox="1">
            <a:spLocks noGrp="1"/>
          </p:cNvSpPr>
          <p:nvPr/>
        </p:nvSpPr>
        <p:spPr bwMode="auto">
          <a:xfrm>
            <a:off x="3814755" y="9370960"/>
            <a:ext cx="2919454" cy="493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53" tIns="45677" rIns="91353" bIns="45677" anchor="b"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fld id="{96CC32BA-D2C1-4D49-8B65-1BC4537E90C2}" type="slidenum">
              <a:rPr lang="hu-HU" altLang="hu-HU">
                <a:solidFill>
                  <a:prstClr val="black"/>
                </a:solidFill>
                <a:cs typeface="Arial" charset="0"/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</a:pPr>
              <a:t>42</a:t>
            </a:fld>
            <a:endParaRPr lang="hu-HU" altLang="hu-HU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7078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679179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2880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772639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98670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794310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757202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87319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01300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2901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85063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719544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8C4E7913-BF35-4B37-A6F1-4D3FD3915281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632479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59879"/>
            <a:ext cx="8244408" cy="5048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F559EFAA-7097-4353-AD2F-31ACC391B55A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0230595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03CBDBD7-9AD8-41AD-804D-63ED26943601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136334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59879"/>
            <a:ext cx="8244408" cy="5048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018878EE-329C-471F-BB90-009813A1590C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062927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65BD9F78-4AE6-43B8-A824-747B51894437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1467277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59879"/>
            <a:ext cx="8244408" cy="5048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D0688BE9-4099-4813-BAE0-14573BA22C01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1585917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C44EF34D-66B8-420C-9B97-E3340AB4CD45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5407474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BA23E43B-19F8-47A3-977C-457A60534224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100840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42991B48-1414-4C27-8187-91FB538FB5E2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8371726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59879"/>
            <a:ext cx="8244408" cy="5048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192A0C5C-9073-4B4C-92D1-94CE1337AF67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865984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2300" y="115888"/>
            <a:ext cx="2171700" cy="601027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5888"/>
            <a:ext cx="6362700" cy="60102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2B4E4D6B-2B41-41CA-9AE6-0AB755CED5B2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4474400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8C4E7913-BF35-4B37-A6F1-4D3FD3915281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49731130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59879"/>
            <a:ext cx="8244408" cy="5048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F559EFAA-7097-4353-AD2F-31ACC391B55A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71916962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03CBDBD7-9AD8-41AD-804D-63ED26943601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2021759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59879"/>
            <a:ext cx="8244408" cy="5048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018878EE-329C-471F-BB90-009813A1590C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1352472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65BD9F78-4AE6-43B8-A824-747B51894437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12169478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59879"/>
            <a:ext cx="8244408" cy="5048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D0688BE9-4099-4813-BAE0-14573BA22C01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7867156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C44EF34D-66B8-420C-9B97-E3340AB4CD45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99848887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BA23E43B-19F8-47A3-977C-457A60534224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8616048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42991B48-1414-4C27-8187-91FB538FB5E2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51983043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59879"/>
            <a:ext cx="8244408" cy="5048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192A0C5C-9073-4B4C-92D1-94CE1337AF67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4873859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2300" y="115888"/>
            <a:ext cx="2171700" cy="601027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5888"/>
            <a:ext cx="6362700" cy="60102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2B4E4D6B-2B41-41CA-9AE6-0AB755CED5B2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8352922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8C4E7913-BF35-4B37-A6F1-4D3FD3915281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17441592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59879"/>
            <a:ext cx="8244408" cy="5048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F559EFAA-7097-4353-AD2F-31ACC391B55A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26904667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03CBDBD7-9AD8-41AD-804D-63ED26943601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34593118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59879"/>
            <a:ext cx="8244408" cy="5048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018878EE-329C-471F-BB90-009813A1590C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19188098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65BD9F78-4AE6-43B8-A824-747B51894437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4811791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59879"/>
            <a:ext cx="8244408" cy="5048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D0688BE9-4099-4813-BAE0-14573BA22C01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95039977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C44EF34D-66B8-420C-9B97-E3340AB4CD45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1559003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BA23E43B-19F8-47A3-977C-457A60534224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49947341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42991B48-1414-4C27-8187-91FB538FB5E2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32868053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59879"/>
            <a:ext cx="8244408" cy="5048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192A0C5C-9073-4B4C-92D1-94CE1337AF67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66445441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2300" y="115888"/>
            <a:ext cx="2171700" cy="601027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5888"/>
            <a:ext cx="6362700" cy="60102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2B4E4D6B-2B41-41CA-9AE6-0AB755CED5B2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08107080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8C4E7913-BF35-4B37-A6F1-4D3FD3915281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40619859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59879"/>
            <a:ext cx="8244408" cy="5048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F559EFAA-7097-4353-AD2F-31ACC391B55A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41913087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03CBDBD7-9AD8-41AD-804D-63ED26943601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19103870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59879"/>
            <a:ext cx="8244408" cy="5048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018878EE-329C-471F-BB90-009813A1590C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61917062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65BD9F78-4AE6-43B8-A824-747B51894437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7755189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59879"/>
            <a:ext cx="8244408" cy="5048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D0688BE9-4099-4813-BAE0-14573BA22C01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08736372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C44EF34D-66B8-420C-9B97-E3340AB4CD45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97138041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BA23E43B-19F8-47A3-977C-457A60534224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84904336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42991B48-1414-4C27-8187-91FB538FB5E2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3224519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59879"/>
            <a:ext cx="8244408" cy="5048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192A0C5C-9073-4B4C-92D1-94CE1337AF67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3980329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2300" y="115888"/>
            <a:ext cx="2171700" cy="601027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5888"/>
            <a:ext cx="6362700" cy="60102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2B4E4D6B-2B41-41CA-9AE6-0AB755CED5B2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72475093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8C4E7913-BF35-4B37-A6F1-4D3FD3915281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82048045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59879"/>
            <a:ext cx="8244408" cy="5048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F559EFAA-7097-4353-AD2F-31ACC391B55A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71275092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03CBDBD7-9AD8-41AD-804D-63ED26943601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12885181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59879"/>
            <a:ext cx="8244408" cy="5048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018878EE-329C-471F-BB90-009813A1590C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389837261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65BD9F78-4AE6-43B8-A824-747B51894437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36919254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59879"/>
            <a:ext cx="8244408" cy="5048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D0688BE9-4099-4813-BAE0-14573BA22C01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75536727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C44EF34D-66B8-420C-9B97-E3340AB4CD45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67997671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BA23E43B-19F8-47A3-977C-457A60534224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79859419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42991B48-1414-4C27-8187-91FB538FB5E2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83106808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59879"/>
            <a:ext cx="8244408" cy="5048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192A0C5C-9073-4B4C-92D1-94CE1337AF67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41121470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2300" y="115888"/>
            <a:ext cx="2171700" cy="601027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5888"/>
            <a:ext cx="6362700" cy="60102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2B4E4D6B-2B41-41CA-9AE6-0AB755CED5B2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96514623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8C4E7913-BF35-4B37-A6F1-4D3FD3915281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1712653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59879"/>
            <a:ext cx="8244408" cy="5048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F559EFAA-7097-4353-AD2F-31ACC391B55A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410268091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03CBDBD7-9AD8-41AD-804D-63ED26943601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429067743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59879"/>
            <a:ext cx="8244408" cy="5048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018878EE-329C-471F-BB90-009813A1590C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774997908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65BD9F78-4AE6-43B8-A824-747B51894437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14740669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59879"/>
            <a:ext cx="8244408" cy="5048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D0688BE9-4099-4813-BAE0-14573BA22C01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177613306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C44EF34D-66B8-420C-9B97-E3340AB4CD45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518194896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BA23E43B-19F8-47A3-977C-457A60534224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65222328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42991B48-1414-4C27-8187-91FB538FB5E2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71031817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59879"/>
            <a:ext cx="8244408" cy="5048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192A0C5C-9073-4B4C-92D1-94CE1337AF67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718264631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2300" y="115888"/>
            <a:ext cx="2171700" cy="601027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5888"/>
            <a:ext cx="6362700" cy="60102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2B4E4D6B-2B41-41CA-9AE6-0AB755CED5B2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40239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Egyenes összekötő 4"/>
          <p:cNvCxnSpPr/>
          <p:nvPr userDrawn="1"/>
        </p:nvCxnSpPr>
        <p:spPr>
          <a:xfrm>
            <a:off x="18562" y="879047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2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795" y="36512"/>
            <a:ext cx="1155157" cy="763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 descr="Displaying logo5.png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381" y="-563749"/>
            <a:ext cx="2655515" cy="2078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églalap 7"/>
          <p:cNvSpPr/>
          <p:nvPr userDrawn="1"/>
        </p:nvSpPr>
        <p:spPr>
          <a:xfrm>
            <a:off x="0" y="1005961"/>
            <a:ext cx="9144000" cy="418356"/>
          </a:xfrm>
          <a:prstGeom prst="rect">
            <a:avLst/>
          </a:prstGeom>
          <a:solidFill>
            <a:srgbClr val="005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600" dirty="0">
                <a:latin typeface="+mj-lt"/>
              </a:rPr>
              <a:t>Szenvedélyünk a piackutatás</a:t>
            </a:r>
          </a:p>
        </p:txBody>
      </p:sp>
      <p:pic>
        <p:nvPicPr>
          <p:cNvPr id="11" name="Kép 10"/>
          <p:cNvPicPr>
            <a:picLocks noChangeAspect="1"/>
          </p:cNvPicPr>
          <p:nvPr userDrawn="1"/>
        </p:nvPicPr>
        <p:blipFill>
          <a:blip r:embed="rId1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3933056"/>
            <a:ext cx="9144000" cy="292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225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1400">
          <a:solidFill>
            <a:srgbClr val="660033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rgbClr val="000000"/>
          </a:solidFill>
          <a:latin typeface="+mj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200">
          <a:solidFill>
            <a:srgbClr val="660033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rgbClr val="000000"/>
          </a:solidFill>
          <a:latin typeface="+mj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rgbClr val="000000"/>
          </a:solidFill>
          <a:latin typeface="+mj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000000"/>
          </a:solidFill>
          <a:latin typeface="+mj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000000"/>
          </a:solidFill>
          <a:latin typeface="+mj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000000"/>
          </a:solidFill>
          <a:latin typeface="+mj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000000"/>
          </a:solidFill>
          <a:latin typeface="+mj-lt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" name="Rectangle 2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16913" y="6508750"/>
            <a:ext cx="885825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1">
                <a:solidFill>
                  <a:srgbClr val="660033"/>
                </a:solidFill>
                <a:cs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44AA29B-C974-456D-9629-7BADC50933DE}" type="slidenum">
              <a:rPr lang="hu-HU"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u-H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1175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1400">
          <a:solidFill>
            <a:srgbClr val="660033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rgbClr val="000000"/>
          </a:solidFill>
          <a:latin typeface="+mj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200">
          <a:solidFill>
            <a:srgbClr val="660033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rgbClr val="000000"/>
          </a:solidFill>
          <a:latin typeface="+mj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rgbClr val="000000"/>
          </a:solidFill>
          <a:latin typeface="+mj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000000"/>
          </a:solidFill>
          <a:latin typeface="+mj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000000"/>
          </a:solidFill>
          <a:latin typeface="+mj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000000"/>
          </a:solidFill>
          <a:latin typeface="+mj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000000"/>
          </a:solidFill>
          <a:latin typeface="+mj-lt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" name="Rectangle 2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16913" y="6508750"/>
            <a:ext cx="885825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1">
                <a:solidFill>
                  <a:srgbClr val="660033"/>
                </a:solidFill>
                <a:cs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44AA29B-C974-456D-9629-7BADC50933DE}" type="slidenum">
              <a:rPr lang="hu-HU"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u-HU" dirty="0">
              <a:latin typeface="Arial" charset="0"/>
            </a:endParaRPr>
          </a:p>
        </p:txBody>
      </p:sp>
      <p:cxnSp>
        <p:nvCxnSpPr>
          <p:cNvPr id="6" name="Egyenes összekötő 5"/>
          <p:cNvCxnSpPr/>
          <p:nvPr/>
        </p:nvCxnSpPr>
        <p:spPr>
          <a:xfrm>
            <a:off x="0" y="836712"/>
            <a:ext cx="9144000" cy="0"/>
          </a:xfrm>
          <a:prstGeom prst="line">
            <a:avLst/>
          </a:prstGeom>
          <a:ln w="28575">
            <a:solidFill>
              <a:srgbClr val="D7292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38" y="241699"/>
            <a:ext cx="680789" cy="449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4735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1400">
          <a:solidFill>
            <a:srgbClr val="660033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rgbClr val="000000"/>
          </a:solidFill>
          <a:latin typeface="+mj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200">
          <a:solidFill>
            <a:srgbClr val="660033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rgbClr val="000000"/>
          </a:solidFill>
          <a:latin typeface="+mj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rgbClr val="000000"/>
          </a:solidFill>
          <a:latin typeface="+mj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000000"/>
          </a:solidFill>
          <a:latin typeface="+mj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000000"/>
          </a:solidFill>
          <a:latin typeface="+mj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000000"/>
          </a:solidFill>
          <a:latin typeface="+mj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000000"/>
          </a:solidFill>
          <a:latin typeface="+mj-lt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" name="Rectangle 2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16913" y="6508750"/>
            <a:ext cx="885825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1">
                <a:solidFill>
                  <a:srgbClr val="660033"/>
                </a:solidFill>
                <a:cs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44AA29B-C974-456D-9629-7BADC50933DE}" type="slidenum">
              <a:rPr lang="hu-HU"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u-HU" dirty="0">
              <a:latin typeface="Arial" charset="0"/>
            </a:endParaRPr>
          </a:p>
        </p:txBody>
      </p:sp>
      <p:cxnSp>
        <p:nvCxnSpPr>
          <p:cNvPr id="6" name="Egyenes összekötő 5"/>
          <p:cNvCxnSpPr/>
          <p:nvPr/>
        </p:nvCxnSpPr>
        <p:spPr>
          <a:xfrm>
            <a:off x="0" y="836712"/>
            <a:ext cx="9144000" cy="0"/>
          </a:xfrm>
          <a:prstGeom prst="line">
            <a:avLst/>
          </a:prstGeom>
          <a:ln w="28575">
            <a:solidFill>
              <a:srgbClr val="FD5A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5038" y="241699"/>
            <a:ext cx="680789" cy="449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8960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1400">
          <a:solidFill>
            <a:srgbClr val="660033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rgbClr val="000000"/>
          </a:solidFill>
          <a:latin typeface="+mj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200">
          <a:solidFill>
            <a:srgbClr val="660033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rgbClr val="000000"/>
          </a:solidFill>
          <a:latin typeface="+mj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rgbClr val="000000"/>
          </a:solidFill>
          <a:latin typeface="+mj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000000"/>
          </a:solidFill>
          <a:latin typeface="+mj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000000"/>
          </a:solidFill>
          <a:latin typeface="+mj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000000"/>
          </a:solidFill>
          <a:latin typeface="+mj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000000"/>
          </a:solidFill>
          <a:latin typeface="+mj-lt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" name="Rectangle 2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16913" y="6508750"/>
            <a:ext cx="885825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1">
                <a:solidFill>
                  <a:srgbClr val="660033"/>
                </a:solidFill>
                <a:cs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44AA29B-C974-456D-9629-7BADC50933DE}" type="slidenum">
              <a:rPr lang="hu-HU"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u-HU" dirty="0">
              <a:latin typeface="Arial" charset="0"/>
            </a:endParaRPr>
          </a:p>
        </p:txBody>
      </p:sp>
      <p:cxnSp>
        <p:nvCxnSpPr>
          <p:cNvPr id="6" name="Egyenes összekötő 5"/>
          <p:cNvCxnSpPr/>
          <p:nvPr userDrawn="1"/>
        </p:nvCxnSpPr>
        <p:spPr>
          <a:xfrm>
            <a:off x="0" y="836712"/>
            <a:ext cx="9144000" cy="0"/>
          </a:xfrm>
          <a:prstGeom prst="line">
            <a:avLst/>
          </a:prstGeom>
          <a:ln w="28575">
            <a:solidFill>
              <a:srgbClr val="FD5A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/>
          <p:cNvPicPr>
            <a:picLocks noChangeAspect="1" noChangeArrowheads="1"/>
          </p:cNvPicPr>
          <p:nvPr userDrawn="1"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5038" y="241699"/>
            <a:ext cx="680789" cy="449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5677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1400">
          <a:solidFill>
            <a:srgbClr val="660033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rgbClr val="000000"/>
          </a:solidFill>
          <a:latin typeface="+mj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200">
          <a:solidFill>
            <a:srgbClr val="660033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rgbClr val="000000"/>
          </a:solidFill>
          <a:latin typeface="+mj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rgbClr val="000000"/>
          </a:solidFill>
          <a:latin typeface="+mj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000000"/>
          </a:solidFill>
          <a:latin typeface="+mj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000000"/>
          </a:solidFill>
          <a:latin typeface="+mj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000000"/>
          </a:solidFill>
          <a:latin typeface="+mj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000000"/>
          </a:solidFill>
          <a:latin typeface="+mj-lt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" name="Rectangle 2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16913" y="6508750"/>
            <a:ext cx="885825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1">
                <a:solidFill>
                  <a:srgbClr val="7F7F7F"/>
                </a:solidFill>
                <a:cs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44AA29B-C974-456D-9629-7BADC50933DE}" type="slidenum">
              <a:rPr lang="hu-HU" smtClean="0"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u-HU" dirty="0">
              <a:latin typeface="Arial" charset="0"/>
            </a:endParaRPr>
          </a:p>
        </p:txBody>
      </p:sp>
      <p:cxnSp>
        <p:nvCxnSpPr>
          <p:cNvPr id="6" name="Egyenes összekötő 5"/>
          <p:cNvCxnSpPr/>
          <p:nvPr/>
        </p:nvCxnSpPr>
        <p:spPr>
          <a:xfrm>
            <a:off x="0" y="836712"/>
            <a:ext cx="9144000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5038" y="241699"/>
            <a:ext cx="680789" cy="449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3335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1400">
          <a:solidFill>
            <a:srgbClr val="660033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rgbClr val="000000"/>
          </a:solidFill>
          <a:latin typeface="+mj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200">
          <a:solidFill>
            <a:srgbClr val="660033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rgbClr val="000000"/>
          </a:solidFill>
          <a:latin typeface="+mj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rgbClr val="000000"/>
          </a:solidFill>
          <a:latin typeface="+mj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000000"/>
          </a:solidFill>
          <a:latin typeface="+mj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000000"/>
          </a:solidFill>
          <a:latin typeface="+mj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000000"/>
          </a:solidFill>
          <a:latin typeface="+mj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000000"/>
          </a:solidFill>
          <a:latin typeface="+mj-lt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" name="Rectangle 2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16913" y="6508750"/>
            <a:ext cx="885825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1">
                <a:solidFill>
                  <a:srgbClr val="660033"/>
                </a:solidFill>
                <a:cs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44AA29B-C974-456D-9629-7BADC50933DE}" type="slidenum">
              <a:rPr lang="hu-HU"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u-HU" dirty="0">
              <a:latin typeface="Arial" charset="0"/>
            </a:endParaRPr>
          </a:p>
        </p:txBody>
      </p:sp>
      <p:cxnSp>
        <p:nvCxnSpPr>
          <p:cNvPr id="6" name="Egyenes összekötő 5"/>
          <p:cNvCxnSpPr/>
          <p:nvPr/>
        </p:nvCxnSpPr>
        <p:spPr>
          <a:xfrm>
            <a:off x="0" y="836712"/>
            <a:ext cx="9144000" cy="0"/>
          </a:xfrm>
          <a:prstGeom prst="line">
            <a:avLst/>
          </a:prstGeom>
          <a:ln w="28575">
            <a:solidFill>
              <a:srgbClr val="D7292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38" y="241699"/>
            <a:ext cx="680789" cy="449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7945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1400">
          <a:solidFill>
            <a:srgbClr val="660033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rgbClr val="000000"/>
          </a:solidFill>
          <a:latin typeface="+mj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200">
          <a:solidFill>
            <a:srgbClr val="660033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rgbClr val="000000"/>
          </a:solidFill>
          <a:latin typeface="+mj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rgbClr val="000000"/>
          </a:solidFill>
          <a:latin typeface="+mj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000000"/>
          </a:solidFill>
          <a:latin typeface="+mj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000000"/>
          </a:solidFill>
          <a:latin typeface="+mj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000000"/>
          </a:solidFill>
          <a:latin typeface="+mj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000000"/>
          </a:solidFill>
          <a:latin typeface="+mj-lt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chart" Target="../charts/char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chart" Target="../charts/chart6.xml"/><Relationship Id="rId3" Type="http://schemas.openxmlformats.org/officeDocument/2006/relationships/chart" Target="../charts/chart2.xml"/><Relationship Id="rId7" Type="http://schemas.openxmlformats.org/officeDocument/2006/relationships/chart" Target="../charts/chart5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0.png"/><Relationship Id="rId4" Type="http://schemas.openxmlformats.org/officeDocument/2006/relationships/chart" Target="../charts/char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1.png"/><Relationship Id="rId4" Type="http://schemas.openxmlformats.org/officeDocument/2006/relationships/chart" Target="../charts/char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7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chart" Target="../charts/char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chart" Target="../charts/chart1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8.png"/><Relationship Id="rId4" Type="http://schemas.openxmlformats.org/officeDocument/2006/relationships/chart" Target="../charts/chart1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5" Type="http://schemas.openxmlformats.org/officeDocument/2006/relationships/chart" Target="../charts/chart19.xml"/><Relationship Id="rId4" Type="http://schemas.openxmlformats.org/officeDocument/2006/relationships/chart" Target="../charts/char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0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5" Type="http://schemas.openxmlformats.org/officeDocument/2006/relationships/chart" Target="../charts/chart21.xml"/><Relationship Id="rId4" Type="http://schemas.openxmlformats.org/officeDocument/2006/relationships/image" Target="../media/image1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2.xml"/><Relationship Id="rId7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2.png"/><Relationship Id="rId5" Type="http://schemas.openxmlformats.org/officeDocument/2006/relationships/chart" Target="../charts/chart24.xml"/><Relationship Id="rId4" Type="http://schemas.openxmlformats.org/officeDocument/2006/relationships/chart" Target="../charts/chart2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5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0.png"/><Relationship Id="rId4" Type="http://schemas.openxmlformats.org/officeDocument/2006/relationships/image" Target="../media/image1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4" Type="http://schemas.openxmlformats.org/officeDocument/2006/relationships/chart" Target="../charts/chart2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7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4" Type="http://schemas.openxmlformats.org/officeDocument/2006/relationships/chart" Target="../charts/chart2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8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0.png"/><Relationship Id="rId4" Type="http://schemas.openxmlformats.org/officeDocument/2006/relationships/chart" Target="../charts/chart29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chart" Target="../charts/chart35.xml"/><Relationship Id="rId3" Type="http://schemas.openxmlformats.org/officeDocument/2006/relationships/chart" Target="../charts/chart30.xml"/><Relationship Id="rId7" Type="http://schemas.openxmlformats.org/officeDocument/2006/relationships/chart" Target="../charts/chart34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6" Type="http://schemas.openxmlformats.org/officeDocument/2006/relationships/chart" Target="../charts/chart33.xml"/><Relationship Id="rId5" Type="http://schemas.openxmlformats.org/officeDocument/2006/relationships/chart" Target="../charts/chart32.xml"/><Relationship Id="rId4" Type="http://schemas.openxmlformats.org/officeDocument/2006/relationships/chart" Target="../charts/chart3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0.png"/><Relationship Id="rId4" Type="http://schemas.openxmlformats.org/officeDocument/2006/relationships/chart" Target="../charts/chart3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7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8.xml"/><Relationship Id="rId7" Type="http://schemas.openxmlformats.org/officeDocument/2006/relationships/chart" Target="../charts/chart4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6" Type="http://schemas.openxmlformats.org/officeDocument/2006/relationships/chart" Target="../charts/chart41.xml"/><Relationship Id="rId5" Type="http://schemas.openxmlformats.org/officeDocument/2006/relationships/chart" Target="../charts/chart40.xml"/><Relationship Id="rId4" Type="http://schemas.openxmlformats.org/officeDocument/2006/relationships/chart" Target="../charts/chart3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3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6" Type="http://schemas.openxmlformats.org/officeDocument/2006/relationships/chart" Target="../charts/chart46.xml"/><Relationship Id="rId5" Type="http://schemas.openxmlformats.org/officeDocument/2006/relationships/chart" Target="../charts/chart45.xml"/><Relationship Id="rId4" Type="http://schemas.openxmlformats.org/officeDocument/2006/relationships/chart" Target="../charts/chart4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7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chart" Target="../charts/chart4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3.xml"/><Relationship Id="rId5" Type="http://schemas.openxmlformats.org/officeDocument/2006/relationships/hyperlink" Target="http://www.trendinternational.hu/" TargetMode="External"/><Relationship Id="rId4" Type="http://schemas.openxmlformats.org/officeDocument/2006/relationships/hyperlink" Target="mailto:office@trendinternational.h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0" y="1844824"/>
            <a:ext cx="9136508" cy="158504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base" hangingPunct="1">
              <a:spcAft>
                <a:spcPts val="1800"/>
              </a:spcAft>
              <a:defRPr/>
            </a:pPr>
            <a:r>
              <a:rPr lang="hu-HU" sz="3200" b="1" dirty="0">
                <a:solidFill>
                  <a:srgbClr val="7F7F7F"/>
                </a:solidFill>
              </a:rPr>
              <a:t>Közlekedés Budapesten</a:t>
            </a:r>
          </a:p>
          <a:p>
            <a:pPr algn="ctr" eaLnBrk="1" fontAlgn="base" hangingPunct="1">
              <a:spcAft>
                <a:spcPts val="1200"/>
              </a:spcAft>
              <a:defRPr/>
            </a:pPr>
            <a:r>
              <a:rPr lang="hu-HU" sz="2000" b="1" dirty="0">
                <a:solidFill>
                  <a:srgbClr val="7F7F7F"/>
                </a:solidFill>
              </a:rPr>
              <a:t>Kutatási riport – a kvantitatív fázis eredményei</a:t>
            </a:r>
          </a:p>
          <a:p>
            <a:pPr algn="ctr" eaLnBrk="1" fontAlgn="base" hangingPunct="1">
              <a:spcAft>
                <a:spcPts val="1200"/>
              </a:spcAft>
              <a:defRPr/>
            </a:pPr>
            <a:r>
              <a:rPr lang="hu-HU" sz="2000" b="1">
                <a:solidFill>
                  <a:srgbClr val="7F7F7F"/>
                </a:solidFill>
              </a:rPr>
              <a:t>2021 szeptember</a:t>
            </a:r>
            <a:endParaRPr lang="hu-HU" sz="2000" b="1" dirty="0">
              <a:solidFill>
                <a:srgbClr val="7F7F7F"/>
              </a:solidFill>
            </a:endParaRP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6296" y="3284984"/>
            <a:ext cx="1646519" cy="1069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2530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"/>
          <p:cNvSpPr>
            <a:spLocks noChangeArrowheads="1"/>
          </p:cNvSpPr>
          <p:nvPr/>
        </p:nvSpPr>
        <p:spPr bwMode="auto">
          <a:xfrm>
            <a:off x="168582" y="2708920"/>
            <a:ext cx="8842332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3" tIns="45712" rIns="91423" bIns="45712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defTabSz="914342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3200" b="1" i="1" dirty="0">
                <a:solidFill>
                  <a:schemeClr val="bg1"/>
                </a:solidFill>
                <a:latin typeface="Arial"/>
              </a:rPr>
              <a:t>Legfontosabb megállapítások</a:t>
            </a:r>
          </a:p>
        </p:txBody>
      </p:sp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>
                <a:defRPr/>
              </a:pPr>
              <a:t>2</a:t>
            </a:fld>
            <a:endParaRPr lang="hu-HU" dirty="0">
              <a:solidFill>
                <a:schemeClr val="bg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Egyenes összekötő 6"/>
          <p:cNvCxnSpPr/>
          <p:nvPr/>
        </p:nvCxnSpPr>
        <p:spPr>
          <a:xfrm>
            <a:off x="35496" y="782288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églalap 7"/>
          <p:cNvSpPr/>
          <p:nvPr/>
        </p:nvSpPr>
        <p:spPr>
          <a:xfrm>
            <a:off x="0" y="1124744"/>
            <a:ext cx="9144000" cy="4968552"/>
          </a:xfrm>
          <a:prstGeom prst="rect">
            <a:avLst/>
          </a:prstGeom>
          <a:solidFill>
            <a:srgbClr val="005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rgbClr val="00527C"/>
              </a:solidFill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905615" y="104290"/>
            <a:ext cx="804900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b="1" dirty="0">
                <a:solidFill>
                  <a:srgbClr val="7F7F7F"/>
                </a:solidFill>
                <a:latin typeface="Arial"/>
              </a:rPr>
              <a:t>Tartalomjegyzék</a:t>
            </a:r>
          </a:p>
        </p:txBody>
      </p:sp>
      <p:sp>
        <p:nvSpPr>
          <p:cNvPr id="16" name="Téglalap 15"/>
          <p:cNvSpPr/>
          <p:nvPr/>
        </p:nvSpPr>
        <p:spPr>
          <a:xfrm>
            <a:off x="481916" y="1768455"/>
            <a:ext cx="8277909" cy="37689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fontAlgn="base">
              <a:spcBef>
                <a:spcPct val="0"/>
              </a:spcBef>
              <a:spcAft>
                <a:spcPts val="2400"/>
              </a:spcAft>
              <a:defRPr/>
            </a:pPr>
            <a:r>
              <a:rPr lang="hu-HU" sz="1600" b="1" dirty="0">
                <a:solidFill>
                  <a:schemeClr val="bg1"/>
                </a:solidFill>
                <a:latin typeface="Arial"/>
              </a:rPr>
              <a:t>Vezetői összefoglaló</a:t>
            </a:r>
          </a:p>
          <a:p>
            <a:pPr fontAlgn="base">
              <a:spcBef>
                <a:spcPct val="0"/>
              </a:spcBef>
              <a:spcAft>
                <a:spcPts val="1200"/>
              </a:spcAft>
              <a:defRPr/>
            </a:pPr>
            <a:r>
              <a:rPr lang="hu-HU" sz="1600" b="1" dirty="0">
                <a:solidFill>
                  <a:schemeClr val="bg1"/>
                </a:solidFill>
                <a:latin typeface="Arial"/>
              </a:rPr>
              <a:t>Részletes eredmények</a:t>
            </a:r>
          </a:p>
          <a:p>
            <a:pPr marL="355600" fontAlgn="base">
              <a:spcBef>
                <a:spcPct val="0"/>
              </a:spcBef>
              <a:spcAft>
                <a:spcPts val="1200"/>
              </a:spcAft>
              <a:defRPr/>
            </a:pPr>
            <a:r>
              <a:rPr lang="hu-HU" sz="1600" b="1" dirty="0">
                <a:solidFill>
                  <a:schemeClr val="bg1"/>
                </a:solidFill>
                <a:latin typeface="Arial"/>
              </a:rPr>
              <a:t>A kutatás módszertana</a:t>
            </a:r>
          </a:p>
          <a:p>
            <a:pPr marL="355600" fontAlgn="base">
              <a:spcBef>
                <a:spcPct val="0"/>
              </a:spcBef>
              <a:spcAft>
                <a:spcPts val="1200"/>
              </a:spcAft>
              <a:defRPr/>
            </a:pPr>
            <a:r>
              <a:rPr lang="hu-HU" sz="1600" b="1" dirty="0">
                <a:solidFill>
                  <a:schemeClr val="bg1"/>
                </a:solidFill>
                <a:latin typeface="Arial"/>
              </a:rPr>
              <a:t>A Covid hatása a budapesti közlekedésre</a:t>
            </a:r>
          </a:p>
          <a:p>
            <a:pPr marL="355600" fontAlgn="base">
              <a:spcBef>
                <a:spcPct val="0"/>
              </a:spcBef>
              <a:spcAft>
                <a:spcPts val="1200"/>
              </a:spcAft>
              <a:defRPr/>
            </a:pPr>
            <a:r>
              <a:rPr lang="hu-HU" sz="1600" b="1" dirty="0">
                <a:solidFill>
                  <a:schemeClr val="bg1"/>
                </a:solidFill>
                <a:latin typeface="Arial"/>
              </a:rPr>
              <a:t>Nyitottság egy „modernebb” közlekedés irányába</a:t>
            </a:r>
          </a:p>
          <a:p>
            <a:pPr marL="355600" fontAlgn="base">
              <a:spcBef>
                <a:spcPct val="0"/>
              </a:spcBef>
              <a:spcAft>
                <a:spcPts val="1200"/>
              </a:spcAft>
              <a:defRPr/>
            </a:pPr>
            <a:r>
              <a:rPr lang="hu-HU" sz="1600" b="1" dirty="0">
                <a:solidFill>
                  <a:schemeClr val="bg1"/>
                </a:solidFill>
                <a:latin typeface="Arial"/>
              </a:rPr>
              <a:t>Taxihasználattal kapcsolatos attitűdök</a:t>
            </a:r>
          </a:p>
          <a:p>
            <a:pPr fontAlgn="base">
              <a:spcBef>
                <a:spcPts val="1200"/>
              </a:spcBef>
              <a:spcAft>
                <a:spcPts val="1200"/>
              </a:spcAft>
              <a:defRPr/>
            </a:pPr>
            <a:r>
              <a:rPr lang="hu-HU" sz="1600" b="1" dirty="0">
                <a:solidFill>
                  <a:schemeClr val="bg1"/>
                </a:solidFill>
                <a:latin typeface="Arial"/>
              </a:rPr>
              <a:t>Mellékletek</a:t>
            </a:r>
          </a:p>
          <a:p>
            <a:pPr marL="355600" fontAlgn="base">
              <a:spcBef>
                <a:spcPct val="0"/>
              </a:spcBef>
              <a:spcAft>
                <a:spcPts val="2400"/>
              </a:spcAft>
              <a:defRPr/>
            </a:pPr>
            <a:r>
              <a:rPr lang="hu-HU" sz="1600" b="1" dirty="0">
                <a:solidFill>
                  <a:schemeClr val="bg1"/>
                </a:solidFill>
                <a:latin typeface="Arial"/>
              </a:rPr>
              <a:t>A minta összetétele</a:t>
            </a:r>
          </a:p>
        </p:txBody>
      </p:sp>
    </p:spTree>
    <p:extLst>
      <p:ext uri="{BB962C8B-B14F-4D97-AF65-F5344CB8AC3E}">
        <p14:creationId xmlns:p14="http://schemas.microsoft.com/office/powerpoint/2010/main" val="38522413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églalap 5"/>
          <p:cNvSpPr/>
          <p:nvPr/>
        </p:nvSpPr>
        <p:spPr>
          <a:xfrm>
            <a:off x="0" y="1700808"/>
            <a:ext cx="9144000" cy="2964992"/>
          </a:xfrm>
          <a:prstGeom prst="rect">
            <a:avLst/>
          </a:prstGeom>
          <a:solidFill>
            <a:srgbClr val="005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3" name="Rectangle 2"/>
          <p:cNvSpPr>
            <a:spLocks noChangeArrowheads="1"/>
          </p:cNvSpPr>
          <p:nvPr/>
        </p:nvSpPr>
        <p:spPr bwMode="auto">
          <a:xfrm>
            <a:off x="0" y="2822941"/>
            <a:ext cx="8842332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3" tIns="45712" rIns="91423" bIns="45712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defTabSz="914342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3200" b="1" i="1" dirty="0">
                <a:solidFill>
                  <a:schemeClr val="bg1"/>
                </a:solidFill>
                <a:latin typeface="Arial"/>
              </a:rPr>
              <a:t>Vezetői összefoglaló</a:t>
            </a:r>
          </a:p>
        </p:txBody>
      </p:sp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>
                <a:defRPr/>
              </a:pPr>
              <a:t>3</a:t>
            </a:fld>
            <a:endParaRPr lang="hu-HU" dirty="0">
              <a:solidFill>
                <a:schemeClr val="bg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Egyenes összekötő 6"/>
          <p:cNvCxnSpPr/>
          <p:nvPr/>
        </p:nvCxnSpPr>
        <p:spPr>
          <a:xfrm>
            <a:off x="35496" y="782288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56659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>
                <a:defRPr/>
              </a:pPr>
              <a:t>4</a:t>
            </a:fld>
            <a:endParaRPr lang="hu-HU" dirty="0">
              <a:solidFill>
                <a:schemeClr val="bg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Egyenes összekötő 6"/>
          <p:cNvCxnSpPr/>
          <p:nvPr/>
        </p:nvCxnSpPr>
        <p:spPr>
          <a:xfrm>
            <a:off x="35496" y="782288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églalap 7"/>
          <p:cNvSpPr/>
          <p:nvPr/>
        </p:nvSpPr>
        <p:spPr>
          <a:xfrm>
            <a:off x="179512" y="1005867"/>
            <a:ext cx="7195771" cy="6717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2400"/>
              </a:lnSpc>
              <a:spcBef>
                <a:spcPts val="400"/>
              </a:spcBef>
              <a:spcAft>
                <a:spcPts val="600"/>
              </a:spcAft>
              <a:defRPr/>
            </a:pPr>
            <a:r>
              <a:rPr lang="hu-HU" sz="1400" b="1" i="1" dirty="0">
                <a:solidFill>
                  <a:srgbClr val="00527C"/>
                </a:solidFill>
                <a:latin typeface="Arial"/>
              </a:rPr>
              <a:t>A </a:t>
            </a:r>
            <a:r>
              <a:rPr lang="hu-HU" sz="1400" b="1" i="1" dirty="0" err="1">
                <a:solidFill>
                  <a:srgbClr val="00527C"/>
                </a:solidFill>
                <a:latin typeface="Arial"/>
              </a:rPr>
              <a:t>covid</a:t>
            </a:r>
            <a:r>
              <a:rPr lang="hu-HU" sz="1400" b="1" i="1" dirty="0">
                <a:solidFill>
                  <a:srgbClr val="00527C"/>
                </a:solidFill>
                <a:latin typeface="Arial"/>
              </a:rPr>
              <a:t> fővárosi közlekedésre gyakorolt hatása leginkább a tömegközlekedési eszközök és a taxitársaságok igénybevételében érhető tetten</a:t>
            </a:r>
          </a:p>
        </p:txBody>
      </p:sp>
      <p:sp>
        <p:nvSpPr>
          <p:cNvPr id="12" name="Téglalap 11"/>
          <p:cNvSpPr/>
          <p:nvPr/>
        </p:nvSpPr>
        <p:spPr>
          <a:xfrm>
            <a:off x="7951347" y="1005866"/>
            <a:ext cx="1008112" cy="5368403"/>
          </a:xfrm>
          <a:prstGeom prst="rect">
            <a:avLst/>
          </a:prstGeom>
          <a:solidFill>
            <a:srgbClr val="005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3" name="Téglalap 12"/>
          <p:cNvSpPr/>
          <p:nvPr/>
        </p:nvSpPr>
        <p:spPr>
          <a:xfrm>
            <a:off x="611560" y="1844824"/>
            <a:ext cx="6763723" cy="45294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2400"/>
              </a:lnSpc>
              <a:spcBef>
                <a:spcPts val="400"/>
              </a:spcBef>
              <a:spcAft>
                <a:spcPts val="600"/>
              </a:spcAft>
              <a:defRPr/>
            </a:pPr>
            <a:r>
              <a:rPr lang="hu-HU" sz="1400" dirty="0">
                <a:solidFill>
                  <a:schemeClr val="bg2"/>
                </a:solidFill>
                <a:latin typeface="Arial"/>
              </a:rPr>
              <a:t>A kutatás során a koronavírus-járvány előtti időszakot hasonlítottuk össze a vírus harmadik hullámának lecsengését követő időszakkal, azaz egy olyan periódussal, amikor az utazási szokásokat közvetlenül már nem befolyásolta a megfertőződéstől való félelem. </a:t>
            </a:r>
          </a:p>
          <a:p>
            <a:pPr algn="just" fontAlgn="base">
              <a:lnSpc>
                <a:spcPts val="2400"/>
              </a:lnSpc>
              <a:spcBef>
                <a:spcPts val="400"/>
              </a:spcBef>
              <a:spcAft>
                <a:spcPts val="600"/>
              </a:spcAft>
              <a:defRPr/>
            </a:pPr>
            <a:r>
              <a:rPr lang="hu-HU" sz="1400" dirty="0">
                <a:solidFill>
                  <a:schemeClr val="bg2"/>
                </a:solidFill>
                <a:latin typeface="Arial"/>
              </a:rPr>
              <a:t>Az eredmények szerint a járvány „maradandóan hatott” a budapesti tömegközlekedésre – </a:t>
            </a:r>
            <a:r>
              <a:rPr lang="hu-HU" sz="1400" dirty="0">
                <a:solidFill>
                  <a:srgbClr val="719BC9"/>
                </a:solidFill>
                <a:latin typeface="Arial"/>
              </a:rPr>
              <a:t>jelentősen csökkent a BKK-val naponta utazók aránya és megnőtt azoké, akik teljesen elkerülik a tömegközlekedési eszközöket 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a fővárosban. A tömegközlekedés igénybe vételének csökkenése nem hozta magával más eszközök használatának növekedését - </a:t>
            </a:r>
            <a:r>
              <a:rPr lang="hu-HU" sz="1400" dirty="0">
                <a:solidFill>
                  <a:srgbClr val="719BC9"/>
                </a:solidFill>
                <a:latin typeface="Arial"/>
              </a:rPr>
              <a:t>a megkérdezettek összességében kevesebbet közlekednek Budapesten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, amit elsősorban a home office-ban töltött munkanapok számának emelkedése tesz lehetővé. A válaszolók harmada úgy vélte, a járvány teljes lecsengése után is kevesebbet fog közlekedni a fővárosban, legyen szó akár saját eszközről, akár tömegközlekedésről, </a:t>
            </a:r>
            <a:r>
              <a:rPr lang="hu-HU" sz="1400" dirty="0">
                <a:solidFill>
                  <a:srgbClr val="719BC9"/>
                </a:solidFill>
                <a:latin typeface="Arial"/>
              </a:rPr>
              <a:t>ez a változás 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tehát </a:t>
            </a:r>
            <a:r>
              <a:rPr lang="hu-HU" sz="1400" dirty="0">
                <a:solidFill>
                  <a:srgbClr val="719BC9"/>
                </a:solidFill>
                <a:latin typeface="Arial"/>
              </a:rPr>
              <a:t>tartósnak ígérkezik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8551348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>
                <a:defRPr/>
              </a:pPr>
              <a:t>5</a:t>
            </a:fld>
            <a:endParaRPr lang="hu-HU" dirty="0">
              <a:solidFill>
                <a:schemeClr val="bg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Egyenes összekötő 6"/>
          <p:cNvCxnSpPr/>
          <p:nvPr/>
        </p:nvCxnSpPr>
        <p:spPr>
          <a:xfrm>
            <a:off x="35496" y="782288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églalap 12"/>
          <p:cNvSpPr/>
          <p:nvPr/>
        </p:nvSpPr>
        <p:spPr>
          <a:xfrm>
            <a:off x="611560" y="1052736"/>
            <a:ext cx="676372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2400"/>
              </a:lnSpc>
              <a:spcBef>
                <a:spcPts val="400"/>
              </a:spcBef>
              <a:spcAft>
                <a:spcPts val="600"/>
              </a:spcAft>
              <a:defRPr/>
            </a:pPr>
            <a:r>
              <a:rPr lang="hu-HU" sz="1400" dirty="0">
                <a:solidFill>
                  <a:schemeClr val="bg2"/>
                </a:solidFill>
                <a:latin typeface="Arial"/>
              </a:rPr>
              <a:t>A tömegközlekedők arányának csökkenésén túl </a:t>
            </a:r>
            <a:r>
              <a:rPr lang="hu-HU" sz="1400" dirty="0">
                <a:solidFill>
                  <a:srgbClr val="719BC9"/>
                </a:solidFill>
                <a:latin typeface="Arial"/>
              </a:rPr>
              <a:t>a taxitársaságok igénybe vételében tapasztalható visszaesés.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 A covid előtti időszakban a megkérdezettek 11%-a utazott legalább havonta egyszer taxival, 43%-uk ennél ritkábban, 44%-uk pedig soha. A harmadik hullám lecsengése után a fő változás </a:t>
            </a:r>
            <a:r>
              <a:rPr lang="hu-HU" sz="1400" dirty="0">
                <a:solidFill>
                  <a:srgbClr val="719BC9"/>
                </a:solidFill>
                <a:latin typeface="Arial"/>
              </a:rPr>
              <a:t>az alkalmanként taxizók arányának csökkenésében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 (9 százalékpontos visszaesés) és a </a:t>
            </a:r>
            <a:r>
              <a:rPr lang="hu-HU" sz="1400" dirty="0">
                <a:solidFill>
                  <a:srgbClr val="719BC9"/>
                </a:solidFill>
                <a:latin typeface="Arial"/>
              </a:rPr>
              <a:t>soha nem taxizók arányának növekedésében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 (11 százalékpontos emelkedés) </a:t>
            </a:r>
            <a:r>
              <a:rPr lang="hu-HU" sz="1400" dirty="0">
                <a:solidFill>
                  <a:srgbClr val="719BC9"/>
                </a:solidFill>
                <a:latin typeface="Arial"/>
              </a:rPr>
              <a:t>figyelhető meg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.</a:t>
            </a:r>
          </a:p>
        </p:txBody>
      </p:sp>
      <p:sp>
        <p:nvSpPr>
          <p:cNvPr id="15" name="Téglalap 14"/>
          <p:cNvSpPr/>
          <p:nvPr/>
        </p:nvSpPr>
        <p:spPr>
          <a:xfrm>
            <a:off x="194311" y="3212976"/>
            <a:ext cx="7195771" cy="3640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2400"/>
              </a:lnSpc>
              <a:spcBef>
                <a:spcPts val="400"/>
              </a:spcBef>
              <a:spcAft>
                <a:spcPts val="600"/>
              </a:spcAft>
              <a:defRPr/>
            </a:pPr>
            <a:r>
              <a:rPr lang="hu-HU" sz="1400" b="1" i="1" dirty="0">
                <a:solidFill>
                  <a:srgbClr val="00527C"/>
                </a:solidFill>
                <a:latin typeface="Arial"/>
              </a:rPr>
              <a:t>Taxitársaságok igénybe vétele – a Bolt szorosan a Főtaxi nyomában</a:t>
            </a:r>
          </a:p>
        </p:txBody>
      </p:sp>
      <p:sp>
        <p:nvSpPr>
          <p:cNvPr id="16" name="Téglalap 15"/>
          <p:cNvSpPr/>
          <p:nvPr/>
        </p:nvSpPr>
        <p:spPr>
          <a:xfrm>
            <a:off x="611559" y="3724765"/>
            <a:ext cx="676372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2400"/>
              </a:lnSpc>
              <a:spcBef>
                <a:spcPts val="400"/>
              </a:spcBef>
              <a:spcAft>
                <a:spcPts val="600"/>
              </a:spcAft>
              <a:defRPr/>
            </a:pPr>
            <a:r>
              <a:rPr lang="hu-HU" sz="1400" dirty="0">
                <a:solidFill>
                  <a:schemeClr val="bg2"/>
                </a:solidFill>
                <a:latin typeface="Arial"/>
              </a:rPr>
              <a:t>A </a:t>
            </a:r>
            <a:r>
              <a:rPr lang="hu-HU" sz="1400" dirty="0">
                <a:solidFill>
                  <a:srgbClr val="719BC9"/>
                </a:solidFill>
                <a:latin typeface="Arial"/>
              </a:rPr>
              <a:t>legtöbbek által igénybe vett taxitársaság a Főtaxi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, mellyel a Budapesten az elmúlt két évben taxit használók 35%-a szokott időnként utazni és minden negyedik válaszoló jelölte meg az általa leggyakrabban használt taxitársaságként. A Főtaxi mellett a Bolt, a 6x6 Taxi és a City Taxi használati aránya számottevő. </a:t>
            </a:r>
            <a:r>
              <a:rPr lang="hu-HU" sz="1400" dirty="0">
                <a:solidFill>
                  <a:srgbClr val="719BC9"/>
                </a:solidFill>
                <a:latin typeface="Arial"/>
              </a:rPr>
              <a:t>A Boltot csaknem ugyanannyian tartják kedvenc taxitársaságuknak, mint a Főtaxit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, ismertsége és kedveltsége folyamatosan növekszik, </a:t>
            </a:r>
            <a:r>
              <a:rPr lang="hu-HU" sz="1400" dirty="0">
                <a:solidFill>
                  <a:srgbClr val="719BC9"/>
                </a:solidFill>
                <a:latin typeface="Arial"/>
              </a:rPr>
              <a:t>különösen a fiatalabb korosztályokban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 – 35 éves korig bezárólag a Bolt a leggyakrabban igénybe vett taxitársaság a fővárosban, 35 év felett pedig a Főtaxi.</a:t>
            </a:r>
          </a:p>
        </p:txBody>
      </p:sp>
      <p:sp>
        <p:nvSpPr>
          <p:cNvPr id="17" name="Téglalap 16"/>
          <p:cNvSpPr/>
          <p:nvPr/>
        </p:nvSpPr>
        <p:spPr>
          <a:xfrm>
            <a:off x="7956376" y="1052736"/>
            <a:ext cx="1008112" cy="5397565"/>
          </a:xfrm>
          <a:prstGeom prst="rect">
            <a:avLst/>
          </a:prstGeom>
          <a:solidFill>
            <a:srgbClr val="005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783211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>
                <a:defRPr/>
              </a:pPr>
              <a:t>6</a:t>
            </a:fld>
            <a:endParaRPr lang="hu-HU" dirty="0">
              <a:solidFill>
                <a:schemeClr val="bg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Egyenes összekötő 6"/>
          <p:cNvCxnSpPr/>
          <p:nvPr/>
        </p:nvCxnSpPr>
        <p:spPr>
          <a:xfrm>
            <a:off x="35496" y="782288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églalap 13"/>
          <p:cNvSpPr/>
          <p:nvPr/>
        </p:nvSpPr>
        <p:spPr>
          <a:xfrm>
            <a:off x="172834" y="4125365"/>
            <a:ext cx="7195771" cy="6717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2400"/>
              </a:lnSpc>
              <a:spcBef>
                <a:spcPts val="400"/>
              </a:spcBef>
              <a:spcAft>
                <a:spcPts val="600"/>
              </a:spcAft>
              <a:defRPr/>
            </a:pPr>
            <a:r>
              <a:rPr lang="hu-HU" sz="1400" b="1" i="1" dirty="0">
                <a:solidFill>
                  <a:srgbClr val="00527C"/>
                </a:solidFill>
                <a:latin typeface="Arial"/>
              </a:rPr>
              <a:t>Egy jól működő taxirendelő applikáció az egyik olyan eszköz, amely versenyelőnyt jelenthet egy taxitársaság számára</a:t>
            </a:r>
          </a:p>
        </p:txBody>
      </p:sp>
      <p:sp>
        <p:nvSpPr>
          <p:cNvPr id="15" name="Téglalap 14"/>
          <p:cNvSpPr/>
          <p:nvPr/>
        </p:nvSpPr>
        <p:spPr>
          <a:xfrm>
            <a:off x="7956376" y="1052736"/>
            <a:ext cx="1008112" cy="5397565"/>
          </a:xfrm>
          <a:prstGeom prst="rect">
            <a:avLst/>
          </a:prstGeom>
          <a:solidFill>
            <a:srgbClr val="005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6" name="Téglalap 15"/>
          <p:cNvSpPr/>
          <p:nvPr/>
        </p:nvSpPr>
        <p:spPr>
          <a:xfrm>
            <a:off x="539552" y="1052736"/>
            <a:ext cx="6763723" cy="28262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2400"/>
              </a:lnSpc>
              <a:spcBef>
                <a:spcPts val="400"/>
              </a:spcBef>
              <a:spcAft>
                <a:spcPts val="600"/>
              </a:spcAft>
              <a:defRPr/>
            </a:pPr>
            <a:r>
              <a:rPr lang="hu-HU" sz="1400" dirty="0">
                <a:solidFill>
                  <a:schemeClr val="bg2"/>
                </a:solidFill>
                <a:latin typeface="Arial"/>
              </a:rPr>
              <a:t>Minden taxitársaság arra törekszik, hogy valamiképpen megkülönböztesse magát versenytársaitól – igyekeznek olyan szolgáltatást kínálni, amely a lehető legjobban megfelel a taxizni vágyók igényeinek. </a:t>
            </a:r>
            <a:r>
              <a:rPr lang="hu-HU" sz="1400" dirty="0">
                <a:solidFill>
                  <a:srgbClr val="719BC9"/>
                </a:solidFill>
                <a:latin typeface="Arial"/>
              </a:rPr>
              <a:t>Az utazóközönség részéről vannak alapelvárások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 - a gépjárművek jó műszaki állapotúak és tiszták legyenek, a sofőr legyen udvarias, ápolt és jól öltözött (a nyakkendő és öltöny nem elvárás), a szolgáltatás legyen gyorsan elérhető (diszpécserszolgálat könnyű elérhetősége, rövid kiállási idő), az utazás maga pedig legyen biztonságos és komfortos, azaz egy kellemes élmény</a:t>
            </a:r>
            <a:r>
              <a:rPr lang="hu-HU" sz="1400" dirty="0">
                <a:solidFill>
                  <a:srgbClr val="719BC9"/>
                </a:solidFill>
                <a:latin typeface="Arial"/>
              </a:rPr>
              <a:t>. Ezeknek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 az alapelvárásoknak </a:t>
            </a:r>
            <a:r>
              <a:rPr lang="hu-HU" sz="1400" dirty="0">
                <a:solidFill>
                  <a:srgbClr val="719BC9"/>
                </a:solidFill>
                <a:latin typeface="Arial"/>
              </a:rPr>
              <a:t>minden taxitársaság igyekszik megfelelni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, hiszen azok nem teljesülése esetén az utasok elpártolnak tőlük. </a:t>
            </a:r>
          </a:p>
        </p:txBody>
      </p:sp>
      <p:sp>
        <p:nvSpPr>
          <p:cNvPr id="8" name="Téglalap 7"/>
          <p:cNvSpPr/>
          <p:nvPr/>
        </p:nvSpPr>
        <p:spPr>
          <a:xfrm>
            <a:off x="539551" y="4985881"/>
            <a:ext cx="676372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2400"/>
              </a:lnSpc>
              <a:spcBef>
                <a:spcPts val="400"/>
              </a:spcBef>
              <a:spcAft>
                <a:spcPts val="600"/>
              </a:spcAft>
              <a:defRPr/>
            </a:pPr>
            <a:r>
              <a:rPr lang="hu-HU" sz="1400" dirty="0">
                <a:solidFill>
                  <a:srgbClr val="719BC9"/>
                </a:solidFill>
                <a:latin typeface="Arial"/>
              </a:rPr>
              <a:t>A taxirendelő applikáció megléte a teljes mintát tekintve 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egyelőre</a:t>
            </a:r>
            <a:r>
              <a:rPr lang="hu-HU" sz="1400" dirty="0">
                <a:solidFill>
                  <a:srgbClr val="719BC9"/>
                </a:solidFill>
                <a:latin typeface="Arial"/>
              </a:rPr>
              <a:t> nem tartozik az alapelvárások közé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, azonban </a:t>
            </a:r>
            <a:r>
              <a:rPr lang="hu-HU" sz="1400" dirty="0">
                <a:solidFill>
                  <a:srgbClr val="719BC9"/>
                </a:solidFill>
                <a:latin typeface="Arial"/>
              </a:rPr>
              <a:t>a fiatalabb korosztályok körében igen nagy a jelentősége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 (annak ellenére, hogy minden korosztályon belül a telefonon történő taxirendelés a leggyakoribb). </a:t>
            </a:r>
          </a:p>
        </p:txBody>
      </p:sp>
    </p:spTree>
    <p:extLst>
      <p:ext uri="{BB962C8B-B14F-4D97-AF65-F5344CB8AC3E}">
        <p14:creationId xmlns:p14="http://schemas.microsoft.com/office/powerpoint/2010/main" val="13468610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>
                <a:defRPr/>
              </a:pPr>
              <a:t>7</a:t>
            </a:fld>
            <a:endParaRPr lang="hu-HU" dirty="0">
              <a:solidFill>
                <a:schemeClr val="bg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Egyenes összekötő 6"/>
          <p:cNvCxnSpPr/>
          <p:nvPr/>
        </p:nvCxnSpPr>
        <p:spPr>
          <a:xfrm>
            <a:off x="35496" y="782288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églalap 14"/>
          <p:cNvSpPr/>
          <p:nvPr/>
        </p:nvSpPr>
        <p:spPr>
          <a:xfrm>
            <a:off x="7956376" y="1052736"/>
            <a:ext cx="1008112" cy="5397565"/>
          </a:xfrm>
          <a:prstGeom prst="rect">
            <a:avLst/>
          </a:prstGeom>
          <a:solidFill>
            <a:srgbClr val="005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7" name="Téglalap 16"/>
          <p:cNvSpPr/>
          <p:nvPr/>
        </p:nvSpPr>
        <p:spPr>
          <a:xfrm>
            <a:off x="539551" y="1124744"/>
            <a:ext cx="6763723" cy="29905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2400"/>
              </a:lnSpc>
              <a:spcBef>
                <a:spcPts val="400"/>
              </a:spcBef>
              <a:spcAft>
                <a:spcPts val="600"/>
              </a:spcAft>
              <a:defRPr/>
            </a:pPr>
            <a:r>
              <a:rPr lang="hu-HU" sz="1400" dirty="0">
                <a:solidFill>
                  <a:schemeClr val="bg2"/>
                </a:solidFill>
                <a:latin typeface="Arial"/>
              </a:rPr>
              <a:t>Ez az egyik olyan eszköz, amely, ha jól működik, átcsábíthatja más taxitársaságok utasait, illetve segíthet a törzsutasok megtartásában.</a:t>
            </a:r>
          </a:p>
          <a:p>
            <a:pPr algn="just" fontAlgn="base">
              <a:lnSpc>
                <a:spcPts val="2400"/>
              </a:lnSpc>
              <a:spcBef>
                <a:spcPts val="400"/>
              </a:spcBef>
              <a:spcAft>
                <a:spcPts val="600"/>
              </a:spcAft>
              <a:defRPr/>
            </a:pPr>
            <a:r>
              <a:rPr lang="hu-HU" sz="1400" dirty="0">
                <a:solidFill>
                  <a:schemeClr val="bg2"/>
                </a:solidFill>
                <a:latin typeface="Arial"/>
              </a:rPr>
              <a:t>Az </a:t>
            </a:r>
            <a:r>
              <a:rPr lang="hu-HU" sz="1400" dirty="0">
                <a:solidFill>
                  <a:srgbClr val="719BC9"/>
                </a:solidFill>
                <a:latin typeface="Arial"/>
              </a:rPr>
              <a:t>ideális taxirendelő applikáció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 </a:t>
            </a:r>
            <a:r>
              <a:rPr lang="hu-HU" sz="1400" dirty="0">
                <a:solidFill>
                  <a:srgbClr val="719BC9"/>
                </a:solidFill>
                <a:latin typeface="Arial"/>
              </a:rPr>
              <a:t>könnyen kezelhető 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(egyszerű regisztráció, áttekinthető felület) </a:t>
            </a:r>
            <a:r>
              <a:rPr lang="hu-HU" sz="1400" dirty="0">
                <a:solidFill>
                  <a:srgbClr val="719BC9"/>
                </a:solidFill>
                <a:latin typeface="Arial"/>
              </a:rPr>
              <a:t>és precízen működik 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(pontosan jelzi a kocsi várható érkezési idejét, jól érzékeli a hívó fél pozícióját, megadja az út várható költségét). </a:t>
            </a:r>
            <a:r>
              <a:rPr lang="hu-HU" sz="1400" dirty="0">
                <a:solidFill>
                  <a:srgbClr val="719BC9"/>
                </a:solidFill>
                <a:latin typeface="Arial"/>
              </a:rPr>
              <a:t>Fentiek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 természetesen </a:t>
            </a:r>
            <a:r>
              <a:rPr lang="hu-HU" sz="1400" dirty="0">
                <a:solidFill>
                  <a:srgbClr val="719BC9"/>
                </a:solidFill>
                <a:latin typeface="Arial"/>
              </a:rPr>
              <a:t>kiegészülhetnek számos kényelmi funkcióval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, amelyek megléte nem feltétlenül szükséges, de többek számára vonzó lehet (autó rendszámának megadása, az utazási pozíciók tárolása, bankkártya regisztráció lehetőség, az utazás értékelése, a taxiút teljes egyénre szabása speciális igények megadásával). </a:t>
            </a:r>
          </a:p>
        </p:txBody>
      </p:sp>
      <p:sp>
        <p:nvSpPr>
          <p:cNvPr id="18" name="Téglalap 17"/>
          <p:cNvSpPr/>
          <p:nvPr/>
        </p:nvSpPr>
        <p:spPr>
          <a:xfrm>
            <a:off x="172834" y="4416786"/>
            <a:ext cx="7195771" cy="3640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2400"/>
              </a:lnSpc>
              <a:spcBef>
                <a:spcPts val="400"/>
              </a:spcBef>
              <a:spcAft>
                <a:spcPts val="600"/>
              </a:spcAft>
              <a:defRPr/>
            </a:pPr>
            <a:r>
              <a:rPr lang="hu-HU" sz="1400" b="1" i="1" dirty="0">
                <a:solidFill>
                  <a:srgbClr val="00527C"/>
                </a:solidFill>
                <a:latin typeface="Arial"/>
              </a:rPr>
              <a:t>A kizárólag elektromos autókból álló flotta szintén vonzóvá teheti a taxitársaságot</a:t>
            </a:r>
          </a:p>
        </p:txBody>
      </p:sp>
      <p:sp>
        <p:nvSpPr>
          <p:cNvPr id="19" name="Téglalap 18"/>
          <p:cNvSpPr/>
          <p:nvPr/>
        </p:nvSpPr>
        <p:spPr>
          <a:xfrm>
            <a:off x="539551" y="4933617"/>
            <a:ext cx="676372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2400"/>
              </a:lnSpc>
              <a:spcBef>
                <a:spcPts val="400"/>
              </a:spcBef>
              <a:spcAft>
                <a:spcPts val="600"/>
              </a:spcAft>
              <a:defRPr/>
            </a:pPr>
            <a:r>
              <a:rPr lang="hu-HU" sz="1400" dirty="0">
                <a:solidFill>
                  <a:schemeClr val="bg2"/>
                </a:solidFill>
                <a:latin typeface="Arial"/>
              </a:rPr>
              <a:t>Ugyan a taxihasználat gyakoriságát csak keveseknél növelné meg, az adott társaság vonzerejét mindenképpen emelné, </a:t>
            </a:r>
            <a:r>
              <a:rPr lang="hu-HU" sz="1400" dirty="0">
                <a:solidFill>
                  <a:srgbClr val="719BC9"/>
                </a:solidFill>
                <a:latin typeface="Arial"/>
              </a:rPr>
              <a:t>ha a taxik mindegyike elektromos autó lenne – csaknem minden második megkérdezettek ezt a taxitársaságot választaná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261673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>
                <a:defRPr/>
              </a:pPr>
              <a:t>8</a:t>
            </a:fld>
            <a:endParaRPr lang="hu-HU" dirty="0">
              <a:solidFill>
                <a:schemeClr val="bg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Egyenes összekötő 6"/>
          <p:cNvCxnSpPr/>
          <p:nvPr/>
        </p:nvCxnSpPr>
        <p:spPr>
          <a:xfrm>
            <a:off x="35496" y="782288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églalap 7"/>
          <p:cNvSpPr/>
          <p:nvPr/>
        </p:nvSpPr>
        <p:spPr>
          <a:xfrm>
            <a:off x="179512" y="1005867"/>
            <a:ext cx="7195771" cy="11439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2400"/>
              </a:lnSpc>
              <a:spcBef>
                <a:spcPts val="400"/>
              </a:spcBef>
              <a:spcAft>
                <a:spcPts val="600"/>
              </a:spcAft>
              <a:defRPr/>
            </a:pPr>
            <a:r>
              <a:rPr lang="hu-HU" sz="1400" b="1" i="1" dirty="0">
                <a:solidFill>
                  <a:srgbClr val="00527C"/>
                </a:solidFill>
                <a:latin typeface="Arial"/>
              </a:rPr>
              <a:t>Modern közlekedési módok, fejlesztések – jellemzően a fiatalobbak a nyitottabbak, de vannak olyan újítások, melyek az idősebbeket is megmozgatják</a:t>
            </a:r>
          </a:p>
          <a:p>
            <a:pPr algn="just" fontAlgn="base">
              <a:lnSpc>
                <a:spcPts val="2400"/>
              </a:lnSpc>
              <a:spcBef>
                <a:spcPts val="400"/>
              </a:spcBef>
              <a:spcAft>
                <a:spcPts val="600"/>
              </a:spcAft>
              <a:defRPr/>
            </a:pPr>
            <a:r>
              <a:rPr lang="hu-HU" sz="1400" b="1" i="1" dirty="0">
                <a:solidFill>
                  <a:srgbClr val="00527C"/>
                </a:solidFill>
                <a:latin typeface="Arial"/>
              </a:rPr>
              <a:t> </a:t>
            </a:r>
          </a:p>
        </p:txBody>
      </p:sp>
      <p:sp>
        <p:nvSpPr>
          <p:cNvPr id="12" name="Téglalap 11"/>
          <p:cNvSpPr/>
          <p:nvPr/>
        </p:nvSpPr>
        <p:spPr>
          <a:xfrm>
            <a:off x="7951347" y="1005866"/>
            <a:ext cx="1008112" cy="5496643"/>
          </a:xfrm>
          <a:prstGeom prst="rect">
            <a:avLst/>
          </a:prstGeom>
          <a:solidFill>
            <a:srgbClr val="005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3" name="Téglalap 12"/>
          <p:cNvSpPr/>
          <p:nvPr/>
        </p:nvSpPr>
        <p:spPr>
          <a:xfrm>
            <a:off x="611560" y="1844824"/>
            <a:ext cx="6763723" cy="4621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2400"/>
              </a:lnSpc>
              <a:spcBef>
                <a:spcPts val="400"/>
              </a:spcBef>
              <a:spcAft>
                <a:spcPts val="600"/>
              </a:spcAft>
              <a:defRPr/>
            </a:pPr>
            <a:r>
              <a:rPr lang="hu-HU" sz="1400" dirty="0">
                <a:solidFill>
                  <a:schemeClr val="bg2"/>
                </a:solidFill>
                <a:latin typeface="Arial"/>
              </a:rPr>
              <a:t>A válaszadók </a:t>
            </a:r>
            <a:r>
              <a:rPr lang="hu-HU" sz="1400" dirty="0">
                <a:solidFill>
                  <a:srgbClr val="719BC9"/>
                </a:solidFill>
                <a:latin typeface="Arial"/>
              </a:rPr>
              <a:t>ötöde vette már igénybe valamelyik autómegosztó cég szolgáltatását és negyede próbálta ki a bicikli-, roller- és/vagy robogómegosztó szolgáltatást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. (A minta 75%-a 45 évesnél fiatalabb volt.) Ezen szolgáltatások iránt </a:t>
            </a:r>
            <a:r>
              <a:rPr lang="hu-HU" sz="1400" dirty="0">
                <a:solidFill>
                  <a:srgbClr val="719BC9"/>
                </a:solidFill>
                <a:latin typeface="Arial"/>
              </a:rPr>
              <a:t>a fiatalok körében a legnagyobb az érdeklődés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, várhatóan a jövőben egyre többen és egyre gyakrabban veszik igénybe ezeket a közlekedési módokat, különösen akkor, ha azok olcsóbbak lesznek, kibővül a szolgáltatási terület, illetve egyszerűbbé válik a szolgáltatás igénybe vétele.</a:t>
            </a:r>
          </a:p>
          <a:p>
            <a:pPr algn="just" fontAlgn="base">
              <a:lnSpc>
                <a:spcPts val="2400"/>
              </a:lnSpc>
              <a:spcBef>
                <a:spcPts val="400"/>
              </a:spcBef>
              <a:spcAft>
                <a:spcPts val="600"/>
              </a:spcAft>
              <a:defRPr/>
            </a:pPr>
            <a:r>
              <a:rPr lang="hu-HU" sz="1400" dirty="0">
                <a:solidFill>
                  <a:srgbClr val="719BC9"/>
                </a:solidFill>
                <a:latin typeface="Arial"/>
              </a:rPr>
              <a:t>A megkérdezettek negyede vásárolt már mobiljegyet, melynek használata 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szintén </a:t>
            </a:r>
            <a:r>
              <a:rPr lang="hu-HU" sz="1400" dirty="0">
                <a:solidFill>
                  <a:srgbClr val="719BC9"/>
                </a:solidFill>
                <a:latin typeface="Arial"/>
              </a:rPr>
              <a:t>a fiatalok körében a legelterjedtebb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– a 16-18 évesek 39%-a, a 19-28 évesek 37%-a vett már, szemben a 45 év felettiek 14%-ával.</a:t>
            </a:r>
          </a:p>
          <a:p>
            <a:pPr algn="just" fontAlgn="base">
              <a:lnSpc>
                <a:spcPts val="2400"/>
              </a:lnSpc>
              <a:spcBef>
                <a:spcPts val="400"/>
              </a:spcBef>
              <a:spcAft>
                <a:spcPts val="600"/>
              </a:spcAft>
              <a:defRPr/>
            </a:pPr>
            <a:r>
              <a:rPr lang="hu-HU" sz="1400" dirty="0">
                <a:solidFill>
                  <a:schemeClr val="bg2"/>
                </a:solidFill>
                <a:latin typeface="Arial"/>
              </a:rPr>
              <a:t>A </a:t>
            </a:r>
            <a:r>
              <a:rPr lang="hu-HU" sz="1400" dirty="0">
                <a:solidFill>
                  <a:srgbClr val="719BC9"/>
                </a:solidFill>
                <a:latin typeface="Arial"/>
              </a:rPr>
              <a:t>BKK Futár 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viszont egy olyan fejlesztés, amely </a:t>
            </a:r>
            <a:r>
              <a:rPr lang="hu-HU" sz="1400" dirty="0">
                <a:solidFill>
                  <a:srgbClr val="719BC9"/>
                </a:solidFill>
                <a:latin typeface="Arial"/>
              </a:rPr>
              <a:t>minden korosztályban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 </a:t>
            </a:r>
            <a:r>
              <a:rPr lang="hu-HU" sz="1400" dirty="0">
                <a:solidFill>
                  <a:srgbClr val="719BC9"/>
                </a:solidFill>
                <a:latin typeface="Arial"/>
              </a:rPr>
              <a:t>népszerű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. Ismertsége 90%-os, míg magát az utazástervezőt 72% használta már. A használók aránya a 45 évnél idősebbek körében is 66%, ráadásul a szegmens tagjainak 39%-a mobil applikáción keresztül is igénybe vette a szolgáltatást.</a:t>
            </a:r>
          </a:p>
        </p:txBody>
      </p:sp>
    </p:spTree>
    <p:extLst>
      <p:ext uri="{BB962C8B-B14F-4D97-AF65-F5344CB8AC3E}">
        <p14:creationId xmlns:p14="http://schemas.microsoft.com/office/powerpoint/2010/main" val="2460154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églalap 5"/>
          <p:cNvSpPr/>
          <p:nvPr/>
        </p:nvSpPr>
        <p:spPr>
          <a:xfrm>
            <a:off x="0" y="1700808"/>
            <a:ext cx="9144000" cy="2964992"/>
          </a:xfrm>
          <a:prstGeom prst="rect">
            <a:avLst/>
          </a:prstGeom>
          <a:solidFill>
            <a:srgbClr val="005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>
                <a:defRPr/>
              </a:pPr>
              <a:t>9</a:t>
            </a:fld>
            <a:endParaRPr lang="hu-HU" dirty="0">
              <a:solidFill>
                <a:schemeClr val="bg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Egyenes összekötő 6"/>
          <p:cNvCxnSpPr/>
          <p:nvPr/>
        </p:nvCxnSpPr>
        <p:spPr>
          <a:xfrm>
            <a:off x="35496" y="782288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612057" y="2420888"/>
            <a:ext cx="7704856" cy="1818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3" tIns="45712" rIns="91423" bIns="45712" anchor="t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342" fontAlgn="base">
              <a:spcBef>
                <a:spcPct val="0"/>
              </a:spcBef>
              <a:spcAft>
                <a:spcPts val="1200"/>
              </a:spcAft>
              <a:defRPr/>
            </a:pPr>
            <a:r>
              <a:rPr lang="hu-HU" sz="2600" i="1" dirty="0">
                <a:solidFill>
                  <a:schemeClr val="bg1"/>
                </a:solidFill>
                <a:latin typeface="Arial"/>
              </a:rPr>
              <a:t>Részletes eredmények</a:t>
            </a:r>
          </a:p>
          <a:p>
            <a:pPr marL="914400" lvl="2" indent="0" defTabSz="914342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3200" b="1" i="1" dirty="0">
                <a:solidFill>
                  <a:schemeClr val="bg1"/>
                </a:solidFill>
                <a:latin typeface="Arial"/>
              </a:rPr>
              <a:t>A kutatás módszertana</a:t>
            </a:r>
          </a:p>
        </p:txBody>
      </p:sp>
    </p:spTree>
    <p:extLst>
      <p:ext uri="{BB962C8B-B14F-4D97-AF65-F5344CB8AC3E}">
        <p14:creationId xmlns:p14="http://schemas.microsoft.com/office/powerpoint/2010/main" val="30604436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églalap 5"/>
          <p:cNvSpPr/>
          <p:nvPr/>
        </p:nvSpPr>
        <p:spPr>
          <a:xfrm>
            <a:off x="35496" y="940363"/>
            <a:ext cx="1008112" cy="5842698"/>
          </a:xfrm>
          <a:prstGeom prst="rect">
            <a:avLst/>
          </a:prstGeom>
          <a:solidFill>
            <a:srgbClr val="005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>
                <a:defRPr/>
              </a:pPr>
              <a:t>10</a:t>
            </a:fld>
            <a:endParaRPr lang="hu-HU" dirty="0">
              <a:solidFill>
                <a:schemeClr val="bg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Egyenes összekötő 6"/>
          <p:cNvCxnSpPr/>
          <p:nvPr/>
        </p:nvCxnSpPr>
        <p:spPr>
          <a:xfrm>
            <a:off x="35496" y="782288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1438955" y="1143753"/>
            <a:ext cx="7093485" cy="5730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3" tIns="45712" rIns="91423" bIns="45712" anchor="t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defTabSz="914342" fontAlgn="base">
              <a:lnSpc>
                <a:spcPts val="2200"/>
              </a:lnSpc>
              <a:spcBef>
                <a:spcPct val="0"/>
              </a:spcBef>
              <a:spcAft>
                <a:spcPts val="1200"/>
              </a:spcAft>
              <a:defRPr/>
            </a:pPr>
            <a:r>
              <a:rPr lang="hu-HU" sz="1400" dirty="0">
                <a:solidFill>
                  <a:schemeClr val="bg2"/>
                </a:solidFill>
                <a:latin typeface="Arial"/>
              </a:rPr>
              <a:t>A kutatás </a:t>
            </a:r>
            <a:r>
              <a:rPr lang="hu-HU" sz="1400" b="1" dirty="0">
                <a:solidFill>
                  <a:srgbClr val="00527C"/>
                </a:solidFill>
                <a:latin typeface="Arial"/>
              </a:rPr>
              <a:t>cél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ja</a:t>
            </a:r>
            <a:r>
              <a:rPr lang="hu-HU" sz="1400" b="1" dirty="0">
                <a:solidFill>
                  <a:srgbClr val="00527C"/>
                </a:solidFill>
                <a:latin typeface="Arial"/>
              </a:rPr>
              <a:t> annak felmérése 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volt, </a:t>
            </a:r>
            <a:r>
              <a:rPr lang="hu-HU" sz="1400" b="1" dirty="0">
                <a:solidFill>
                  <a:srgbClr val="00527C"/>
                </a:solidFill>
                <a:latin typeface="Arial"/>
              </a:rPr>
              <a:t>hogyan hatott a 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koronavírus </a:t>
            </a:r>
            <a:r>
              <a:rPr lang="hu-HU" sz="1400" b="1" dirty="0">
                <a:solidFill>
                  <a:srgbClr val="00527C"/>
                </a:solidFill>
                <a:latin typeface="Arial"/>
              </a:rPr>
              <a:t>járvány a fővárosi közlekedésre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, mennyire fogékonyak a Budapesten közlekedők a „modernebb” közlekedés iránt, </a:t>
            </a:r>
            <a:r>
              <a:rPr lang="hu-HU" sz="1400" b="1" dirty="0">
                <a:solidFill>
                  <a:srgbClr val="00527C"/>
                </a:solidFill>
                <a:latin typeface="Arial"/>
              </a:rPr>
              <a:t>milyen igények 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/ attitűdök </a:t>
            </a:r>
            <a:r>
              <a:rPr lang="hu-HU" sz="1400" b="1" dirty="0">
                <a:solidFill>
                  <a:srgbClr val="00527C"/>
                </a:solidFill>
                <a:latin typeface="Arial"/>
              </a:rPr>
              <a:t>befolyásolják a taxitársaságok igénybe vételét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.</a:t>
            </a:r>
            <a:r>
              <a:rPr lang="hu-HU" sz="1400" dirty="0">
                <a:solidFill>
                  <a:srgbClr val="808080"/>
                </a:solidFill>
                <a:latin typeface="Arial"/>
              </a:rPr>
              <a:t> </a:t>
            </a:r>
          </a:p>
          <a:p>
            <a:pPr algn="just" defTabSz="914342" fontAlgn="base">
              <a:lnSpc>
                <a:spcPts val="2200"/>
              </a:lnSpc>
              <a:spcBef>
                <a:spcPct val="0"/>
              </a:spcBef>
              <a:spcAft>
                <a:spcPts val="1200"/>
              </a:spcAft>
              <a:defRPr/>
            </a:pPr>
            <a:r>
              <a:rPr lang="hu-HU" sz="1400" dirty="0">
                <a:solidFill>
                  <a:schemeClr val="bg2"/>
                </a:solidFill>
                <a:latin typeface="Arial"/>
              </a:rPr>
              <a:t>A kutatás </a:t>
            </a:r>
            <a:r>
              <a:rPr lang="hu-HU" sz="1400" b="1" dirty="0">
                <a:solidFill>
                  <a:srgbClr val="00527C"/>
                </a:solidFill>
                <a:latin typeface="Arial"/>
              </a:rPr>
              <a:t>célcsoport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ját</a:t>
            </a:r>
            <a:r>
              <a:rPr lang="hu-HU" sz="1400" b="1" dirty="0">
                <a:solidFill>
                  <a:schemeClr val="bg2"/>
                </a:solidFill>
                <a:latin typeface="Arial"/>
              </a:rPr>
              <a:t> 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olyan budapesti lakosok, illetve a budapesti agglomerációban élő személyek alkották, </a:t>
            </a:r>
            <a:r>
              <a:rPr lang="hu-HU" sz="1400" b="1" dirty="0">
                <a:solidFill>
                  <a:srgbClr val="00527C"/>
                </a:solidFill>
                <a:latin typeface="Arial"/>
              </a:rPr>
              <a:t>akik rendszeresen közlekednek a fővárosban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.</a:t>
            </a:r>
          </a:p>
          <a:p>
            <a:pPr algn="just" defTabSz="914342" fontAlgn="base">
              <a:lnSpc>
                <a:spcPts val="2200"/>
              </a:lnSpc>
              <a:spcBef>
                <a:spcPct val="0"/>
              </a:spcBef>
              <a:spcAft>
                <a:spcPts val="1200"/>
              </a:spcAft>
              <a:defRPr/>
            </a:pPr>
            <a:r>
              <a:rPr lang="hu-HU" sz="1400" b="1" dirty="0">
                <a:solidFill>
                  <a:srgbClr val="00527C"/>
                </a:solidFill>
                <a:latin typeface="Arial"/>
              </a:rPr>
              <a:t>A kutatás két fázisból állt 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– 1000 fő online módon történő kérdőíves megkérdezéséből (CAWI interjúk) és két online fókuszcsoportos beszélgetésből. </a:t>
            </a:r>
          </a:p>
          <a:p>
            <a:pPr algn="just" defTabSz="914342" fontAlgn="base">
              <a:lnSpc>
                <a:spcPts val="2200"/>
              </a:lnSpc>
              <a:spcBef>
                <a:spcPct val="0"/>
              </a:spcBef>
              <a:spcAft>
                <a:spcPts val="1200"/>
              </a:spcAft>
              <a:defRPr/>
            </a:pPr>
            <a:r>
              <a:rPr lang="hu-HU" sz="1400" dirty="0">
                <a:solidFill>
                  <a:schemeClr val="bg2"/>
                </a:solidFill>
                <a:latin typeface="Arial"/>
              </a:rPr>
              <a:t>A </a:t>
            </a:r>
            <a:r>
              <a:rPr lang="hu-HU" sz="1400" b="1" dirty="0">
                <a:solidFill>
                  <a:srgbClr val="00527C"/>
                </a:solidFill>
                <a:latin typeface="Arial"/>
              </a:rPr>
              <a:t>kvantitatív, nagymintás kutatás 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eredményei statisztikailag megbízható, számszerűsíthető adatokat szolgáltatnak az emberek közlekedési szokásairól, azok változásáról,</a:t>
            </a:r>
          </a:p>
          <a:p>
            <a:pPr algn="just" defTabSz="914342" fontAlgn="base">
              <a:lnSpc>
                <a:spcPts val="2200"/>
              </a:lnSpc>
              <a:spcBef>
                <a:spcPct val="0"/>
              </a:spcBef>
              <a:spcAft>
                <a:spcPts val="1200"/>
              </a:spcAft>
              <a:defRPr/>
            </a:pPr>
            <a:r>
              <a:rPr lang="hu-HU" sz="1400" dirty="0">
                <a:solidFill>
                  <a:schemeClr val="bg2"/>
                </a:solidFill>
                <a:latin typeface="Arial"/>
              </a:rPr>
              <a:t>míg a </a:t>
            </a:r>
            <a:r>
              <a:rPr lang="hu-HU" sz="1400" b="1" dirty="0">
                <a:solidFill>
                  <a:srgbClr val="00527C"/>
                </a:solidFill>
                <a:latin typeface="Arial"/>
              </a:rPr>
              <a:t>kvalitatív kutatás </a:t>
            </a:r>
            <a:r>
              <a:rPr lang="hu-HU" sz="1400" dirty="0">
                <a:solidFill>
                  <a:schemeClr val="bg2"/>
                </a:solidFill>
                <a:latin typeface="Arial"/>
              </a:rPr>
              <a:t>segít feltárni a viselkedésük mögöttes indokait, mélyebben megismerni a témával kapcsolatos gondolataikat, véleményüket.</a:t>
            </a:r>
          </a:p>
          <a:p>
            <a:pPr algn="just" defTabSz="914342" fontAlgn="base">
              <a:lnSpc>
                <a:spcPts val="2200"/>
              </a:lnSpc>
              <a:spcBef>
                <a:spcPct val="0"/>
              </a:spcBef>
              <a:spcAft>
                <a:spcPts val="1200"/>
              </a:spcAft>
              <a:defRPr/>
            </a:pPr>
            <a:r>
              <a:rPr lang="hu-HU" sz="1400" dirty="0">
                <a:solidFill>
                  <a:schemeClr val="bg2"/>
                </a:solidFill>
                <a:latin typeface="Arial"/>
              </a:rPr>
              <a:t>Jelen riport a kvantitatív fázis eredményeit tartalmazza. </a:t>
            </a:r>
          </a:p>
        </p:txBody>
      </p:sp>
    </p:spTree>
    <p:extLst>
      <p:ext uri="{BB962C8B-B14F-4D97-AF65-F5344CB8AC3E}">
        <p14:creationId xmlns:p14="http://schemas.microsoft.com/office/powerpoint/2010/main" val="28232387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églalap 5"/>
          <p:cNvSpPr/>
          <p:nvPr/>
        </p:nvSpPr>
        <p:spPr>
          <a:xfrm>
            <a:off x="35496" y="940363"/>
            <a:ext cx="1008112" cy="5842698"/>
          </a:xfrm>
          <a:prstGeom prst="rect">
            <a:avLst/>
          </a:prstGeom>
          <a:solidFill>
            <a:srgbClr val="005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>
                <a:defRPr/>
              </a:pPr>
              <a:t>11</a:t>
            </a:fld>
            <a:endParaRPr lang="hu-HU" dirty="0">
              <a:solidFill>
                <a:schemeClr val="bg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Egyenes összekötő 6"/>
          <p:cNvCxnSpPr/>
          <p:nvPr/>
        </p:nvCxnSpPr>
        <p:spPr>
          <a:xfrm>
            <a:off x="35496" y="782288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1438955" y="1143753"/>
            <a:ext cx="7093485" cy="5730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3" tIns="45712" rIns="91423" bIns="45712" anchor="t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defTabSz="914342" fontAlgn="base">
              <a:lnSpc>
                <a:spcPts val="2200"/>
              </a:lnSpc>
              <a:spcBef>
                <a:spcPct val="0"/>
              </a:spcBef>
              <a:defRPr/>
            </a:pPr>
            <a:r>
              <a:rPr lang="hu-HU" sz="1400" dirty="0">
                <a:solidFill>
                  <a:schemeClr val="bg2"/>
                </a:solidFill>
                <a:latin typeface="Arial"/>
              </a:rPr>
              <a:t>A kvantitatív mintában a válaszolók korcsoportok szerinti megoszlása az alábbi kvóták mentén került kialakításra:</a:t>
            </a:r>
          </a:p>
          <a:p>
            <a:pPr lvl="1" algn="just" defTabSz="914342" fontAlgn="base">
              <a:lnSpc>
                <a:spcPts val="2200"/>
              </a:lnSpc>
              <a:spcBef>
                <a:spcPct val="0"/>
              </a:spcBef>
              <a:buFontTx/>
              <a:buChar char="-"/>
              <a:defRPr/>
            </a:pPr>
            <a:r>
              <a:rPr lang="hu-HU" sz="1400" dirty="0">
                <a:solidFill>
                  <a:schemeClr val="bg2"/>
                </a:solidFill>
                <a:latin typeface="Arial"/>
              </a:rPr>
              <a:t>16-18 évesek: 10%</a:t>
            </a:r>
          </a:p>
          <a:p>
            <a:pPr lvl="1" algn="just" defTabSz="914342" fontAlgn="base">
              <a:lnSpc>
                <a:spcPts val="2200"/>
              </a:lnSpc>
              <a:spcBef>
                <a:spcPct val="0"/>
              </a:spcBef>
              <a:buFontTx/>
              <a:buChar char="-"/>
              <a:defRPr/>
            </a:pPr>
            <a:r>
              <a:rPr lang="hu-HU" sz="1400" dirty="0">
                <a:solidFill>
                  <a:schemeClr val="bg2"/>
                </a:solidFill>
                <a:latin typeface="Arial"/>
              </a:rPr>
              <a:t>19-28 évesek: 15%</a:t>
            </a:r>
          </a:p>
          <a:p>
            <a:pPr lvl="1" algn="just" defTabSz="914342" fontAlgn="base">
              <a:lnSpc>
                <a:spcPts val="2200"/>
              </a:lnSpc>
              <a:spcBef>
                <a:spcPct val="0"/>
              </a:spcBef>
              <a:buFontTx/>
              <a:buChar char="-"/>
              <a:defRPr/>
            </a:pPr>
            <a:r>
              <a:rPr lang="hu-HU" sz="1400" dirty="0">
                <a:solidFill>
                  <a:schemeClr val="bg2"/>
                </a:solidFill>
                <a:latin typeface="Arial"/>
              </a:rPr>
              <a:t>29-35 évesek: 25%</a:t>
            </a:r>
          </a:p>
          <a:p>
            <a:pPr lvl="1" algn="just" defTabSz="914342" fontAlgn="base">
              <a:lnSpc>
                <a:spcPts val="2200"/>
              </a:lnSpc>
              <a:spcBef>
                <a:spcPct val="0"/>
              </a:spcBef>
              <a:buFontTx/>
              <a:buChar char="-"/>
              <a:defRPr/>
            </a:pPr>
            <a:r>
              <a:rPr lang="hu-HU" sz="1400" dirty="0">
                <a:solidFill>
                  <a:schemeClr val="bg2"/>
                </a:solidFill>
                <a:latin typeface="Arial"/>
              </a:rPr>
              <a:t>36-45 évesek: 25%</a:t>
            </a:r>
          </a:p>
          <a:p>
            <a:pPr lvl="1" algn="just" defTabSz="914342" fontAlgn="base">
              <a:lnSpc>
                <a:spcPts val="2200"/>
              </a:lnSpc>
              <a:spcBef>
                <a:spcPct val="0"/>
              </a:spcBef>
              <a:spcAft>
                <a:spcPts val="1200"/>
              </a:spcAft>
              <a:buFontTx/>
              <a:buChar char="-"/>
              <a:defRPr/>
            </a:pPr>
            <a:r>
              <a:rPr lang="hu-HU" sz="1400" dirty="0">
                <a:solidFill>
                  <a:schemeClr val="bg2"/>
                </a:solidFill>
                <a:latin typeface="Arial"/>
              </a:rPr>
              <a:t>45 évnél idősebbek: 25%</a:t>
            </a:r>
          </a:p>
          <a:p>
            <a:pPr algn="just" defTabSz="914342" fontAlgn="base">
              <a:lnSpc>
                <a:spcPts val="2200"/>
              </a:lnSpc>
              <a:spcBef>
                <a:spcPct val="0"/>
              </a:spcBef>
              <a:spcAft>
                <a:spcPts val="1200"/>
              </a:spcAft>
              <a:defRPr/>
            </a:pPr>
            <a:r>
              <a:rPr lang="hu-HU" sz="1400" dirty="0">
                <a:solidFill>
                  <a:schemeClr val="bg2"/>
                </a:solidFill>
                <a:latin typeface="Arial"/>
              </a:rPr>
              <a:t>A kutatásra 2021 szeptemberében került sor.</a:t>
            </a:r>
          </a:p>
        </p:txBody>
      </p:sp>
    </p:spTree>
    <p:extLst>
      <p:ext uri="{BB962C8B-B14F-4D97-AF65-F5344CB8AC3E}">
        <p14:creationId xmlns:p14="http://schemas.microsoft.com/office/powerpoint/2010/main" val="14279461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églalap 5"/>
          <p:cNvSpPr/>
          <p:nvPr/>
        </p:nvSpPr>
        <p:spPr>
          <a:xfrm>
            <a:off x="0" y="1700808"/>
            <a:ext cx="9144000" cy="2964992"/>
          </a:xfrm>
          <a:prstGeom prst="rect">
            <a:avLst/>
          </a:prstGeom>
          <a:solidFill>
            <a:srgbClr val="005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>
                <a:defRPr/>
              </a:pPr>
              <a:t>12</a:t>
            </a:fld>
            <a:endParaRPr lang="hu-HU" dirty="0">
              <a:solidFill>
                <a:schemeClr val="bg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Egyenes összekötő 6"/>
          <p:cNvCxnSpPr/>
          <p:nvPr/>
        </p:nvCxnSpPr>
        <p:spPr>
          <a:xfrm>
            <a:off x="35496" y="782288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612057" y="2420888"/>
            <a:ext cx="7704856" cy="1818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3" tIns="45712" rIns="91423" bIns="45712" anchor="t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342" fontAlgn="base">
              <a:spcBef>
                <a:spcPct val="0"/>
              </a:spcBef>
              <a:spcAft>
                <a:spcPts val="1200"/>
              </a:spcAft>
              <a:defRPr/>
            </a:pPr>
            <a:r>
              <a:rPr lang="hu-HU" sz="2600" i="1" dirty="0">
                <a:solidFill>
                  <a:schemeClr val="bg1"/>
                </a:solidFill>
                <a:latin typeface="Arial"/>
              </a:rPr>
              <a:t>Részletes eredmények</a:t>
            </a:r>
          </a:p>
          <a:p>
            <a:pPr marL="914400" lvl="2" indent="0" defTabSz="914342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3200" b="1" i="1" dirty="0">
                <a:solidFill>
                  <a:schemeClr val="bg1"/>
                </a:solidFill>
                <a:latin typeface="Arial"/>
              </a:rPr>
              <a:t>A Covid hatása a budapesti közlekedésre</a:t>
            </a:r>
          </a:p>
        </p:txBody>
      </p:sp>
    </p:spTree>
    <p:extLst>
      <p:ext uri="{BB962C8B-B14F-4D97-AF65-F5344CB8AC3E}">
        <p14:creationId xmlns:p14="http://schemas.microsoft.com/office/powerpoint/2010/main" val="33844176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églalap 31"/>
          <p:cNvSpPr/>
          <p:nvPr/>
        </p:nvSpPr>
        <p:spPr>
          <a:xfrm>
            <a:off x="241965" y="1973450"/>
            <a:ext cx="8715767" cy="3560004"/>
          </a:xfrm>
          <a:prstGeom prst="rect">
            <a:avLst/>
          </a:prstGeom>
          <a:noFill/>
          <a:ln w="3175">
            <a:solidFill>
              <a:srgbClr val="0052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4" name="Téglalap 33"/>
          <p:cNvSpPr/>
          <p:nvPr/>
        </p:nvSpPr>
        <p:spPr>
          <a:xfrm>
            <a:off x="251520" y="5733524"/>
            <a:ext cx="8712968" cy="742790"/>
          </a:xfrm>
          <a:prstGeom prst="rect">
            <a:avLst/>
          </a:prstGeom>
          <a:solidFill>
            <a:srgbClr val="00527C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>
                <a:defRPr/>
              </a:pPr>
              <a:t>13</a:t>
            </a:fld>
            <a:endParaRPr lang="hu-HU" dirty="0">
              <a:solidFill>
                <a:schemeClr val="bg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Egyenes összekötő 6"/>
          <p:cNvCxnSpPr/>
          <p:nvPr/>
        </p:nvCxnSpPr>
        <p:spPr>
          <a:xfrm>
            <a:off x="35496" y="764704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1058387" y="111912"/>
            <a:ext cx="804900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b="1" dirty="0">
                <a:solidFill>
                  <a:srgbClr val="7F7F7F"/>
                </a:solidFill>
                <a:latin typeface="Arial"/>
              </a:rPr>
              <a:t>A tömegközlekedés használatának változása #1</a:t>
            </a:r>
          </a:p>
        </p:txBody>
      </p:sp>
      <p:sp>
        <p:nvSpPr>
          <p:cNvPr id="26" name="Téglalap 25">
            <a:extLst>
              <a:ext uri="{FF2B5EF4-FFF2-40B4-BE49-F238E27FC236}">
                <a16:creationId xmlns:a16="http://schemas.microsoft.com/office/drawing/2014/main" xmlns="" id="{75F2B151-F1C9-49D7-9DC8-81A21FE00EC5}"/>
              </a:ext>
            </a:extLst>
          </p:cNvPr>
          <p:cNvSpPr/>
          <p:nvPr/>
        </p:nvSpPr>
        <p:spPr>
          <a:xfrm>
            <a:off x="0" y="6578020"/>
            <a:ext cx="2699792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hu-HU" sz="1000" i="1" dirty="0">
                <a:solidFill>
                  <a:srgbClr val="7F7F7F"/>
                </a:solidFill>
                <a:latin typeface="+mj-lt"/>
              </a:rPr>
              <a:t>Bázis: teljes minta, n=1000</a:t>
            </a:r>
          </a:p>
        </p:txBody>
      </p:sp>
      <p:sp>
        <p:nvSpPr>
          <p:cNvPr id="49" name="Rectangle 2"/>
          <p:cNvSpPr>
            <a:spLocks noChangeArrowheads="1"/>
          </p:cNvSpPr>
          <p:nvPr/>
        </p:nvSpPr>
        <p:spPr bwMode="auto">
          <a:xfrm>
            <a:off x="2085695" y="2147782"/>
            <a:ext cx="4814454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20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400" i="1" dirty="0">
                <a:solidFill>
                  <a:srgbClr val="7F7F7F"/>
                </a:solidFill>
                <a:latin typeface="Arial"/>
              </a:rPr>
              <a:t>„Milyen gyakran használta / használja Budapesten belül a tömegközlekedést?”</a:t>
            </a:r>
          </a:p>
        </p:txBody>
      </p:sp>
      <p:graphicFrame>
        <p:nvGraphicFramePr>
          <p:cNvPr id="21" name="Chart 4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37341223"/>
              </p:ext>
            </p:extLst>
          </p:nvPr>
        </p:nvGraphicFramePr>
        <p:xfrm>
          <a:off x="468391" y="2954227"/>
          <a:ext cx="8460482" cy="27232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22" name="Csoportba foglalás 21"/>
          <p:cNvGrpSpPr/>
          <p:nvPr/>
        </p:nvGrpSpPr>
        <p:grpSpPr>
          <a:xfrm>
            <a:off x="2626339" y="5101476"/>
            <a:ext cx="3629682" cy="323165"/>
            <a:chOff x="4815934" y="6452682"/>
            <a:chExt cx="3629682" cy="323165"/>
          </a:xfrm>
        </p:grpSpPr>
        <p:sp>
          <p:nvSpPr>
            <p:cNvPr id="23" name="Téglalap 22"/>
            <p:cNvSpPr/>
            <p:nvPr/>
          </p:nvSpPr>
          <p:spPr>
            <a:xfrm>
              <a:off x="5176045" y="6452682"/>
              <a:ext cx="3269571" cy="323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lnSpc>
                  <a:spcPts val="1800"/>
                </a:lnSpc>
                <a:spcBef>
                  <a:spcPts val="400"/>
                </a:spcBef>
                <a:spcAft>
                  <a:spcPct val="0"/>
                </a:spcAft>
                <a:defRPr/>
              </a:pPr>
              <a:r>
                <a:rPr lang="hu-HU" sz="1000" i="1" dirty="0">
                  <a:solidFill>
                    <a:srgbClr val="808080"/>
                  </a:solidFill>
                  <a:latin typeface="Arial"/>
                </a:rPr>
                <a:t>= szignifikáns eltérés a covid előtti időszakhoz képest</a:t>
              </a:r>
            </a:p>
          </p:txBody>
        </p:sp>
        <p:sp>
          <p:nvSpPr>
            <p:cNvPr id="24" name="Freeform 11"/>
            <p:cNvSpPr>
              <a:spLocks/>
            </p:cNvSpPr>
            <p:nvPr/>
          </p:nvSpPr>
          <p:spPr bwMode="auto">
            <a:xfrm rot="10800000">
              <a:off x="4815934" y="6556219"/>
              <a:ext cx="206740" cy="167194"/>
            </a:xfrm>
            <a:custGeom>
              <a:avLst/>
              <a:gdLst/>
              <a:ahLst/>
              <a:cxnLst>
                <a:cxn ang="0">
                  <a:pos x="204" y="262"/>
                </a:cxn>
                <a:cxn ang="0">
                  <a:pos x="204" y="0"/>
                </a:cxn>
                <a:cxn ang="0">
                  <a:pos x="88" y="0"/>
                </a:cxn>
                <a:cxn ang="0">
                  <a:pos x="88" y="262"/>
                </a:cxn>
                <a:cxn ang="0">
                  <a:pos x="0" y="262"/>
                </a:cxn>
                <a:cxn ang="0">
                  <a:pos x="146" y="436"/>
                </a:cxn>
                <a:cxn ang="0">
                  <a:pos x="292" y="262"/>
                </a:cxn>
                <a:cxn ang="0">
                  <a:pos x="204" y="262"/>
                </a:cxn>
              </a:cxnLst>
              <a:rect l="0" t="0" r="r" b="b"/>
              <a:pathLst>
                <a:path w="292" h="436">
                  <a:moveTo>
                    <a:pt x="204" y="262"/>
                  </a:moveTo>
                  <a:lnTo>
                    <a:pt x="204" y="0"/>
                  </a:lnTo>
                  <a:lnTo>
                    <a:pt x="88" y="0"/>
                  </a:lnTo>
                  <a:lnTo>
                    <a:pt x="88" y="262"/>
                  </a:lnTo>
                  <a:lnTo>
                    <a:pt x="0" y="262"/>
                  </a:lnTo>
                  <a:lnTo>
                    <a:pt x="146" y="436"/>
                  </a:lnTo>
                  <a:lnTo>
                    <a:pt x="292" y="262"/>
                  </a:lnTo>
                  <a:lnTo>
                    <a:pt x="204" y="262"/>
                  </a:lnTo>
                  <a:close/>
                </a:path>
              </a:pathLst>
            </a:custGeom>
            <a:solidFill>
              <a:srgbClr val="73AE5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000">
                <a:solidFill>
                  <a:prstClr val="black"/>
                </a:solidFill>
              </a:endParaRPr>
            </a:p>
          </p:txBody>
        </p:sp>
        <p:sp>
          <p:nvSpPr>
            <p:cNvPr id="25" name="Freeform 11"/>
            <p:cNvSpPr>
              <a:spLocks/>
            </p:cNvSpPr>
            <p:nvPr/>
          </p:nvSpPr>
          <p:spPr bwMode="auto">
            <a:xfrm>
              <a:off x="5018860" y="6567133"/>
              <a:ext cx="206740" cy="173214"/>
            </a:xfrm>
            <a:custGeom>
              <a:avLst/>
              <a:gdLst/>
              <a:ahLst/>
              <a:cxnLst>
                <a:cxn ang="0">
                  <a:pos x="204" y="262"/>
                </a:cxn>
                <a:cxn ang="0">
                  <a:pos x="204" y="0"/>
                </a:cxn>
                <a:cxn ang="0">
                  <a:pos x="88" y="0"/>
                </a:cxn>
                <a:cxn ang="0">
                  <a:pos x="88" y="262"/>
                </a:cxn>
                <a:cxn ang="0">
                  <a:pos x="0" y="262"/>
                </a:cxn>
                <a:cxn ang="0">
                  <a:pos x="146" y="436"/>
                </a:cxn>
                <a:cxn ang="0">
                  <a:pos x="292" y="262"/>
                </a:cxn>
                <a:cxn ang="0">
                  <a:pos x="204" y="262"/>
                </a:cxn>
              </a:cxnLst>
              <a:rect l="0" t="0" r="r" b="b"/>
              <a:pathLst>
                <a:path w="292" h="436">
                  <a:moveTo>
                    <a:pt x="204" y="262"/>
                  </a:moveTo>
                  <a:lnTo>
                    <a:pt x="204" y="0"/>
                  </a:lnTo>
                  <a:lnTo>
                    <a:pt x="88" y="0"/>
                  </a:lnTo>
                  <a:lnTo>
                    <a:pt x="88" y="262"/>
                  </a:lnTo>
                  <a:lnTo>
                    <a:pt x="0" y="262"/>
                  </a:lnTo>
                  <a:lnTo>
                    <a:pt x="146" y="436"/>
                  </a:lnTo>
                  <a:lnTo>
                    <a:pt x="292" y="262"/>
                  </a:lnTo>
                  <a:lnTo>
                    <a:pt x="204" y="262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000">
                <a:solidFill>
                  <a:prstClr val="black"/>
                </a:solidFill>
              </a:endParaRPr>
            </a:p>
          </p:txBody>
        </p:sp>
      </p:grpSp>
      <p:pic>
        <p:nvPicPr>
          <p:cNvPr id="27" name="Picture 10" descr="public transport Icon 197589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8129" y="2757000"/>
            <a:ext cx="927240" cy="927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Freeform 11"/>
          <p:cNvSpPr>
            <a:spLocks/>
          </p:cNvSpPr>
          <p:nvPr/>
        </p:nvSpPr>
        <p:spPr bwMode="auto">
          <a:xfrm>
            <a:off x="1204191" y="3590290"/>
            <a:ext cx="206740" cy="173214"/>
          </a:xfrm>
          <a:custGeom>
            <a:avLst/>
            <a:gdLst/>
            <a:ahLst/>
            <a:cxnLst>
              <a:cxn ang="0">
                <a:pos x="204" y="262"/>
              </a:cxn>
              <a:cxn ang="0">
                <a:pos x="204" y="0"/>
              </a:cxn>
              <a:cxn ang="0">
                <a:pos x="88" y="0"/>
              </a:cxn>
              <a:cxn ang="0">
                <a:pos x="88" y="262"/>
              </a:cxn>
              <a:cxn ang="0">
                <a:pos x="0" y="262"/>
              </a:cxn>
              <a:cxn ang="0">
                <a:pos x="146" y="436"/>
              </a:cxn>
              <a:cxn ang="0">
                <a:pos x="292" y="262"/>
              </a:cxn>
              <a:cxn ang="0">
                <a:pos x="204" y="262"/>
              </a:cxn>
            </a:cxnLst>
            <a:rect l="0" t="0" r="r" b="b"/>
            <a:pathLst>
              <a:path w="292" h="436">
                <a:moveTo>
                  <a:pt x="204" y="262"/>
                </a:moveTo>
                <a:lnTo>
                  <a:pt x="204" y="0"/>
                </a:lnTo>
                <a:lnTo>
                  <a:pt x="88" y="0"/>
                </a:lnTo>
                <a:lnTo>
                  <a:pt x="88" y="262"/>
                </a:lnTo>
                <a:lnTo>
                  <a:pt x="0" y="262"/>
                </a:lnTo>
                <a:lnTo>
                  <a:pt x="146" y="436"/>
                </a:lnTo>
                <a:lnTo>
                  <a:pt x="292" y="262"/>
                </a:lnTo>
                <a:lnTo>
                  <a:pt x="204" y="262"/>
                </a:lnTo>
                <a:close/>
              </a:path>
            </a:pathLst>
          </a:cu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000">
              <a:solidFill>
                <a:prstClr val="black"/>
              </a:solidFill>
            </a:endParaRPr>
          </a:p>
        </p:txBody>
      </p:sp>
      <p:sp>
        <p:nvSpPr>
          <p:cNvPr id="29" name="Freeform 11"/>
          <p:cNvSpPr>
            <a:spLocks/>
          </p:cNvSpPr>
          <p:nvPr/>
        </p:nvSpPr>
        <p:spPr bwMode="auto">
          <a:xfrm rot="10800000">
            <a:off x="7380312" y="4037937"/>
            <a:ext cx="206740" cy="167194"/>
          </a:xfrm>
          <a:custGeom>
            <a:avLst/>
            <a:gdLst/>
            <a:ahLst/>
            <a:cxnLst>
              <a:cxn ang="0">
                <a:pos x="204" y="262"/>
              </a:cxn>
              <a:cxn ang="0">
                <a:pos x="204" y="0"/>
              </a:cxn>
              <a:cxn ang="0">
                <a:pos x="88" y="0"/>
              </a:cxn>
              <a:cxn ang="0">
                <a:pos x="88" y="262"/>
              </a:cxn>
              <a:cxn ang="0">
                <a:pos x="0" y="262"/>
              </a:cxn>
              <a:cxn ang="0">
                <a:pos x="146" y="436"/>
              </a:cxn>
              <a:cxn ang="0">
                <a:pos x="292" y="262"/>
              </a:cxn>
              <a:cxn ang="0">
                <a:pos x="204" y="262"/>
              </a:cxn>
            </a:cxnLst>
            <a:rect l="0" t="0" r="r" b="b"/>
            <a:pathLst>
              <a:path w="292" h="436">
                <a:moveTo>
                  <a:pt x="204" y="262"/>
                </a:moveTo>
                <a:lnTo>
                  <a:pt x="204" y="0"/>
                </a:lnTo>
                <a:lnTo>
                  <a:pt x="88" y="0"/>
                </a:lnTo>
                <a:lnTo>
                  <a:pt x="88" y="262"/>
                </a:lnTo>
                <a:lnTo>
                  <a:pt x="0" y="262"/>
                </a:lnTo>
                <a:lnTo>
                  <a:pt x="146" y="436"/>
                </a:lnTo>
                <a:lnTo>
                  <a:pt x="292" y="262"/>
                </a:lnTo>
                <a:lnTo>
                  <a:pt x="204" y="262"/>
                </a:lnTo>
                <a:close/>
              </a:path>
            </a:pathLst>
          </a:custGeom>
          <a:solidFill>
            <a:srgbClr val="73AE5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000">
              <a:solidFill>
                <a:prstClr val="black"/>
              </a:solidFill>
            </a:endParaRPr>
          </a:p>
        </p:txBody>
      </p:sp>
      <p:sp>
        <p:nvSpPr>
          <p:cNvPr id="19" name="Téglalap 18"/>
          <p:cNvSpPr/>
          <p:nvPr/>
        </p:nvSpPr>
        <p:spPr>
          <a:xfrm>
            <a:off x="247493" y="900844"/>
            <a:ext cx="8712968" cy="970900"/>
          </a:xfrm>
          <a:prstGeom prst="rect">
            <a:avLst/>
          </a:prstGeom>
          <a:solidFill>
            <a:srgbClr val="00527C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0" name="Téglalap 19"/>
          <p:cNvSpPr/>
          <p:nvPr/>
        </p:nvSpPr>
        <p:spPr>
          <a:xfrm>
            <a:off x="395536" y="935981"/>
            <a:ext cx="84249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A tömegközlekedést használók aránya a koronavírus járvány harmadik hullámának lecsengésével sem tért vissza a covid előtti szintre a fővárosban – a fókuszcsoportos beszélgetésekből tudjuk, hogy ehhez nagy mértékben hozzájárult a munkába járási szokások megváltozása, a home office elterjedése. </a:t>
            </a:r>
          </a:p>
        </p:txBody>
      </p:sp>
      <p:sp>
        <p:nvSpPr>
          <p:cNvPr id="30" name="Téglalap 29"/>
          <p:cNvSpPr/>
          <p:nvPr/>
        </p:nvSpPr>
        <p:spPr>
          <a:xfrm>
            <a:off x="179512" y="2429834"/>
            <a:ext cx="241490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1200" dirty="0">
                <a:solidFill>
                  <a:srgbClr val="00527C"/>
                </a:solidFill>
                <a:latin typeface="Arial"/>
              </a:rPr>
              <a:t>A legszembetűnőbb változás a tömegközlekedést naponta használók arányának szignifikáns csökkenése, </a:t>
            </a:r>
          </a:p>
        </p:txBody>
      </p:sp>
      <p:sp>
        <p:nvSpPr>
          <p:cNvPr id="31" name="Téglalap 30"/>
          <p:cNvSpPr/>
          <p:nvPr/>
        </p:nvSpPr>
        <p:spPr>
          <a:xfrm>
            <a:off x="6453236" y="2875286"/>
            <a:ext cx="20608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1200" dirty="0">
                <a:solidFill>
                  <a:srgbClr val="00527C"/>
                </a:solidFill>
                <a:latin typeface="Arial"/>
              </a:rPr>
              <a:t>illetve a tömegközlekedést teljesen elkerülők számának jelentős növekedése.  </a:t>
            </a:r>
          </a:p>
        </p:txBody>
      </p:sp>
      <p:sp>
        <p:nvSpPr>
          <p:cNvPr id="35" name="Téglalap 34"/>
          <p:cNvSpPr/>
          <p:nvPr/>
        </p:nvSpPr>
        <p:spPr>
          <a:xfrm>
            <a:off x="280454" y="5849964"/>
            <a:ext cx="7747930" cy="5313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A tömegközlekedéssel naponta utazók arányának visszaesése nem csak egy adott demográfiai csoport sajátja – kisebb-nagyobb intenzitással gyakorlatilag az összes szegmensben nyomon követhető volt ez a változás.</a:t>
            </a:r>
          </a:p>
        </p:txBody>
      </p:sp>
      <p:sp>
        <p:nvSpPr>
          <p:cNvPr id="36" name="Freeform 26"/>
          <p:cNvSpPr>
            <a:spLocks noEditPoints="1"/>
          </p:cNvSpPr>
          <p:nvPr/>
        </p:nvSpPr>
        <p:spPr bwMode="auto">
          <a:xfrm>
            <a:off x="544473" y="3428054"/>
            <a:ext cx="1125282" cy="1776959"/>
          </a:xfrm>
          <a:custGeom>
            <a:avLst/>
            <a:gdLst>
              <a:gd name="T0" fmla="*/ 608 w 690"/>
              <a:gd name="T1" fmla="*/ 147 h 541"/>
              <a:gd name="T2" fmla="*/ 587 w 690"/>
              <a:gd name="T3" fmla="*/ 139 h 541"/>
              <a:gd name="T4" fmla="*/ 588 w 690"/>
              <a:gd name="T5" fmla="*/ 144 h 541"/>
              <a:gd name="T6" fmla="*/ 574 w 690"/>
              <a:gd name="T7" fmla="*/ 138 h 541"/>
              <a:gd name="T8" fmla="*/ 571 w 690"/>
              <a:gd name="T9" fmla="*/ 140 h 541"/>
              <a:gd name="T10" fmla="*/ 555 w 690"/>
              <a:gd name="T11" fmla="*/ 138 h 541"/>
              <a:gd name="T12" fmla="*/ 533 w 690"/>
              <a:gd name="T13" fmla="*/ 138 h 541"/>
              <a:gd name="T14" fmla="*/ 551 w 690"/>
              <a:gd name="T15" fmla="*/ 143 h 541"/>
              <a:gd name="T16" fmla="*/ 606 w 690"/>
              <a:gd name="T17" fmla="*/ 171 h 541"/>
              <a:gd name="T18" fmla="*/ 626 w 690"/>
              <a:gd name="T19" fmla="*/ 191 h 541"/>
              <a:gd name="T20" fmla="*/ 642 w 690"/>
              <a:gd name="T21" fmla="*/ 213 h 541"/>
              <a:gd name="T22" fmla="*/ 656 w 690"/>
              <a:gd name="T23" fmla="*/ 243 h 541"/>
              <a:gd name="T24" fmla="*/ 661 w 690"/>
              <a:gd name="T25" fmla="*/ 266 h 541"/>
              <a:gd name="T26" fmla="*/ 662 w 690"/>
              <a:gd name="T27" fmla="*/ 287 h 541"/>
              <a:gd name="T28" fmla="*/ 662 w 690"/>
              <a:gd name="T29" fmla="*/ 282 h 541"/>
              <a:gd name="T30" fmla="*/ 655 w 690"/>
              <a:gd name="T31" fmla="*/ 339 h 541"/>
              <a:gd name="T32" fmla="*/ 631 w 690"/>
              <a:gd name="T33" fmla="*/ 394 h 541"/>
              <a:gd name="T34" fmla="*/ 586 w 690"/>
              <a:gd name="T35" fmla="*/ 442 h 541"/>
              <a:gd name="T36" fmla="*/ 423 w 690"/>
              <a:gd name="T37" fmla="*/ 507 h 541"/>
              <a:gd name="T38" fmla="*/ 359 w 690"/>
              <a:gd name="T39" fmla="*/ 512 h 541"/>
              <a:gd name="T40" fmla="*/ 144 w 690"/>
              <a:gd name="T41" fmla="*/ 463 h 541"/>
              <a:gd name="T42" fmla="*/ 34 w 690"/>
              <a:gd name="T43" fmla="*/ 302 h 541"/>
              <a:gd name="T44" fmla="*/ 35 w 690"/>
              <a:gd name="T45" fmla="*/ 240 h 541"/>
              <a:gd name="T46" fmla="*/ 181 w 690"/>
              <a:gd name="T47" fmla="*/ 58 h 541"/>
              <a:gd name="T48" fmla="*/ 407 w 690"/>
              <a:gd name="T49" fmla="*/ 32 h 541"/>
              <a:gd name="T50" fmla="*/ 580 w 690"/>
              <a:gd name="T51" fmla="*/ 88 h 541"/>
              <a:gd name="T52" fmla="*/ 611 w 690"/>
              <a:gd name="T53" fmla="*/ 91 h 541"/>
              <a:gd name="T54" fmla="*/ 604 w 690"/>
              <a:gd name="T55" fmla="*/ 77 h 541"/>
              <a:gd name="T56" fmla="*/ 339 w 690"/>
              <a:gd name="T57" fmla="*/ 0 h 541"/>
              <a:gd name="T58" fmla="*/ 99 w 690"/>
              <a:gd name="T59" fmla="*/ 75 h 541"/>
              <a:gd name="T60" fmla="*/ 30 w 690"/>
              <a:gd name="T61" fmla="*/ 382 h 541"/>
              <a:gd name="T62" fmla="*/ 211 w 690"/>
              <a:gd name="T63" fmla="*/ 522 h 541"/>
              <a:gd name="T64" fmla="*/ 262 w 690"/>
              <a:gd name="T65" fmla="*/ 534 h 541"/>
              <a:gd name="T66" fmla="*/ 418 w 690"/>
              <a:gd name="T67" fmla="*/ 536 h 541"/>
              <a:gd name="T68" fmla="*/ 521 w 690"/>
              <a:gd name="T69" fmla="*/ 511 h 541"/>
              <a:gd name="T70" fmla="*/ 592 w 690"/>
              <a:gd name="T71" fmla="*/ 473 h 541"/>
              <a:gd name="T72" fmla="*/ 651 w 690"/>
              <a:gd name="T73" fmla="*/ 413 h 541"/>
              <a:gd name="T74" fmla="*/ 682 w 690"/>
              <a:gd name="T75" fmla="*/ 346 h 541"/>
              <a:gd name="T76" fmla="*/ 686 w 690"/>
              <a:gd name="T77" fmla="*/ 326 h 541"/>
              <a:gd name="T78" fmla="*/ 690 w 690"/>
              <a:gd name="T79" fmla="*/ 286 h 541"/>
              <a:gd name="T80" fmla="*/ 687 w 690"/>
              <a:gd name="T81" fmla="*/ 255 h 541"/>
              <a:gd name="T82" fmla="*/ 637 w 690"/>
              <a:gd name="T83" fmla="*/ 164 h 541"/>
              <a:gd name="T84" fmla="*/ 606 w 690"/>
              <a:gd name="T85" fmla="*/ 152 h 541"/>
              <a:gd name="T86" fmla="*/ 641 w 690"/>
              <a:gd name="T87" fmla="*/ 184 h 541"/>
              <a:gd name="T88" fmla="*/ 634 w 690"/>
              <a:gd name="T89" fmla="*/ 177 h 541"/>
              <a:gd name="T90" fmla="*/ 630 w 690"/>
              <a:gd name="T91" fmla="*/ 174 h 541"/>
              <a:gd name="T92" fmla="*/ 611 w 690"/>
              <a:gd name="T93" fmla="*/ 157 h 541"/>
              <a:gd name="T94" fmla="*/ 616 w 690"/>
              <a:gd name="T95" fmla="*/ 163 h 541"/>
              <a:gd name="T96" fmla="*/ 600 w 690"/>
              <a:gd name="T97" fmla="*/ 152 h 541"/>
              <a:gd name="T98" fmla="*/ 606 w 690"/>
              <a:gd name="T99" fmla="*/ 152 h 541"/>
              <a:gd name="T100" fmla="*/ 573 w 690"/>
              <a:gd name="T101" fmla="*/ 454 h 541"/>
              <a:gd name="T102" fmla="*/ 385 w 690"/>
              <a:gd name="T103" fmla="*/ 538 h 541"/>
              <a:gd name="T104" fmla="*/ 370 w 690"/>
              <a:gd name="T105" fmla="*/ 539 h 5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690" h="541">
                <a:moveTo>
                  <a:pt x="623" y="155"/>
                </a:moveTo>
                <a:cubicBezTo>
                  <a:pt x="617" y="150"/>
                  <a:pt x="612" y="147"/>
                  <a:pt x="606" y="143"/>
                </a:cubicBezTo>
                <a:cubicBezTo>
                  <a:pt x="604" y="143"/>
                  <a:pt x="606" y="144"/>
                  <a:pt x="608" y="147"/>
                </a:cubicBezTo>
                <a:cubicBezTo>
                  <a:pt x="610" y="149"/>
                  <a:pt x="613" y="151"/>
                  <a:pt x="612" y="151"/>
                </a:cubicBezTo>
                <a:cubicBezTo>
                  <a:pt x="602" y="144"/>
                  <a:pt x="598" y="142"/>
                  <a:pt x="595" y="141"/>
                </a:cubicBezTo>
                <a:cubicBezTo>
                  <a:pt x="592" y="140"/>
                  <a:pt x="591" y="141"/>
                  <a:pt x="587" y="139"/>
                </a:cubicBezTo>
                <a:cubicBezTo>
                  <a:pt x="594" y="142"/>
                  <a:pt x="585" y="138"/>
                  <a:pt x="594" y="143"/>
                </a:cubicBezTo>
                <a:cubicBezTo>
                  <a:pt x="589" y="141"/>
                  <a:pt x="585" y="140"/>
                  <a:pt x="584" y="140"/>
                </a:cubicBezTo>
                <a:cubicBezTo>
                  <a:pt x="582" y="140"/>
                  <a:pt x="583" y="141"/>
                  <a:pt x="588" y="144"/>
                </a:cubicBezTo>
                <a:cubicBezTo>
                  <a:pt x="584" y="142"/>
                  <a:pt x="579" y="140"/>
                  <a:pt x="579" y="140"/>
                </a:cubicBezTo>
                <a:cubicBezTo>
                  <a:pt x="581" y="141"/>
                  <a:pt x="583" y="142"/>
                  <a:pt x="587" y="145"/>
                </a:cubicBezTo>
                <a:cubicBezTo>
                  <a:pt x="585" y="143"/>
                  <a:pt x="579" y="141"/>
                  <a:pt x="574" y="138"/>
                </a:cubicBezTo>
                <a:cubicBezTo>
                  <a:pt x="576" y="140"/>
                  <a:pt x="576" y="140"/>
                  <a:pt x="573" y="140"/>
                </a:cubicBezTo>
                <a:cubicBezTo>
                  <a:pt x="578" y="142"/>
                  <a:pt x="586" y="145"/>
                  <a:pt x="586" y="146"/>
                </a:cubicBezTo>
                <a:cubicBezTo>
                  <a:pt x="579" y="143"/>
                  <a:pt x="576" y="142"/>
                  <a:pt x="571" y="140"/>
                </a:cubicBezTo>
                <a:cubicBezTo>
                  <a:pt x="578" y="143"/>
                  <a:pt x="570" y="140"/>
                  <a:pt x="561" y="138"/>
                </a:cubicBezTo>
                <a:cubicBezTo>
                  <a:pt x="561" y="138"/>
                  <a:pt x="565" y="140"/>
                  <a:pt x="563" y="140"/>
                </a:cubicBezTo>
                <a:cubicBezTo>
                  <a:pt x="557" y="138"/>
                  <a:pt x="555" y="138"/>
                  <a:pt x="555" y="138"/>
                </a:cubicBezTo>
                <a:cubicBezTo>
                  <a:pt x="554" y="138"/>
                  <a:pt x="554" y="138"/>
                  <a:pt x="552" y="138"/>
                </a:cubicBezTo>
                <a:cubicBezTo>
                  <a:pt x="546" y="138"/>
                  <a:pt x="539" y="137"/>
                  <a:pt x="535" y="138"/>
                </a:cubicBezTo>
                <a:cubicBezTo>
                  <a:pt x="533" y="138"/>
                  <a:pt x="532" y="138"/>
                  <a:pt x="533" y="138"/>
                </a:cubicBezTo>
                <a:cubicBezTo>
                  <a:pt x="533" y="139"/>
                  <a:pt x="536" y="139"/>
                  <a:pt x="540" y="140"/>
                </a:cubicBezTo>
                <a:cubicBezTo>
                  <a:pt x="540" y="141"/>
                  <a:pt x="533" y="140"/>
                  <a:pt x="538" y="141"/>
                </a:cubicBezTo>
                <a:cubicBezTo>
                  <a:pt x="542" y="142"/>
                  <a:pt x="547" y="142"/>
                  <a:pt x="551" y="143"/>
                </a:cubicBezTo>
                <a:cubicBezTo>
                  <a:pt x="555" y="144"/>
                  <a:pt x="559" y="145"/>
                  <a:pt x="561" y="145"/>
                </a:cubicBezTo>
                <a:cubicBezTo>
                  <a:pt x="571" y="149"/>
                  <a:pt x="579" y="153"/>
                  <a:pt x="586" y="157"/>
                </a:cubicBezTo>
                <a:cubicBezTo>
                  <a:pt x="594" y="161"/>
                  <a:pt x="600" y="166"/>
                  <a:pt x="606" y="171"/>
                </a:cubicBezTo>
                <a:cubicBezTo>
                  <a:pt x="605" y="170"/>
                  <a:pt x="607" y="172"/>
                  <a:pt x="610" y="174"/>
                </a:cubicBezTo>
                <a:cubicBezTo>
                  <a:pt x="613" y="177"/>
                  <a:pt x="616" y="179"/>
                  <a:pt x="617" y="180"/>
                </a:cubicBezTo>
                <a:cubicBezTo>
                  <a:pt x="618" y="182"/>
                  <a:pt x="622" y="186"/>
                  <a:pt x="626" y="191"/>
                </a:cubicBezTo>
                <a:lnTo>
                  <a:pt x="636" y="203"/>
                </a:lnTo>
                <a:cubicBezTo>
                  <a:pt x="633" y="199"/>
                  <a:pt x="636" y="204"/>
                  <a:pt x="638" y="207"/>
                </a:cubicBezTo>
                <a:cubicBezTo>
                  <a:pt x="638" y="206"/>
                  <a:pt x="640" y="210"/>
                  <a:pt x="642" y="213"/>
                </a:cubicBezTo>
                <a:cubicBezTo>
                  <a:pt x="644" y="216"/>
                  <a:pt x="646" y="219"/>
                  <a:pt x="644" y="216"/>
                </a:cubicBezTo>
                <a:cubicBezTo>
                  <a:pt x="641" y="211"/>
                  <a:pt x="644" y="215"/>
                  <a:pt x="642" y="212"/>
                </a:cubicBezTo>
                <a:cubicBezTo>
                  <a:pt x="646" y="219"/>
                  <a:pt x="653" y="233"/>
                  <a:pt x="656" y="243"/>
                </a:cubicBezTo>
                <a:cubicBezTo>
                  <a:pt x="654" y="238"/>
                  <a:pt x="653" y="235"/>
                  <a:pt x="652" y="235"/>
                </a:cubicBezTo>
                <a:cubicBezTo>
                  <a:pt x="655" y="243"/>
                  <a:pt x="655" y="241"/>
                  <a:pt x="658" y="249"/>
                </a:cubicBezTo>
                <a:cubicBezTo>
                  <a:pt x="657" y="248"/>
                  <a:pt x="659" y="257"/>
                  <a:pt x="661" y="266"/>
                </a:cubicBezTo>
                <a:cubicBezTo>
                  <a:pt x="662" y="271"/>
                  <a:pt x="662" y="276"/>
                  <a:pt x="662" y="279"/>
                </a:cubicBezTo>
                <a:cubicBezTo>
                  <a:pt x="662" y="281"/>
                  <a:pt x="662" y="283"/>
                  <a:pt x="662" y="284"/>
                </a:cubicBezTo>
                <a:cubicBezTo>
                  <a:pt x="662" y="286"/>
                  <a:pt x="662" y="287"/>
                  <a:pt x="662" y="287"/>
                </a:cubicBezTo>
                <a:lnTo>
                  <a:pt x="662" y="286"/>
                </a:lnTo>
                <a:lnTo>
                  <a:pt x="662" y="285"/>
                </a:lnTo>
                <a:cubicBezTo>
                  <a:pt x="662" y="284"/>
                  <a:pt x="662" y="283"/>
                  <a:pt x="662" y="282"/>
                </a:cubicBezTo>
                <a:cubicBezTo>
                  <a:pt x="662" y="289"/>
                  <a:pt x="662" y="298"/>
                  <a:pt x="661" y="308"/>
                </a:cubicBezTo>
                <a:cubicBezTo>
                  <a:pt x="660" y="318"/>
                  <a:pt x="658" y="328"/>
                  <a:pt x="656" y="337"/>
                </a:cubicBezTo>
                <a:cubicBezTo>
                  <a:pt x="656" y="338"/>
                  <a:pt x="656" y="337"/>
                  <a:pt x="655" y="339"/>
                </a:cubicBezTo>
                <a:cubicBezTo>
                  <a:pt x="653" y="350"/>
                  <a:pt x="648" y="360"/>
                  <a:pt x="643" y="372"/>
                </a:cubicBezTo>
                <a:cubicBezTo>
                  <a:pt x="640" y="378"/>
                  <a:pt x="637" y="385"/>
                  <a:pt x="633" y="392"/>
                </a:cubicBezTo>
                <a:cubicBezTo>
                  <a:pt x="633" y="390"/>
                  <a:pt x="634" y="390"/>
                  <a:pt x="631" y="394"/>
                </a:cubicBezTo>
                <a:cubicBezTo>
                  <a:pt x="628" y="398"/>
                  <a:pt x="624" y="404"/>
                  <a:pt x="619" y="411"/>
                </a:cubicBezTo>
                <a:cubicBezTo>
                  <a:pt x="613" y="417"/>
                  <a:pt x="607" y="423"/>
                  <a:pt x="603" y="427"/>
                </a:cubicBezTo>
                <a:cubicBezTo>
                  <a:pt x="600" y="430"/>
                  <a:pt x="594" y="436"/>
                  <a:pt x="586" y="442"/>
                </a:cubicBezTo>
                <a:cubicBezTo>
                  <a:pt x="579" y="448"/>
                  <a:pt x="571" y="453"/>
                  <a:pt x="567" y="456"/>
                </a:cubicBezTo>
                <a:cubicBezTo>
                  <a:pt x="550" y="467"/>
                  <a:pt x="527" y="479"/>
                  <a:pt x="502" y="488"/>
                </a:cubicBezTo>
                <a:cubicBezTo>
                  <a:pt x="477" y="497"/>
                  <a:pt x="450" y="503"/>
                  <a:pt x="423" y="507"/>
                </a:cubicBezTo>
                <a:cubicBezTo>
                  <a:pt x="421" y="507"/>
                  <a:pt x="414" y="509"/>
                  <a:pt x="407" y="509"/>
                </a:cubicBezTo>
                <a:cubicBezTo>
                  <a:pt x="399" y="510"/>
                  <a:pt x="391" y="511"/>
                  <a:pt x="388" y="511"/>
                </a:cubicBezTo>
                <a:cubicBezTo>
                  <a:pt x="381" y="512"/>
                  <a:pt x="369" y="513"/>
                  <a:pt x="359" y="512"/>
                </a:cubicBezTo>
                <a:cubicBezTo>
                  <a:pt x="344" y="513"/>
                  <a:pt x="328" y="513"/>
                  <a:pt x="312" y="512"/>
                </a:cubicBezTo>
                <a:cubicBezTo>
                  <a:pt x="282" y="510"/>
                  <a:pt x="253" y="505"/>
                  <a:pt x="225" y="497"/>
                </a:cubicBezTo>
                <a:cubicBezTo>
                  <a:pt x="196" y="489"/>
                  <a:pt x="169" y="478"/>
                  <a:pt x="144" y="463"/>
                </a:cubicBezTo>
                <a:cubicBezTo>
                  <a:pt x="120" y="449"/>
                  <a:pt x="98" y="431"/>
                  <a:pt x="81" y="410"/>
                </a:cubicBezTo>
                <a:cubicBezTo>
                  <a:pt x="63" y="389"/>
                  <a:pt x="51" y="365"/>
                  <a:pt x="43" y="340"/>
                </a:cubicBezTo>
                <a:cubicBezTo>
                  <a:pt x="40" y="330"/>
                  <a:pt x="36" y="315"/>
                  <a:pt x="34" y="302"/>
                </a:cubicBezTo>
                <a:cubicBezTo>
                  <a:pt x="33" y="288"/>
                  <a:pt x="33" y="277"/>
                  <a:pt x="33" y="274"/>
                </a:cubicBezTo>
                <a:cubicBezTo>
                  <a:pt x="33" y="271"/>
                  <a:pt x="33" y="259"/>
                  <a:pt x="34" y="249"/>
                </a:cubicBezTo>
                <a:cubicBezTo>
                  <a:pt x="34" y="240"/>
                  <a:pt x="36" y="233"/>
                  <a:pt x="35" y="240"/>
                </a:cubicBezTo>
                <a:cubicBezTo>
                  <a:pt x="39" y="210"/>
                  <a:pt x="50" y="183"/>
                  <a:pt x="64" y="159"/>
                </a:cubicBezTo>
                <a:cubicBezTo>
                  <a:pt x="78" y="136"/>
                  <a:pt x="96" y="115"/>
                  <a:pt x="116" y="98"/>
                </a:cubicBezTo>
                <a:cubicBezTo>
                  <a:pt x="136" y="82"/>
                  <a:pt x="158" y="68"/>
                  <a:pt x="181" y="58"/>
                </a:cubicBezTo>
                <a:cubicBezTo>
                  <a:pt x="205" y="48"/>
                  <a:pt x="229" y="41"/>
                  <a:pt x="253" y="36"/>
                </a:cubicBezTo>
                <a:cubicBezTo>
                  <a:pt x="278" y="31"/>
                  <a:pt x="303" y="29"/>
                  <a:pt x="329" y="29"/>
                </a:cubicBezTo>
                <a:cubicBezTo>
                  <a:pt x="354" y="29"/>
                  <a:pt x="380" y="30"/>
                  <a:pt x="407" y="32"/>
                </a:cubicBezTo>
                <a:cubicBezTo>
                  <a:pt x="433" y="35"/>
                  <a:pt x="459" y="39"/>
                  <a:pt x="485" y="47"/>
                </a:cubicBezTo>
                <a:cubicBezTo>
                  <a:pt x="511" y="55"/>
                  <a:pt x="536" y="67"/>
                  <a:pt x="561" y="83"/>
                </a:cubicBezTo>
                <a:cubicBezTo>
                  <a:pt x="563" y="82"/>
                  <a:pt x="572" y="85"/>
                  <a:pt x="580" y="88"/>
                </a:cubicBezTo>
                <a:cubicBezTo>
                  <a:pt x="587" y="91"/>
                  <a:pt x="595" y="94"/>
                  <a:pt x="594" y="91"/>
                </a:cubicBezTo>
                <a:cubicBezTo>
                  <a:pt x="605" y="95"/>
                  <a:pt x="607" y="92"/>
                  <a:pt x="607" y="89"/>
                </a:cubicBezTo>
                <a:cubicBezTo>
                  <a:pt x="608" y="89"/>
                  <a:pt x="613" y="94"/>
                  <a:pt x="611" y="91"/>
                </a:cubicBezTo>
                <a:cubicBezTo>
                  <a:pt x="614" y="93"/>
                  <a:pt x="606" y="87"/>
                  <a:pt x="606" y="86"/>
                </a:cubicBezTo>
                <a:cubicBezTo>
                  <a:pt x="630" y="103"/>
                  <a:pt x="609" y="84"/>
                  <a:pt x="619" y="90"/>
                </a:cubicBezTo>
                <a:cubicBezTo>
                  <a:pt x="613" y="85"/>
                  <a:pt x="608" y="81"/>
                  <a:pt x="604" y="77"/>
                </a:cubicBezTo>
                <a:cubicBezTo>
                  <a:pt x="579" y="59"/>
                  <a:pt x="553" y="42"/>
                  <a:pt x="524" y="30"/>
                </a:cubicBezTo>
                <a:cubicBezTo>
                  <a:pt x="495" y="18"/>
                  <a:pt x="464" y="11"/>
                  <a:pt x="432" y="6"/>
                </a:cubicBezTo>
                <a:cubicBezTo>
                  <a:pt x="401" y="2"/>
                  <a:pt x="370" y="0"/>
                  <a:pt x="339" y="0"/>
                </a:cubicBezTo>
                <a:cubicBezTo>
                  <a:pt x="308" y="0"/>
                  <a:pt x="276" y="2"/>
                  <a:pt x="245" y="9"/>
                </a:cubicBezTo>
                <a:cubicBezTo>
                  <a:pt x="222" y="13"/>
                  <a:pt x="195" y="21"/>
                  <a:pt x="169" y="33"/>
                </a:cubicBezTo>
                <a:cubicBezTo>
                  <a:pt x="144" y="44"/>
                  <a:pt x="119" y="59"/>
                  <a:pt x="99" y="75"/>
                </a:cubicBezTo>
                <a:cubicBezTo>
                  <a:pt x="62" y="105"/>
                  <a:pt x="35" y="144"/>
                  <a:pt x="19" y="187"/>
                </a:cubicBezTo>
                <a:cubicBezTo>
                  <a:pt x="4" y="229"/>
                  <a:pt x="0" y="275"/>
                  <a:pt x="9" y="319"/>
                </a:cubicBezTo>
                <a:cubicBezTo>
                  <a:pt x="13" y="341"/>
                  <a:pt x="20" y="362"/>
                  <a:pt x="30" y="382"/>
                </a:cubicBezTo>
                <a:cubicBezTo>
                  <a:pt x="40" y="402"/>
                  <a:pt x="53" y="421"/>
                  <a:pt x="68" y="438"/>
                </a:cubicBezTo>
                <a:cubicBezTo>
                  <a:pt x="99" y="472"/>
                  <a:pt x="139" y="497"/>
                  <a:pt x="183" y="513"/>
                </a:cubicBezTo>
                <a:cubicBezTo>
                  <a:pt x="193" y="517"/>
                  <a:pt x="202" y="520"/>
                  <a:pt x="211" y="522"/>
                </a:cubicBezTo>
                <a:cubicBezTo>
                  <a:pt x="221" y="525"/>
                  <a:pt x="232" y="528"/>
                  <a:pt x="245" y="531"/>
                </a:cubicBezTo>
                <a:cubicBezTo>
                  <a:pt x="245" y="530"/>
                  <a:pt x="244" y="530"/>
                  <a:pt x="250" y="531"/>
                </a:cubicBezTo>
                <a:cubicBezTo>
                  <a:pt x="256" y="532"/>
                  <a:pt x="255" y="533"/>
                  <a:pt x="262" y="534"/>
                </a:cubicBezTo>
                <a:cubicBezTo>
                  <a:pt x="291" y="539"/>
                  <a:pt x="320" y="541"/>
                  <a:pt x="349" y="541"/>
                </a:cubicBezTo>
                <a:cubicBezTo>
                  <a:pt x="377" y="541"/>
                  <a:pt x="404" y="539"/>
                  <a:pt x="428" y="535"/>
                </a:cubicBezTo>
                <a:cubicBezTo>
                  <a:pt x="429" y="534"/>
                  <a:pt x="420" y="536"/>
                  <a:pt x="418" y="536"/>
                </a:cubicBezTo>
                <a:cubicBezTo>
                  <a:pt x="423" y="535"/>
                  <a:pt x="431" y="534"/>
                  <a:pt x="435" y="533"/>
                </a:cubicBezTo>
                <a:cubicBezTo>
                  <a:pt x="444" y="533"/>
                  <a:pt x="460" y="529"/>
                  <a:pt x="477" y="525"/>
                </a:cubicBezTo>
                <a:cubicBezTo>
                  <a:pt x="494" y="520"/>
                  <a:pt x="511" y="514"/>
                  <a:pt x="521" y="511"/>
                </a:cubicBezTo>
                <a:cubicBezTo>
                  <a:pt x="520" y="510"/>
                  <a:pt x="523" y="509"/>
                  <a:pt x="528" y="507"/>
                </a:cubicBezTo>
                <a:cubicBezTo>
                  <a:pt x="535" y="504"/>
                  <a:pt x="536" y="504"/>
                  <a:pt x="544" y="501"/>
                </a:cubicBezTo>
                <a:cubicBezTo>
                  <a:pt x="557" y="494"/>
                  <a:pt x="575" y="485"/>
                  <a:pt x="592" y="473"/>
                </a:cubicBezTo>
                <a:cubicBezTo>
                  <a:pt x="609" y="461"/>
                  <a:pt x="625" y="446"/>
                  <a:pt x="636" y="434"/>
                </a:cubicBezTo>
                <a:cubicBezTo>
                  <a:pt x="636" y="432"/>
                  <a:pt x="628" y="442"/>
                  <a:pt x="625" y="445"/>
                </a:cubicBezTo>
                <a:cubicBezTo>
                  <a:pt x="632" y="437"/>
                  <a:pt x="642" y="426"/>
                  <a:pt x="651" y="413"/>
                </a:cubicBezTo>
                <a:cubicBezTo>
                  <a:pt x="660" y="401"/>
                  <a:pt x="668" y="386"/>
                  <a:pt x="674" y="371"/>
                </a:cubicBezTo>
                <a:cubicBezTo>
                  <a:pt x="674" y="369"/>
                  <a:pt x="670" y="378"/>
                  <a:pt x="673" y="371"/>
                </a:cubicBezTo>
                <a:cubicBezTo>
                  <a:pt x="676" y="365"/>
                  <a:pt x="679" y="358"/>
                  <a:pt x="682" y="346"/>
                </a:cubicBezTo>
                <a:cubicBezTo>
                  <a:pt x="682" y="346"/>
                  <a:pt x="681" y="347"/>
                  <a:pt x="682" y="344"/>
                </a:cubicBezTo>
                <a:cubicBezTo>
                  <a:pt x="683" y="340"/>
                  <a:pt x="683" y="343"/>
                  <a:pt x="684" y="339"/>
                </a:cubicBezTo>
                <a:cubicBezTo>
                  <a:pt x="684" y="338"/>
                  <a:pt x="685" y="329"/>
                  <a:pt x="686" y="326"/>
                </a:cubicBezTo>
                <a:cubicBezTo>
                  <a:pt x="686" y="326"/>
                  <a:pt x="685" y="331"/>
                  <a:pt x="685" y="331"/>
                </a:cubicBezTo>
                <a:cubicBezTo>
                  <a:pt x="687" y="321"/>
                  <a:pt x="689" y="309"/>
                  <a:pt x="690" y="296"/>
                </a:cubicBezTo>
                <a:cubicBezTo>
                  <a:pt x="690" y="293"/>
                  <a:pt x="690" y="289"/>
                  <a:pt x="690" y="286"/>
                </a:cubicBezTo>
                <a:lnTo>
                  <a:pt x="690" y="281"/>
                </a:lnTo>
                <a:lnTo>
                  <a:pt x="690" y="276"/>
                </a:lnTo>
                <a:cubicBezTo>
                  <a:pt x="689" y="269"/>
                  <a:pt x="689" y="262"/>
                  <a:pt x="687" y="255"/>
                </a:cubicBezTo>
                <a:cubicBezTo>
                  <a:pt x="688" y="258"/>
                  <a:pt x="688" y="259"/>
                  <a:pt x="687" y="255"/>
                </a:cubicBezTo>
                <a:cubicBezTo>
                  <a:pt x="685" y="243"/>
                  <a:pt x="681" y="225"/>
                  <a:pt x="670" y="207"/>
                </a:cubicBezTo>
                <a:cubicBezTo>
                  <a:pt x="660" y="186"/>
                  <a:pt x="646" y="172"/>
                  <a:pt x="637" y="164"/>
                </a:cubicBezTo>
                <a:cubicBezTo>
                  <a:pt x="627" y="156"/>
                  <a:pt x="622" y="153"/>
                  <a:pt x="623" y="155"/>
                </a:cubicBezTo>
                <a:close/>
                <a:moveTo>
                  <a:pt x="606" y="152"/>
                </a:moveTo>
                <a:lnTo>
                  <a:pt x="606" y="152"/>
                </a:lnTo>
                <a:cubicBezTo>
                  <a:pt x="610" y="155"/>
                  <a:pt x="612" y="156"/>
                  <a:pt x="612" y="156"/>
                </a:cubicBezTo>
                <a:cubicBezTo>
                  <a:pt x="620" y="162"/>
                  <a:pt x="625" y="166"/>
                  <a:pt x="629" y="170"/>
                </a:cubicBezTo>
                <a:cubicBezTo>
                  <a:pt x="633" y="175"/>
                  <a:pt x="637" y="178"/>
                  <a:pt x="641" y="184"/>
                </a:cubicBezTo>
                <a:cubicBezTo>
                  <a:pt x="638" y="181"/>
                  <a:pt x="637" y="179"/>
                  <a:pt x="634" y="177"/>
                </a:cubicBezTo>
                <a:cubicBezTo>
                  <a:pt x="632" y="175"/>
                  <a:pt x="630" y="172"/>
                  <a:pt x="625" y="168"/>
                </a:cubicBezTo>
                <a:cubicBezTo>
                  <a:pt x="625" y="168"/>
                  <a:pt x="631" y="174"/>
                  <a:pt x="634" y="177"/>
                </a:cubicBezTo>
                <a:cubicBezTo>
                  <a:pt x="631" y="174"/>
                  <a:pt x="627" y="170"/>
                  <a:pt x="621" y="165"/>
                </a:cubicBezTo>
                <a:cubicBezTo>
                  <a:pt x="625" y="169"/>
                  <a:pt x="624" y="167"/>
                  <a:pt x="621" y="165"/>
                </a:cubicBezTo>
                <a:cubicBezTo>
                  <a:pt x="622" y="167"/>
                  <a:pt x="627" y="170"/>
                  <a:pt x="630" y="174"/>
                </a:cubicBezTo>
                <a:cubicBezTo>
                  <a:pt x="629" y="173"/>
                  <a:pt x="626" y="170"/>
                  <a:pt x="626" y="170"/>
                </a:cubicBezTo>
                <a:cubicBezTo>
                  <a:pt x="624" y="168"/>
                  <a:pt x="625" y="169"/>
                  <a:pt x="622" y="167"/>
                </a:cubicBezTo>
                <a:cubicBezTo>
                  <a:pt x="616" y="162"/>
                  <a:pt x="620" y="164"/>
                  <a:pt x="611" y="157"/>
                </a:cubicBezTo>
                <a:cubicBezTo>
                  <a:pt x="613" y="159"/>
                  <a:pt x="619" y="164"/>
                  <a:pt x="618" y="164"/>
                </a:cubicBezTo>
                <a:cubicBezTo>
                  <a:pt x="617" y="163"/>
                  <a:pt x="615" y="161"/>
                  <a:pt x="613" y="159"/>
                </a:cubicBezTo>
                <a:cubicBezTo>
                  <a:pt x="612" y="159"/>
                  <a:pt x="614" y="161"/>
                  <a:pt x="616" y="163"/>
                </a:cubicBezTo>
                <a:cubicBezTo>
                  <a:pt x="615" y="162"/>
                  <a:pt x="612" y="160"/>
                  <a:pt x="608" y="157"/>
                </a:cubicBezTo>
                <a:cubicBezTo>
                  <a:pt x="614" y="161"/>
                  <a:pt x="608" y="157"/>
                  <a:pt x="608" y="158"/>
                </a:cubicBezTo>
                <a:cubicBezTo>
                  <a:pt x="606" y="156"/>
                  <a:pt x="603" y="154"/>
                  <a:pt x="600" y="152"/>
                </a:cubicBezTo>
                <a:cubicBezTo>
                  <a:pt x="601" y="152"/>
                  <a:pt x="604" y="154"/>
                  <a:pt x="596" y="149"/>
                </a:cubicBezTo>
                <a:cubicBezTo>
                  <a:pt x="599" y="151"/>
                  <a:pt x="591" y="144"/>
                  <a:pt x="601" y="151"/>
                </a:cubicBezTo>
                <a:cubicBezTo>
                  <a:pt x="599" y="148"/>
                  <a:pt x="605" y="152"/>
                  <a:pt x="606" y="152"/>
                </a:cubicBezTo>
                <a:close/>
                <a:moveTo>
                  <a:pt x="581" y="447"/>
                </a:moveTo>
                <a:lnTo>
                  <a:pt x="581" y="447"/>
                </a:lnTo>
                <a:cubicBezTo>
                  <a:pt x="581" y="448"/>
                  <a:pt x="577" y="451"/>
                  <a:pt x="573" y="454"/>
                </a:cubicBezTo>
                <a:cubicBezTo>
                  <a:pt x="569" y="457"/>
                  <a:pt x="565" y="459"/>
                  <a:pt x="566" y="458"/>
                </a:cubicBezTo>
                <a:cubicBezTo>
                  <a:pt x="572" y="454"/>
                  <a:pt x="574" y="453"/>
                  <a:pt x="581" y="447"/>
                </a:cubicBezTo>
                <a:close/>
                <a:moveTo>
                  <a:pt x="385" y="538"/>
                </a:moveTo>
                <a:lnTo>
                  <a:pt x="385" y="538"/>
                </a:lnTo>
                <a:lnTo>
                  <a:pt x="385" y="539"/>
                </a:lnTo>
                <a:cubicBezTo>
                  <a:pt x="375" y="540"/>
                  <a:pt x="374" y="539"/>
                  <a:pt x="370" y="539"/>
                </a:cubicBezTo>
                <a:cubicBezTo>
                  <a:pt x="373" y="539"/>
                  <a:pt x="381" y="539"/>
                  <a:pt x="385" y="538"/>
                </a:cubicBezTo>
                <a:close/>
              </a:path>
            </a:pathLst>
          </a:custGeom>
          <a:solidFill>
            <a:srgbClr val="00527C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pl-PL" sz="1350"/>
          </a:p>
        </p:txBody>
      </p:sp>
      <p:sp>
        <p:nvSpPr>
          <p:cNvPr id="37" name="Freeform 48"/>
          <p:cNvSpPr>
            <a:spLocks/>
          </p:cNvSpPr>
          <p:nvPr/>
        </p:nvSpPr>
        <p:spPr bwMode="auto">
          <a:xfrm rot="15404926">
            <a:off x="1239966" y="5308481"/>
            <a:ext cx="546600" cy="213131"/>
          </a:xfrm>
          <a:custGeom>
            <a:avLst/>
            <a:gdLst>
              <a:gd name="T0" fmla="*/ 147 w 148"/>
              <a:gd name="T1" fmla="*/ 2 h 133"/>
              <a:gd name="T2" fmla="*/ 141 w 148"/>
              <a:gd name="T3" fmla="*/ 2 h 133"/>
              <a:gd name="T4" fmla="*/ 76 w 148"/>
              <a:gd name="T5" fmla="*/ 58 h 133"/>
              <a:gd name="T6" fmla="*/ 44 w 148"/>
              <a:gd name="T7" fmla="*/ 83 h 133"/>
              <a:gd name="T8" fmla="*/ 10 w 148"/>
              <a:gd name="T9" fmla="*/ 114 h 133"/>
              <a:gd name="T10" fmla="*/ 25 w 148"/>
              <a:gd name="T11" fmla="*/ 74 h 133"/>
              <a:gd name="T12" fmla="*/ 17 w 148"/>
              <a:gd name="T13" fmla="*/ 74 h 133"/>
              <a:gd name="T14" fmla="*/ 1 w 148"/>
              <a:gd name="T15" fmla="*/ 124 h 133"/>
              <a:gd name="T16" fmla="*/ 2 w 148"/>
              <a:gd name="T17" fmla="*/ 128 h 133"/>
              <a:gd name="T18" fmla="*/ 53 w 148"/>
              <a:gd name="T19" fmla="*/ 124 h 133"/>
              <a:gd name="T20" fmla="*/ 53 w 148"/>
              <a:gd name="T21" fmla="*/ 115 h 133"/>
              <a:gd name="T22" fmla="*/ 15 w 148"/>
              <a:gd name="T23" fmla="*/ 120 h 133"/>
              <a:gd name="T24" fmla="*/ 47 w 148"/>
              <a:gd name="T25" fmla="*/ 91 h 133"/>
              <a:gd name="T26" fmla="*/ 81 w 148"/>
              <a:gd name="T27" fmla="*/ 64 h 133"/>
              <a:gd name="T28" fmla="*/ 145 w 148"/>
              <a:gd name="T29" fmla="*/ 9 h 133"/>
              <a:gd name="T30" fmla="*/ 147 w 148"/>
              <a:gd name="T31" fmla="*/ 2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48" h="133">
                <a:moveTo>
                  <a:pt x="147" y="2"/>
                </a:moveTo>
                <a:cubicBezTo>
                  <a:pt x="145" y="0"/>
                  <a:pt x="143" y="0"/>
                  <a:pt x="141" y="2"/>
                </a:cubicBezTo>
                <a:cubicBezTo>
                  <a:pt x="123" y="24"/>
                  <a:pt x="99" y="41"/>
                  <a:pt x="76" y="58"/>
                </a:cubicBezTo>
                <a:cubicBezTo>
                  <a:pt x="65" y="66"/>
                  <a:pt x="54" y="74"/>
                  <a:pt x="44" y="83"/>
                </a:cubicBezTo>
                <a:cubicBezTo>
                  <a:pt x="32" y="93"/>
                  <a:pt x="21" y="104"/>
                  <a:pt x="10" y="114"/>
                </a:cubicBezTo>
                <a:cubicBezTo>
                  <a:pt x="14" y="100"/>
                  <a:pt x="22" y="88"/>
                  <a:pt x="25" y="74"/>
                </a:cubicBezTo>
                <a:cubicBezTo>
                  <a:pt x="26" y="68"/>
                  <a:pt x="18" y="68"/>
                  <a:pt x="17" y="74"/>
                </a:cubicBezTo>
                <a:cubicBezTo>
                  <a:pt x="14" y="91"/>
                  <a:pt x="2" y="106"/>
                  <a:pt x="1" y="124"/>
                </a:cubicBezTo>
                <a:cubicBezTo>
                  <a:pt x="0" y="125"/>
                  <a:pt x="0" y="128"/>
                  <a:pt x="2" y="128"/>
                </a:cubicBezTo>
                <a:cubicBezTo>
                  <a:pt x="19" y="133"/>
                  <a:pt x="37" y="127"/>
                  <a:pt x="53" y="124"/>
                </a:cubicBezTo>
                <a:cubicBezTo>
                  <a:pt x="58" y="123"/>
                  <a:pt x="59" y="114"/>
                  <a:pt x="53" y="115"/>
                </a:cubicBezTo>
                <a:cubicBezTo>
                  <a:pt x="41" y="117"/>
                  <a:pt x="28" y="121"/>
                  <a:pt x="15" y="120"/>
                </a:cubicBezTo>
                <a:cubicBezTo>
                  <a:pt x="26" y="111"/>
                  <a:pt x="36" y="101"/>
                  <a:pt x="47" y="91"/>
                </a:cubicBezTo>
                <a:cubicBezTo>
                  <a:pt x="58" y="82"/>
                  <a:pt x="69" y="73"/>
                  <a:pt x="81" y="64"/>
                </a:cubicBezTo>
                <a:cubicBezTo>
                  <a:pt x="104" y="48"/>
                  <a:pt x="127" y="31"/>
                  <a:pt x="145" y="9"/>
                </a:cubicBezTo>
                <a:cubicBezTo>
                  <a:pt x="147" y="7"/>
                  <a:pt x="148" y="4"/>
                  <a:pt x="147" y="2"/>
                </a:cubicBezTo>
                <a:close/>
              </a:path>
            </a:pathLst>
          </a:custGeom>
          <a:solidFill>
            <a:srgbClr val="FF9900"/>
          </a:solidFill>
          <a:ln w="38100">
            <a:solidFill>
              <a:srgbClr val="00527C"/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pl-PL" sz="1350"/>
          </a:p>
        </p:txBody>
      </p:sp>
      <p:sp>
        <p:nvSpPr>
          <p:cNvPr id="38" name="Freeform 48"/>
          <p:cNvSpPr>
            <a:spLocks/>
          </p:cNvSpPr>
          <p:nvPr/>
        </p:nvSpPr>
        <p:spPr bwMode="auto">
          <a:xfrm rot="11928883">
            <a:off x="8212215" y="6085749"/>
            <a:ext cx="546600" cy="213131"/>
          </a:xfrm>
          <a:custGeom>
            <a:avLst/>
            <a:gdLst>
              <a:gd name="T0" fmla="*/ 147 w 148"/>
              <a:gd name="T1" fmla="*/ 2 h 133"/>
              <a:gd name="T2" fmla="*/ 141 w 148"/>
              <a:gd name="T3" fmla="*/ 2 h 133"/>
              <a:gd name="T4" fmla="*/ 76 w 148"/>
              <a:gd name="T5" fmla="*/ 58 h 133"/>
              <a:gd name="T6" fmla="*/ 44 w 148"/>
              <a:gd name="T7" fmla="*/ 83 h 133"/>
              <a:gd name="T8" fmla="*/ 10 w 148"/>
              <a:gd name="T9" fmla="*/ 114 h 133"/>
              <a:gd name="T10" fmla="*/ 25 w 148"/>
              <a:gd name="T11" fmla="*/ 74 h 133"/>
              <a:gd name="T12" fmla="*/ 17 w 148"/>
              <a:gd name="T13" fmla="*/ 74 h 133"/>
              <a:gd name="T14" fmla="*/ 1 w 148"/>
              <a:gd name="T15" fmla="*/ 124 h 133"/>
              <a:gd name="T16" fmla="*/ 2 w 148"/>
              <a:gd name="T17" fmla="*/ 128 h 133"/>
              <a:gd name="T18" fmla="*/ 53 w 148"/>
              <a:gd name="T19" fmla="*/ 124 h 133"/>
              <a:gd name="T20" fmla="*/ 53 w 148"/>
              <a:gd name="T21" fmla="*/ 115 h 133"/>
              <a:gd name="T22" fmla="*/ 15 w 148"/>
              <a:gd name="T23" fmla="*/ 120 h 133"/>
              <a:gd name="T24" fmla="*/ 47 w 148"/>
              <a:gd name="T25" fmla="*/ 91 h 133"/>
              <a:gd name="T26" fmla="*/ 81 w 148"/>
              <a:gd name="T27" fmla="*/ 64 h 133"/>
              <a:gd name="T28" fmla="*/ 145 w 148"/>
              <a:gd name="T29" fmla="*/ 9 h 133"/>
              <a:gd name="T30" fmla="*/ 147 w 148"/>
              <a:gd name="T31" fmla="*/ 2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48" h="133">
                <a:moveTo>
                  <a:pt x="147" y="2"/>
                </a:moveTo>
                <a:cubicBezTo>
                  <a:pt x="145" y="0"/>
                  <a:pt x="143" y="0"/>
                  <a:pt x="141" y="2"/>
                </a:cubicBezTo>
                <a:cubicBezTo>
                  <a:pt x="123" y="24"/>
                  <a:pt x="99" y="41"/>
                  <a:pt x="76" y="58"/>
                </a:cubicBezTo>
                <a:cubicBezTo>
                  <a:pt x="65" y="66"/>
                  <a:pt x="54" y="74"/>
                  <a:pt x="44" y="83"/>
                </a:cubicBezTo>
                <a:cubicBezTo>
                  <a:pt x="32" y="93"/>
                  <a:pt x="21" y="104"/>
                  <a:pt x="10" y="114"/>
                </a:cubicBezTo>
                <a:cubicBezTo>
                  <a:pt x="14" y="100"/>
                  <a:pt x="22" y="88"/>
                  <a:pt x="25" y="74"/>
                </a:cubicBezTo>
                <a:cubicBezTo>
                  <a:pt x="26" y="68"/>
                  <a:pt x="18" y="68"/>
                  <a:pt x="17" y="74"/>
                </a:cubicBezTo>
                <a:cubicBezTo>
                  <a:pt x="14" y="91"/>
                  <a:pt x="2" y="106"/>
                  <a:pt x="1" y="124"/>
                </a:cubicBezTo>
                <a:cubicBezTo>
                  <a:pt x="0" y="125"/>
                  <a:pt x="0" y="128"/>
                  <a:pt x="2" y="128"/>
                </a:cubicBezTo>
                <a:cubicBezTo>
                  <a:pt x="19" y="133"/>
                  <a:pt x="37" y="127"/>
                  <a:pt x="53" y="124"/>
                </a:cubicBezTo>
                <a:cubicBezTo>
                  <a:pt x="58" y="123"/>
                  <a:pt x="59" y="114"/>
                  <a:pt x="53" y="115"/>
                </a:cubicBezTo>
                <a:cubicBezTo>
                  <a:pt x="41" y="117"/>
                  <a:pt x="28" y="121"/>
                  <a:pt x="15" y="120"/>
                </a:cubicBezTo>
                <a:cubicBezTo>
                  <a:pt x="26" y="111"/>
                  <a:pt x="36" y="101"/>
                  <a:pt x="47" y="91"/>
                </a:cubicBezTo>
                <a:cubicBezTo>
                  <a:pt x="58" y="82"/>
                  <a:pt x="69" y="73"/>
                  <a:pt x="81" y="64"/>
                </a:cubicBezTo>
                <a:cubicBezTo>
                  <a:pt x="104" y="48"/>
                  <a:pt x="127" y="31"/>
                  <a:pt x="145" y="9"/>
                </a:cubicBezTo>
                <a:cubicBezTo>
                  <a:pt x="147" y="7"/>
                  <a:pt x="148" y="4"/>
                  <a:pt x="147" y="2"/>
                </a:cubicBezTo>
                <a:close/>
              </a:path>
            </a:pathLst>
          </a:custGeom>
          <a:solidFill>
            <a:schemeClr val="bg1"/>
          </a:solidFill>
          <a:ln w="38100">
            <a:solidFill>
              <a:schemeClr val="bg1"/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pl-PL" sz="1350"/>
          </a:p>
        </p:txBody>
      </p:sp>
    </p:spTree>
    <p:extLst>
      <p:ext uri="{BB962C8B-B14F-4D97-AF65-F5344CB8AC3E}">
        <p14:creationId xmlns:p14="http://schemas.microsoft.com/office/powerpoint/2010/main" val="8561992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7229997" y="4077072"/>
            <a:ext cx="1640683" cy="144016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2" name="Téglalap 31"/>
          <p:cNvSpPr/>
          <p:nvPr/>
        </p:nvSpPr>
        <p:spPr>
          <a:xfrm>
            <a:off x="107504" y="928842"/>
            <a:ext cx="8928991" cy="5668510"/>
          </a:xfrm>
          <a:prstGeom prst="rect">
            <a:avLst/>
          </a:prstGeom>
          <a:noFill/>
          <a:ln w="19050">
            <a:solidFill>
              <a:srgbClr val="0052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>
                <a:defRPr/>
              </a:pPr>
              <a:t>14</a:t>
            </a:fld>
            <a:endParaRPr lang="hu-HU" dirty="0">
              <a:solidFill>
                <a:schemeClr val="bg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Egyenes összekötő 6"/>
          <p:cNvCxnSpPr/>
          <p:nvPr/>
        </p:nvCxnSpPr>
        <p:spPr>
          <a:xfrm>
            <a:off x="35496" y="764704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1058387" y="111912"/>
            <a:ext cx="804900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b="1" dirty="0">
                <a:solidFill>
                  <a:srgbClr val="7F7F7F"/>
                </a:solidFill>
                <a:latin typeface="Arial"/>
              </a:rPr>
              <a:t>A tömegközlekedés használatának változása #2</a:t>
            </a:r>
          </a:p>
        </p:txBody>
      </p:sp>
      <p:sp>
        <p:nvSpPr>
          <p:cNvPr id="49" name="Rectangle 2"/>
          <p:cNvSpPr>
            <a:spLocks noChangeArrowheads="1"/>
          </p:cNvSpPr>
          <p:nvPr/>
        </p:nvSpPr>
        <p:spPr bwMode="auto">
          <a:xfrm>
            <a:off x="1935183" y="1129114"/>
            <a:ext cx="4814454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20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400" i="1" dirty="0">
                <a:solidFill>
                  <a:srgbClr val="7F7F7F"/>
                </a:solidFill>
                <a:latin typeface="Arial"/>
              </a:rPr>
              <a:t>A tömegközlekedést </a:t>
            </a:r>
            <a:r>
              <a:rPr lang="hu-HU" sz="1400" i="1" dirty="0">
                <a:solidFill>
                  <a:srgbClr val="00527C"/>
                </a:solidFill>
                <a:latin typeface="Arial"/>
              </a:rPr>
              <a:t>naponta használók </a:t>
            </a:r>
            <a:r>
              <a:rPr lang="hu-HU" sz="1400" i="1" dirty="0">
                <a:solidFill>
                  <a:srgbClr val="7F7F7F"/>
                </a:solidFill>
                <a:latin typeface="Arial"/>
              </a:rPr>
              <a:t>számának alakulása a covid előtti és a covid utáni időszakban</a:t>
            </a:r>
          </a:p>
        </p:txBody>
      </p:sp>
      <p:graphicFrame>
        <p:nvGraphicFramePr>
          <p:cNvPr id="21" name="Chart 4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46585044"/>
              </p:ext>
            </p:extLst>
          </p:nvPr>
        </p:nvGraphicFramePr>
        <p:xfrm>
          <a:off x="179512" y="1569853"/>
          <a:ext cx="4248472" cy="27232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2" name="Csoportba foglalás 21"/>
          <p:cNvGrpSpPr/>
          <p:nvPr/>
        </p:nvGrpSpPr>
        <p:grpSpPr>
          <a:xfrm>
            <a:off x="2794839" y="6148070"/>
            <a:ext cx="3629682" cy="323165"/>
            <a:chOff x="4815934" y="6452682"/>
            <a:chExt cx="3629682" cy="323165"/>
          </a:xfrm>
        </p:grpSpPr>
        <p:sp>
          <p:nvSpPr>
            <p:cNvPr id="23" name="Téglalap 22"/>
            <p:cNvSpPr/>
            <p:nvPr/>
          </p:nvSpPr>
          <p:spPr>
            <a:xfrm>
              <a:off x="5176045" y="6452682"/>
              <a:ext cx="3269571" cy="323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lnSpc>
                  <a:spcPts val="1800"/>
                </a:lnSpc>
                <a:spcBef>
                  <a:spcPts val="400"/>
                </a:spcBef>
                <a:spcAft>
                  <a:spcPct val="0"/>
                </a:spcAft>
                <a:defRPr/>
              </a:pPr>
              <a:r>
                <a:rPr lang="hu-HU" sz="1000" i="1" dirty="0">
                  <a:solidFill>
                    <a:srgbClr val="808080"/>
                  </a:solidFill>
                  <a:latin typeface="Arial"/>
                </a:rPr>
                <a:t>= szignifikáns eltérés a covid előtti időszakhoz képest</a:t>
              </a:r>
            </a:p>
          </p:txBody>
        </p:sp>
        <p:sp>
          <p:nvSpPr>
            <p:cNvPr id="24" name="Freeform 11"/>
            <p:cNvSpPr>
              <a:spLocks/>
            </p:cNvSpPr>
            <p:nvPr/>
          </p:nvSpPr>
          <p:spPr bwMode="auto">
            <a:xfrm rot="10800000">
              <a:off x="4815934" y="6556219"/>
              <a:ext cx="206740" cy="167194"/>
            </a:xfrm>
            <a:custGeom>
              <a:avLst/>
              <a:gdLst/>
              <a:ahLst/>
              <a:cxnLst>
                <a:cxn ang="0">
                  <a:pos x="204" y="262"/>
                </a:cxn>
                <a:cxn ang="0">
                  <a:pos x="204" y="0"/>
                </a:cxn>
                <a:cxn ang="0">
                  <a:pos x="88" y="0"/>
                </a:cxn>
                <a:cxn ang="0">
                  <a:pos x="88" y="262"/>
                </a:cxn>
                <a:cxn ang="0">
                  <a:pos x="0" y="262"/>
                </a:cxn>
                <a:cxn ang="0">
                  <a:pos x="146" y="436"/>
                </a:cxn>
                <a:cxn ang="0">
                  <a:pos x="292" y="262"/>
                </a:cxn>
                <a:cxn ang="0">
                  <a:pos x="204" y="262"/>
                </a:cxn>
              </a:cxnLst>
              <a:rect l="0" t="0" r="r" b="b"/>
              <a:pathLst>
                <a:path w="292" h="436">
                  <a:moveTo>
                    <a:pt x="204" y="262"/>
                  </a:moveTo>
                  <a:lnTo>
                    <a:pt x="204" y="0"/>
                  </a:lnTo>
                  <a:lnTo>
                    <a:pt x="88" y="0"/>
                  </a:lnTo>
                  <a:lnTo>
                    <a:pt x="88" y="262"/>
                  </a:lnTo>
                  <a:lnTo>
                    <a:pt x="0" y="262"/>
                  </a:lnTo>
                  <a:lnTo>
                    <a:pt x="146" y="436"/>
                  </a:lnTo>
                  <a:lnTo>
                    <a:pt x="292" y="262"/>
                  </a:lnTo>
                  <a:lnTo>
                    <a:pt x="204" y="262"/>
                  </a:lnTo>
                  <a:close/>
                </a:path>
              </a:pathLst>
            </a:custGeom>
            <a:solidFill>
              <a:srgbClr val="73AE5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000">
                <a:solidFill>
                  <a:prstClr val="black"/>
                </a:solidFill>
              </a:endParaRPr>
            </a:p>
          </p:txBody>
        </p:sp>
        <p:sp>
          <p:nvSpPr>
            <p:cNvPr id="25" name="Freeform 11"/>
            <p:cNvSpPr>
              <a:spLocks/>
            </p:cNvSpPr>
            <p:nvPr/>
          </p:nvSpPr>
          <p:spPr bwMode="auto">
            <a:xfrm>
              <a:off x="5018860" y="6567133"/>
              <a:ext cx="206740" cy="173214"/>
            </a:xfrm>
            <a:custGeom>
              <a:avLst/>
              <a:gdLst/>
              <a:ahLst/>
              <a:cxnLst>
                <a:cxn ang="0">
                  <a:pos x="204" y="262"/>
                </a:cxn>
                <a:cxn ang="0">
                  <a:pos x="204" y="0"/>
                </a:cxn>
                <a:cxn ang="0">
                  <a:pos x="88" y="0"/>
                </a:cxn>
                <a:cxn ang="0">
                  <a:pos x="88" y="262"/>
                </a:cxn>
                <a:cxn ang="0">
                  <a:pos x="0" y="262"/>
                </a:cxn>
                <a:cxn ang="0">
                  <a:pos x="146" y="436"/>
                </a:cxn>
                <a:cxn ang="0">
                  <a:pos x="292" y="262"/>
                </a:cxn>
                <a:cxn ang="0">
                  <a:pos x="204" y="262"/>
                </a:cxn>
              </a:cxnLst>
              <a:rect l="0" t="0" r="r" b="b"/>
              <a:pathLst>
                <a:path w="292" h="436">
                  <a:moveTo>
                    <a:pt x="204" y="262"/>
                  </a:moveTo>
                  <a:lnTo>
                    <a:pt x="204" y="0"/>
                  </a:lnTo>
                  <a:lnTo>
                    <a:pt x="88" y="0"/>
                  </a:lnTo>
                  <a:lnTo>
                    <a:pt x="88" y="262"/>
                  </a:lnTo>
                  <a:lnTo>
                    <a:pt x="0" y="262"/>
                  </a:lnTo>
                  <a:lnTo>
                    <a:pt x="146" y="436"/>
                  </a:lnTo>
                  <a:lnTo>
                    <a:pt x="292" y="262"/>
                  </a:lnTo>
                  <a:lnTo>
                    <a:pt x="204" y="262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000">
                <a:solidFill>
                  <a:prstClr val="black"/>
                </a:solidFill>
              </a:endParaRPr>
            </a:p>
          </p:txBody>
        </p:sp>
      </p:grpSp>
      <p:pic>
        <p:nvPicPr>
          <p:cNvPr id="27" name="Picture 10" descr="public transport Icon 197589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416" y="1058175"/>
            <a:ext cx="1143264" cy="1143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Freeform 11"/>
          <p:cNvSpPr>
            <a:spLocks/>
          </p:cNvSpPr>
          <p:nvPr/>
        </p:nvSpPr>
        <p:spPr bwMode="auto">
          <a:xfrm>
            <a:off x="728273" y="1941618"/>
            <a:ext cx="206740" cy="173214"/>
          </a:xfrm>
          <a:custGeom>
            <a:avLst/>
            <a:gdLst/>
            <a:ahLst/>
            <a:cxnLst>
              <a:cxn ang="0">
                <a:pos x="204" y="262"/>
              </a:cxn>
              <a:cxn ang="0">
                <a:pos x="204" y="0"/>
              </a:cxn>
              <a:cxn ang="0">
                <a:pos x="88" y="0"/>
              </a:cxn>
              <a:cxn ang="0">
                <a:pos x="88" y="262"/>
              </a:cxn>
              <a:cxn ang="0">
                <a:pos x="0" y="262"/>
              </a:cxn>
              <a:cxn ang="0">
                <a:pos x="146" y="436"/>
              </a:cxn>
              <a:cxn ang="0">
                <a:pos x="292" y="262"/>
              </a:cxn>
              <a:cxn ang="0">
                <a:pos x="204" y="262"/>
              </a:cxn>
            </a:cxnLst>
            <a:rect l="0" t="0" r="r" b="b"/>
            <a:pathLst>
              <a:path w="292" h="436">
                <a:moveTo>
                  <a:pt x="204" y="262"/>
                </a:moveTo>
                <a:lnTo>
                  <a:pt x="204" y="0"/>
                </a:lnTo>
                <a:lnTo>
                  <a:pt x="88" y="0"/>
                </a:lnTo>
                <a:lnTo>
                  <a:pt x="88" y="262"/>
                </a:lnTo>
                <a:lnTo>
                  <a:pt x="0" y="262"/>
                </a:lnTo>
                <a:lnTo>
                  <a:pt x="146" y="436"/>
                </a:lnTo>
                <a:lnTo>
                  <a:pt x="292" y="262"/>
                </a:lnTo>
                <a:lnTo>
                  <a:pt x="204" y="262"/>
                </a:lnTo>
                <a:close/>
              </a:path>
            </a:pathLst>
          </a:cu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000">
              <a:solidFill>
                <a:prstClr val="black"/>
              </a:solidFill>
            </a:endParaRPr>
          </a:p>
        </p:txBody>
      </p:sp>
      <p:sp>
        <p:nvSpPr>
          <p:cNvPr id="33" name="Freeform 11"/>
          <p:cNvSpPr>
            <a:spLocks/>
          </p:cNvSpPr>
          <p:nvPr/>
        </p:nvSpPr>
        <p:spPr bwMode="auto">
          <a:xfrm>
            <a:off x="1538971" y="2114832"/>
            <a:ext cx="206740" cy="173214"/>
          </a:xfrm>
          <a:custGeom>
            <a:avLst/>
            <a:gdLst/>
            <a:ahLst/>
            <a:cxnLst>
              <a:cxn ang="0">
                <a:pos x="204" y="262"/>
              </a:cxn>
              <a:cxn ang="0">
                <a:pos x="204" y="0"/>
              </a:cxn>
              <a:cxn ang="0">
                <a:pos x="88" y="0"/>
              </a:cxn>
              <a:cxn ang="0">
                <a:pos x="88" y="262"/>
              </a:cxn>
              <a:cxn ang="0">
                <a:pos x="0" y="262"/>
              </a:cxn>
              <a:cxn ang="0">
                <a:pos x="146" y="436"/>
              </a:cxn>
              <a:cxn ang="0">
                <a:pos x="292" y="262"/>
              </a:cxn>
              <a:cxn ang="0">
                <a:pos x="204" y="262"/>
              </a:cxn>
            </a:cxnLst>
            <a:rect l="0" t="0" r="r" b="b"/>
            <a:pathLst>
              <a:path w="292" h="436">
                <a:moveTo>
                  <a:pt x="204" y="262"/>
                </a:moveTo>
                <a:lnTo>
                  <a:pt x="204" y="0"/>
                </a:lnTo>
                <a:lnTo>
                  <a:pt x="88" y="0"/>
                </a:lnTo>
                <a:lnTo>
                  <a:pt x="88" y="262"/>
                </a:lnTo>
                <a:lnTo>
                  <a:pt x="0" y="262"/>
                </a:lnTo>
                <a:lnTo>
                  <a:pt x="146" y="436"/>
                </a:lnTo>
                <a:lnTo>
                  <a:pt x="292" y="262"/>
                </a:lnTo>
                <a:lnTo>
                  <a:pt x="204" y="262"/>
                </a:lnTo>
                <a:close/>
              </a:path>
            </a:pathLst>
          </a:cu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000">
              <a:solidFill>
                <a:prstClr val="black"/>
              </a:solidFill>
            </a:endParaRPr>
          </a:p>
        </p:txBody>
      </p:sp>
      <p:sp>
        <p:nvSpPr>
          <p:cNvPr id="39" name="Freeform 11"/>
          <p:cNvSpPr>
            <a:spLocks/>
          </p:cNvSpPr>
          <p:nvPr/>
        </p:nvSpPr>
        <p:spPr bwMode="auto">
          <a:xfrm>
            <a:off x="2349669" y="2242825"/>
            <a:ext cx="206740" cy="173214"/>
          </a:xfrm>
          <a:custGeom>
            <a:avLst/>
            <a:gdLst/>
            <a:ahLst/>
            <a:cxnLst>
              <a:cxn ang="0">
                <a:pos x="204" y="262"/>
              </a:cxn>
              <a:cxn ang="0">
                <a:pos x="204" y="0"/>
              </a:cxn>
              <a:cxn ang="0">
                <a:pos x="88" y="0"/>
              </a:cxn>
              <a:cxn ang="0">
                <a:pos x="88" y="262"/>
              </a:cxn>
              <a:cxn ang="0">
                <a:pos x="0" y="262"/>
              </a:cxn>
              <a:cxn ang="0">
                <a:pos x="146" y="436"/>
              </a:cxn>
              <a:cxn ang="0">
                <a:pos x="292" y="262"/>
              </a:cxn>
              <a:cxn ang="0">
                <a:pos x="204" y="262"/>
              </a:cxn>
            </a:cxnLst>
            <a:rect l="0" t="0" r="r" b="b"/>
            <a:pathLst>
              <a:path w="292" h="436">
                <a:moveTo>
                  <a:pt x="204" y="262"/>
                </a:moveTo>
                <a:lnTo>
                  <a:pt x="204" y="0"/>
                </a:lnTo>
                <a:lnTo>
                  <a:pt x="88" y="0"/>
                </a:lnTo>
                <a:lnTo>
                  <a:pt x="88" y="262"/>
                </a:lnTo>
                <a:lnTo>
                  <a:pt x="0" y="262"/>
                </a:lnTo>
                <a:lnTo>
                  <a:pt x="146" y="436"/>
                </a:lnTo>
                <a:lnTo>
                  <a:pt x="292" y="262"/>
                </a:lnTo>
                <a:lnTo>
                  <a:pt x="204" y="262"/>
                </a:lnTo>
                <a:close/>
              </a:path>
            </a:pathLst>
          </a:cu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000">
              <a:solidFill>
                <a:prstClr val="black"/>
              </a:solidFill>
            </a:endParaRPr>
          </a:p>
        </p:txBody>
      </p:sp>
      <p:graphicFrame>
        <p:nvGraphicFramePr>
          <p:cNvPr id="41" name="Chart 4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95913257"/>
              </p:ext>
            </p:extLst>
          </p:nvPr>
        </p:nvGraphicFramePr>
        <p:xfrm>
          <a:off x="179511" y="3349813"/>
          <a:ext cx="4248473" cy="27232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2" name="Freeform 11"/>
          <p:cNvSpPr>
            <a:spLocks/>
          </p:cNvSpPr>
          <p:nvPr/>
        </p:nvSpPr>
        <p:spPr bwMode="auto">
          <a:xfrm>
            <a:off x="658257" y="4344829"/>
            <a:ext cx="206740" cy="173214"/>
          </a:xfrm>
          <a:custGeom>
            <a:avLst/>
            <a:gdLst/>
            <a:ahLst/>
            <a:cxnLst>
              <a:cxn ang="0">
                <a:pos x="204" y="262"/>
              </a:cxn>
              <a:cxn ang="0">
                <a:pos x="204" y="0"/>
              </a:cxn>
              <a:cxn ang="0">
                <a:pos x="88" y="0"/>
              </a:cxn>
              <a:cxn ang="0">
                <a:pos x="88" y="262"/>
              </a:cxn>
              <a:cxn ang="0">
                <a:pos x="0" y="262"/>
              </a:cxn>
              <a:cxn ang="0">
                <a:pos x="146" y="436"/>
              </a:cxn>
              <a:cxn ang="0">
                <a:pos x="292" y="262"/>
              </a:cxn>
              <a:cxn ang="0">
                <a:pos x="204" y="262"/>
              </a:cxn>
            </a:cxnLst>
            <a:rect l="0" t="0" r="r" b="b"/>
            <a:pathLst>
              <a:path w="292" h="436">
                <a:moveTo>
                  <a:pt x="204" y="262"/>
                </a:moveTo>
                <a:lnTo>
                  <a:pt x="204" y="0"/>
                </a:lnTo>
                <a:lnTo>
                  <a:pt x="88" y="0"/>
                </a:lnTo>
                <a:lnTo>
                  <a:pt x="88" y="262"/>
                </a:lnTo>
                <a:lnTo>
                  <a:pt x="0" y="262"/>
                </a:lnTo>
                <a:lnTo>
                  <a:pt x="146" y="436"/>
                </a:lnTo>
                <a:lnTo>
                  <a:pt x="292" y="262"/>
                </a:lnTo>
                <a:lnTo>
                  <a:pt x="204" y="262"/>
                </a:lnTo>
                <a:close/>
              </a:path>
            </a:pathLst>
          </a:cu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000">
              <a:solidFill>
                <a:prstClr val="black"/>
              </a:solidFill>
            </a:endParaRPr>
          </a:p>
        </p:txBody>
      </p:sp>
      <p:sp>
        <p:nvSpPr>
          <p:cNvPr id="43" name="Freeform 11"/>
          <p:cNvSpPr>
            <a:spLocks/>
          </p:cNvSpPr>
          <p:nvPr/>
        </p:nvSpPr>
        <p:spPr bwMode="auto">
          <a:xfrm>
            <a:off x="1555586" y="4353661"/>
            <a:ext cx="206740" cy="173214"/>
          </a:xfrm>
          <a:custGeom>
            <a:avLst/>
            <a:gdLst/>
            <a:ahLst/>
            <a:cxnLst>
              <a:cxn ang="0">
                <a:pos x="204" y="262"/>
              </a:cxn>
              <a:cxn ang="0">
                <a:pos x="204" y="0"/>
              </a:cxn>
              <a:cxn ang="0">
                <a:pos x="88" y="0"/>
              </a:cxn>
              <a:cxn ang="0">
                <a:pos x="88" y="262"/>
              </a:cxn>
              <a:cxn ang="0">
                <a:pos x="0" y="262"/>
              </a:cxn>
              <a:cxn ang="0">
                <a:pos x="146" y="436"/>
              </a:cxn>
              <a:cxn ang="0">
                <a:pos x="292" y="262"/>
              </a:cxn>
              <a:cxn ang="0">
                <a:pos x="204" y="262"/>
              </a:cxn>
            </a:cxnLst>
            <a:rect l="0" t="0" r="r" b="b"/>
            <a:pathLst>
              <a:path w="292" h="436">
                <a:moveTo>
                  <a:pt x="204" y="262"/>
                </a:moveTo>
                <a:lnTo>
                  <a:pt x="204" y="0"/>
                </a:lnTo>
                <a:lnTo>
                  <a:pt x="88" y="0"/>
                </a:lnTo>
                <a:lnTo>
                  <a:pt x="88" y="262"/>
                </a:lnTo>
                <a:lnTo>
                  <a:pt x="0" y="262"/>
                </a:lnTo>
                <a:lnTo>
                  <a:pt x="146" y="436"/>
                </a:lnTo>
                <a:lnTo>
                  <a:pt x="292" y="262"/>
                </a:lnTo>
                <a:lnTo>
                  <a:pt x="204" y="262"/>
                </a:lnTo>
                <a:close/>
              </a:path>
            </a:pathLst>
          </a:cu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000">
              <a:solidFill>
                <a:prstClr val="black"/>
              </a:solidFill>
            </a:endParaRPr>
          </a:p>
        </p:txBody>
      </p:sp>
      <p:graphicFrame>
        <p:nvGraphicFramePr>
          <p:cNvPr id="44" name="Chart 4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3506678"/>
              </p:ext>
            </p:extLst>
          </p:nvPr>
        </p:nvGraphicFramePr>
        <p:xfrm>
          <a:off x="4627476" y="1621586"/>
          <a:ext cx="1799211" cy="27232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45" name="Freeform 11"/>
          <p:cNvSpPr>
            <a:spLocks/>
          </p:cNvSpPr>
          <p:nvPr/>
        </p:nvSpPr>
        <p:spPr bwMode="auto">
          <a:xfrm>
            <a:off x="5157031" y="2310167"/>
            <a:ext cx="206740" cy="173214"/>
          </a:xfrm>
          <a:custGeom>
            <a:avLst/>
            <a:gdLst/>
            <a:ahLst/>
            <a:cxnLst>
              <a:cxn ang="0">
                <a:pos x="204" y="262"/>
              </a:cxn>
              <a:cxn ang="0">
                <a:pos x="204" y="0"/>
              </a:cxn>
              <a:cxn ang="0">
                <a:pos x="88" y="0"/>
              </a:cxn>
              <a:cxn ang="0">
                <a:pos x="88" y="262"/>
              </a:cxn>
              <a:cxn ang="0">
                <a:pos x="0" y="262"/>
              </a:cxn>
              <a:cxn ang="0">
                <a:pos x="146" y="436"/>
              </a:cxn>
              <a:cxn ang="0">
                <a:pos x="292" y="262"/>
              </a:cxn>
              <a:cxn ang="0">
                <a:pos x="204" y="262"/>
              </a:cxn>
            </a:cxnLst>
            <a:rect l="0" t="0" r="r" b="b"/>
            <a:pathLst>
              <a:path w="292" h="436">
                <a:moveTo>
                  <a:pt x="204" y="262"/>
                </a:moveTo>
                <a:lnTo>
                  <a:pt x="204" y="0"/>
                </a:lnTo>
                <a:lnTo>
                  <a:pt x="88" y="0"/>
                </a:lnTo>
                <a:lnTo>
                  <a:pt x="88" y="262"/>
                </a:lnTo>
                <a:lnTo>
                  <a:pt x="0" y="262"/>
                </a:lnTo>
                <a:lnTo>
                  <a:pt x="146" y="436"/>
                </a:lnTo>
                <a:lnTo>
                  <a:pt x="292" y="262"/>
                </a:lnTo>
                <a:lnTo>
                  <a:pt x="204" y="262"/>
                </a:lnTo>
                <a:close/>
              </a:path>
            </a:pathLst>
          </a:cu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000">
              <a:solidFill>
                <a:prstClr val="black"/>
              </a:solidFill>
            </a:endParaRPr>
          </a:p>
        </p:txBody>
      </p:sp>
      <p:sp>
        <p:nvSpPr>
          <p:cNvPr id="46" name="Freeform 11"/>
          <p:cNvSpPr>
            <a:spLocks/>
          </p:cNvSpPr>
          <p:nvPr/>
        </p:nvSpPr>
        <p:spPr bwMode="auto">
          <a:xfrm>
            <a:off x="6012160" y="2201439"/>
            <a:ext cx="206740" cy="173214"/>
          </a:xfrm>
          <a:custGeom>
            <a:avLst/>
            <a:gdLst/>
            <a:ahLst/>
            <a:cxnLst>
              <a:cxn ang="0">
                <a:pos x="204" y="262"/>
              </a:cxn>
              <a:cxn ang="0">
                <a:pos x="204" y="0"/>
              </a:cxn>
              <a:cxn ang="0">
                <a:pos x="88" y="0"/>
              </a:cxn>
              <a:cxn ang="0">
                <a:pos x="88" y="262"/>
              </a:cxn>
              <a:cxn ang="0">
                <a:pos x="0" y="262"/>
              </a:cxn>
              <a:cxn ang="0">
                <a:pos x="146" y="436"/>
              </a:cxn>
              <a:cxn ang="0">
                <a:pos x="292" y="262"/>
              </a:cxn>
              <a:cxn ang="0">
                <a:pos x="204" y="262"/>
              </a:cxn>
            </a:cxnLst>
            <a:rect l="0" t="0" r="r" b="b"/>
            <a:pathLst>
              <a:path w="292" h="436">
                <a:moveTo>
                  <a:pt x="204" y="262"/>
                </a:moveTo>
                <a:lnTo>
                  <a:pt x="204" y="0"/>
                </a:lnTo>
                <a:lnTo>
                  <a:pt x="88" y="0"/>
                </a:lnTo>
                <a:lnTo>
                  <a:pt x="88" y="262"/>
                </a:lnTo>
                <a:lnTo>
                  <a:pt x="0" y="262"/>
                </a:lnTo>
                <a:lnTo>
                  <a:pt x="146" y="436"/>
                </a:lnTo>
                <a:lnTo>
                  <a:pt x="292" y="262"/>
                </a:lnTo>
                <a:lnTo>
                  <a:pt x="204" y="262"/>
                </a:lnTo>
                <a:close/>
              </a:path>
            </a:pathLst>
          </a:cu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000">
              <a:solidFill>
                <a:prstClr val="black"/>
              </a:solidFill>
            </a:endParaRPr>
          </a:p>
        </p:txBody>
      </p:sp>
      <p:graphicFrame>
        <p:nvGraphicFramePr>
          <p:cNvPr id="47" name="Chart 4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17178331"/>
              </p:ext>
            </p:extLst>
          </p:nvPr>
        </p:nvGraphicFramePr>
        <p:xfrm>
          <a:off x="4612186" y="3840562"/>
          <a:ext cx="2408086" cy="27232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48" name="Freeform 11"/>
          <p:cNvSpPr>
            <a:spLocks/>
          </p:cNvSpPr>
          <p:nvPr/>
        </p:nvSpPr>
        <p:spPr bwMode="auto">
          <a:xfrm>
            <a:off x="5885220" y="4419843"/>
            <a:ext cx="206740" cy="173214"/>
          </a:xfrm>
          <a:custGeom>
            <a:avLst/>
            <a:gdLst/>
            <a:ahLst/>
            <a:cxnLst>
              <a:cxn ang="0">
                <a:pos x="204" y="262"/>
              </a:cxn>
              <a:cxn ang="0">
                <a:pos x="204" y="0"/>
              </a:cxn>
              <a:cxn ang="0">
                <a:pos x="88" y="0"/>
              </a:cxn>
              <a:cxn ang="0">
                <a:pos x="88" y="262"/>
              </a:cxn>
              <a:cxn ang="0">
                <a:pos x="0" y="262"/>
              </a:cxn>
              <a:cxn ang="0">
                <a:pos x="146" y="436"/>
              </a:cxn>
              <a:cxn ang="0">
                <a:pos x="292" y="262"/>
              </a:cxn>
              <a:cxn ang="0">
                <a:pos x="204" y="262"/>
              </a:cxn>
            </a:cxnLst>
            <a:rect l="0" t="0" r="r" b="b"/>
            <a:pathLst>
              <a:path w="292" h="436">
                <a:moveTo>
                  <a:pt x="204" y="262"/>
                </a:moveTo>
                <a:lnTo>
                  <a:pt x="204" y="0"/>
                </a:lnTo>
                <a:lnTo>
                  <a:pt x="88" y="0"/>
                </a:lnTo>
                <a:lnTo>
                  <a:pt x="88" y="262"/>
                </a:lnTo>
                <a:lnTo>
                  <a:pt x="0" y="262"/>
                </a:lnTo>
                <a:lnTo>
                  <a:pt x="146" y="436"/>
                </a:lnTo>
                <a:lnTo>
                  <a:pt x="292" y="262"/>
                </a:lnTo>
                <a:lnTo>
                  <a:pt x="204" y="262"/>
                </a:lnTo>
                <a:close/>
              </a:path>
            </a:pathLst>
          </a:cu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000">
              <a:solidFill>
                <a:prstClr val="black"/>
              </a:solidFill>
            </a:endParaRPr>
          </a:p>
        </p:txBody>
      </p:sp>
      <p:sp>
        <p:nvSpPr>
          <p:cNvPr id="50" name="Freeform 11"/>
          <p:cNvSpPr>
            <a:spLocks/>
          </p:cNvSpPr>
          <p:nvPr/>
        </p:nvSpPr>
        <p:spPr bwMode="auto">
          <a:xfrm>
            <a:off x="6636910" y="4538220"/>
            <a:ext cx="206740" cy="173214"/>
          </a:xfrm>
          <a:custGeom>
            <a:avLst/>
            <a:gdLst/>
            <a:ahLst/>
            <a:cxnLst>
              <a:cxn ang="0">
                <a:pos x="204" y="262"/>
              </a:cxn>
              <a:cxn ang="0">
                <a:pos x="204" y="0"/>
              </a:cxn>
              <a:cxn ang="0">
                <a:pos x="88" y="0"/>
              </a:cxn>
              <a:cxn ang="0">
                <a:pos x="88" y="262"/>
              </a:cxn>
              <a:cxn ang="0">
                <a:pos x="0" y="262"/>
              </a:cxn>
              <a:cxn ang="0">
                <a:pos x="146" y="436"/>
              </a:cxn>
              <a:cxn ang="0">
                <a:pos x="292" y="262"/>
              </a:cxn>
              <a:cxn ang="0">
                <a:pos x="204" y="262"/>
              </a:cxn>
            </a:cxnLst>
            <a:rect l="0" t="0" r="r" b="b"/>
            <a:pathLst>
              <a:path w="292" h="436">
                <a:moveTo>
                  <a:pt x="204" y="262"/>
                </a:moveTo>
                <a:lnTo>
                  <a:pt x="204" y="0"/>
                </a:lnTo>
                <a:lnTo>
                  <a:pt x="88" y="0"/>
                </a:lnTo>
                <a:lnTo>
                  <a:pt x="88" y="262"/>
                </a:lnTo>
                <a:lnTo>
                  <a:pt x="0" y="262"/>
                </a:lnTo>
                <a:lnTo>
                  <a:pt x="146" y="436"/>
                </a:lnTo>
                <a:lnTo>
                  <a:pt x="292" y="262"/>
                </a:lnTo>
                <a:lnTo>
                  <a:pt x="204" y="262"/>
                </a:lnTo>
                <a:close/>
              </a:path>
            </a:pathLst>
          </a:cu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000">
              <a:solidFill>
                <a:prstClr val="black"/>
              </a:solidFill>
            </a:endParaRPr>
          </a:p>
        </p:txBody>
      </p:sp>
      <p:graphicFrame>
        <p:nvGraphicFramePr>
          <p:cNvPr id="51" name="Chart 4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56327570"/>
              </p:ext>
            </p:extLst>
          </p:nvPr>
        </p:nvGraphicFramePr>
        <p:xfrm>
          <a:off x="6733229" y="1628800"/>
          <a:ext cx="1799211" cy="27232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52" name="Freeform 11"/>
          <p:cNvSpPr>
            <a:spLocks/>
          </p:cNvSpPr>
          <p:nvPr/>
        </p:nvSpPr>
        <p:spPr bwMode="auto">
          <a:xfrm>
            <a:off x="7229997" y="2278259"/>
            <a:ext cx="206740" cy="173214"/>
          </a:xfrm>
          <a:custGeom>
            <a:avLst/>
            <a:gdLst/>
            <a:ahLst/>
            <a:cxnLst>
              <a:cxn ang="0">
                <a:pos x="204" y="262"/>
              </a:cxn>
              <a:cxn ang="0">
                <a:pos x="204" y="0"/>
              </a:cxn>
              <a:cxn ang="0">
                <a:pos x="88" y="0"/>
              </a:cxn>
              <a:cxn ang="0">
                <a:pos x="88" y="262"/>
              </a:cxn>
              <a:cxn ang="0">
                <a:pos x="0" y="262"/>
              </a:cxn>
              <a:cxn ang="0">
                <a:pos x="146" y="436"/>
              </a:cxn>
              <a:cxn ang="0">
                <a:pos x="292" y="262"/>
              </a:cxn>
              <a:cxn ang="0">
                <a:pos x="204" y="262"/>
              </a:cxn>
            </a:cxnLst>
            <a:rect l="0" t="0" r="r" b="b"/>
            <a:pathLst>
              <a:path w="292" h="436">
                <a:moveTo>
                  <a:pt x="204" y="262"/>
                </a:moveTo>
                <a:lnTo>
                  <a:pt x="204" y="0"/>
                </a:lnTo>
                <a:lnTo>
                  <a:pt x="88" y="0"/>
                </a:lnTo>
                <a:lnTo>
                  <a:pt x="88" y="262"/>
                </a:lnTo>
                <a:lnTo>
                  <a:pt x="0" y="262"/>
                </a:lnTo>
                <a:lnTo>
                  <a:pt x="146" y="436"/>
                </a:lnTo>
                <a:lnTo>
                  <a:pt x="292" y="262"/>
                </a:lnTo>
                <a:lnTo>
                  <a:pt x="204" y="262"/>
                </a:lnTo>
                <a:close/>
              </a:path>
            </a:pathLst>
          </a:cu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000">
              <a:solidFill>
                <a:prstClr val="black"/>
              </a:solidFill>
            </a:endParaRPr>
          </a:p>
        </p:txBody>
      </p:sp>
      <p:sp>
        <p:nvSpPr>
          <p:cNvPr id="3" name="Téglalap 2"/>
          <p:cNvSpPr/>
          <p:nvPr/>
        </p:nvSpPr>
        <p:spPr>
          <a:xfrm>
            <a:off x="7436737" y="4419843"/>
            <a:ext cx="290679" cy="291591"/>
          </a:xfrm>
          <a:prstGeom prst="rect">
            <a:avLst/>
          </a:prstGeom>
          <a:noFill/>
          <a:ln>
            <a:solidFill>
              <a:srgbClr val="0052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3" name="Rectangle 2"/>
          <p:cNvSpPr>
            <a:spLocks noChangeArrowheads="1"/>
          </p:cNvSpPr>
          <p:nvPr/>
        </p:nvSpPr>
        <p:spPr bwMode="auto">
          <a:xfrm>
            <a:off x="7758331" y="4389062"/>
            <a:ext cx="1698403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fontAlgn="base">
              <a:lnSpc>
                <a:spcPts val="20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200" dirty="0">
                <a:solidFill>
                  <a:srgbClr val="00527C"/>
                </a:solidFill>
                <a:latin typeface="Arial"/>
              </a:rPr>
              <a:t>covid előtt</a:t>
            </a:r>
            <a:endParaRPr lang="hu-HU" sz="1200" dirty="0">
              <a:solidFill>
                <a:srgbClr val="7F7F7F"/>
              </a:solidFill>
              <a:latin typeface="Arial"/>
            </a:endParaRPr>
          </a:p>
        </p:txBody>
      </p:sp>
      <p:sp>
        <p:nvSpPr>
          <p:cNvPr id="54" name="Téglalap 53"/>
          <p:cNvSpPr/>
          <p:nvPr/>
        </p:nvSpPr>
        <p:spPr>
          <a:xfrm>
            <a:off x="7436737" y="4796056"/>
            <a:ext cx="290679" cy="291591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5" name="Rectangle 2"/>
          <p:cNvSpPr>
            <a:spLocks noChangeArrowheads="1"/>
          </p:cNvSpPr>
          <p:nvPr/>
        </p:nvSpPr>
        <p:spPr bwMode="auto">
          <a:xfrm>
            <a:off x="7758331" y="4765275"/>
            <a:ext cx="1698403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fontAlgn="base">
              <a:lnSpc>
                <a:spcPts val="20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200" dirty="0">
                <a:solidFill>
                  <a:srgbClr val="FFC000"/>
                </a:solidFill>
                <a:latin typeface="Arial"/>
              </a:rPr>
              <a:t>jelenleg</a:t>
            </a:r>
          </a:p>
        </p:txBody>
      </p:sp>
    </p:spTree>
    <p:extLst>
      <p:ext uri="{BB962C8B-B14F-4D97-AF65-F5344CB8AC3E}">
        <p14:creationId xmlns:p14="http://schemas.microsoft.com/office/powerpoint/2010/main" val="28178796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églalap 31"/>
          <p:cNvSpPr/>
          <p:nvPr/>
        </p:nvSpPr>
        <p:spPr>
          <a:xfrm>
            <a:off x="241965" y="1597188"/>
            <a:ext cx="8715767" cy="3560004"/>
          </a:xfrm>
          <a:prstGeom prst="rect">
            <a:avLst/>
          </a:prstGeom>
          <a:noFill/>
          <a:ln w="3175">
            <a:solidFill>
              <a:srgbClr val="0052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4" name="Téglalap 33"/>
          <p:cNvSpPr/>
          <p:nvPr/>
        </p:nvSpPr>
        <p:spPr>
          <a:xfrm>
            <a:off x="251520" y="5271643"/>
            <a:ext cx="8712968" cy="1204671"/>
          </a:xfrm>
          <a:prstGeom prst="rect">
            <a:avLst/>
          </a:prstGeom>
          <a:solidFill>
            <a:srgbClr val="00527C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>
                <a:defRPr/>
              </a:pPr>
              <a:t>15</a:t>
            </a:fld>
            <a:endParaRPr lang="hu-HU" dirty="0">
              <a:solidFill>
                <a:schemeClr val="bg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Egyenes összekötő 6"/>
          <p:cNvCxnSpPr/>
          <p:nvPr/>
        </p:nvCxnSpPr>
        <p:spPr>
          <a:xfrm>
            <a:off x="35496" y="764704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1058387" y="111912"/>
            <a:ext cx="804900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b="1" dirty="0">
                <a:solidFill>
                  <a:srgbClr val="7F7F7F"/>
                </a:solidFill>
                <a:latin typeface="Arial"/>
              </a:rPr>
              <a:t>Gépjárművek használatának változása</a:t>
            </a:r>
          </a:p>
        </p:txBody>
      </p:sp>
      <p:sp>
        <p:nvSpPr>
          <p:cNvPr id="26" name="Téglalap 25">
            <a:extLst>
              <a:ext uri="{FF2B5EF4-FFF2-40B4-BE49-F238E27FC236}">
                <a16:creationId xmlns:a16="http://schemas.microsoft.com/office/drawing/2014/main" xmlns="" id="{75F2B151-F1C9-49D7-9DC8-81A21FE00EC5}"/>
              </a:ext>
            </a:extLst>
          </p:cNvPr>
          <p:cNvSpPr/>
          <p:nvPr/>
        </p:nvSpPr>
        <p:spPr>
          <a:xfrm>
            <a:off x="0" y="6578020"/>
            <a:ext cx="2699792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hu-HU" sz="1000" i="1" dirty="0">
                <a:solidFill>
                  <a:srgbClr val="7F7F7F"/>
                </a:solidFill>
                <a:latin typeface="+mj-lt"/>
              </a:rPr>
              <a:t>Bázis: teljes minta, n=1000</a:t>
            </a:r>
          </a:p>
        </p:txBody>
      </p:sp>
      <p:graphicFrame>
        <p:nvGraphicFramePr>
          <p:cNvPr id="21" name="Chart 4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06102957"/>
              </p:ext>
            </p:extLst>
          </p:nvPr>
        </p:nvGraphicFramePr>
        <p:xfrm>
          <a:off x="447831" y="1789034"/>
          <a:ext cx="8460482" cy="3384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2" name="Csoportba foglalás 21"/>
          <p:cNvGrpSpPr/>
          <p:nvPr/>
        </p:nvGrpSpPr>
        <p:grpSpPr>
          <a:xfrm>
            <a:off x="2626339" y="4725214"/>
            <a:ext cx="3629682" cy="323165"/>
            <a:chOff x="4815934" y="6452682"/>
            <a:chExt cx="3629682" cy="323165"/>
          </a:xfrm>
        </p:grpSpPr>
        <p:sp>
          <p:nvSpPr>
            <p:cNvPr id="23" name="Téglalap 22"/>
            <p:cNvSpPr/>
            <p:nvPr/>
          </p:nvSpPr>
          <p:spPr>
            <a:xfrm>
              <a:off x="5176045" y="6452682"/>
              <a:ext cx="3269571" cy="323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lnSpc>
                  <a:spcPts val="1800"/>
                </a:lnSpc>
                <a:spcBef>
                  <a:spcPts val="400"/>
                </a:spcBef>
                <a:spcAft>
                  <a:spcPct val="0"/>
                </a:spcAft>
                <a:defRPr/>
              </a:pPr>
              <a:r>
                <a:rPr lang="hu-HU" sz="1000" i="1" dirty="0">
                  <a:solidFill>
                    <a:srgbClr val="808080"/>
                  </a:solidFill>
                  <a:latin typeface="Arial"/>
                </a:rPr>
                <a:t>= szignifikáns eltérés a covid előtti időszakhoz képest</a:t>
              </a:r>
            </a:p>
          </p:txBody>
        </p:sp>
        <p:sp>
          <p:nvSpPr>
            <p:cNvPr id="24" name="Freeform 11"/>
            <p:cNvSpPr>
              <a:spLocks/>
            </p:cNvSpPr>
            <p:nvPr/>
          </p:nvSpPr>
          <p:spPr bwMode="auto">
            <a:xfrm rot="10800000">
              <a:off x="4815934" y="6556219"/>
              <a:ext cx="206740" cy="167194"/>
            </a:xfrm>
            <a:custGeom>
              <a:avLst/>
              <a:gdLst/>
              <a:ahLst/>
              <a:cxnLst>
                <a:cxn ang="0">
                  <a:pos x="204" y="262"/>
                </a:cxn>
                <a:cxn ang="0">
                  <a:pos x="204" y="0"/>
                </a:cxn>
                <a:cxn ang="0">
                  <a:pos x="88" y="0"/>
                </a:cxn>
                <a:cxn ang="0">
                  <a:pos x="88" y="262"/>
                </a:cxn>
                <a:cxn ang="0">
                  <a:pos x="0" y="262"/>
                </a:cxn>
                <a:cxn ang="0">
                  <a:pos x="146" y="436"/>
                </a:cxn>
                <a:cxn ang="0">
                  <a:pos x="292" y="262"/>
                </a:cxn>
                <a:cxn ang="0">
                  <a:pos x="204" y="262"/>
                </a:cxn>
              </a:cxnLst>
              <a:rect l="0" t="0" r="r" b="b"/>
              <a:pathLst>
                <a:path w="292" h="436">
                  <a:moveTo>
                    <a:pt x="204" y="262"/>
                  </a:moveTo>
                  <a:lnTo>
                    <a:pt x="204" y="0"/>
                  </a:lnTo>
                  <a:lnTo>
                    <a:pt x="88" y="0"/>
                  </a:lnTo>
                  <a:lnTo>
                    <a:pt x="88" y="262"/>
                  </a:lnTo>
                  <a:lnTo>
                    <a:pt x="0" y="262"/>
                  </a:lnTo>
                  <a:lnTo>
                    <a:pt x="146" y="436"/>
                  </a:lnTo>
                  <a:lnTo>
                    <a:pt x="292" y="262"/>
                  </a:lnTo>
                  <a:lnTo>
                    <a:pt x="204" y="262"/>
                  </a:lnTo>
                  <a:close/>
                </a:path>
              </a:pathLst>
            </a:custGeom>
            <a:solidFill>
              <a:srgbClr val="73AE5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000">
                <a:solidFill>
                  <a:prstClr val="black"/>
                </a:solidFill>
              </a:endParaRPr>
            </a:p>
          </p:txBody>
        </p:sp>
        <p:sp>
          <p:nvSpPr>
            <p:cNvPr id="25" name="Freeform 11"/>
            <p:cNvSpPr>
              <a:spLocks/>
            </p:cNvSpPr>
            <p:nvPr/>
          </p:nvSpPr>
          <p:spPr bwMode="auto">
            <a:xfrm>
              <a:off x="5018860" y="6567133"/>
              <a:ext cx="206740" cy="173214"/>
            </a:xfrm>
            <a:custGeom>
              <a:avLst/>
              <a:gdLst/>
              <a:ahLst/>
              <a:cxnLst>
                <a:cxn ang="0">
                  <a:pos x="204" y="262"/>
                </a:cxn>
                <a:cxn ang="0">
                  <a:pos x="204" y="0"/>
                </a:cxn>
                <a:cxn ang="0">
                  <a:pos x="88" y="0"/>
                </a:cxn>
                <a:cxn ang="0">
                  <a:pos x="88" y="262"/>
                </a:cxn>
                <a:cxn ang="0">
                  <a:pos x="0" y="262"/>
                </a:cxn>
                <a:cxn ang="0">
                  <a:pos x="146" y="436"/>
                </a:cxn>
                <a:cxn ang="0">
                  <a:pos x="292" y="262"/>
                </a:cxn>
                <a:cxn ang="0">
                  <a:pos x="204" y="262"/>
                </a:cxn>
              </a:cxnLst>
              <a:rect l="0" t="0" r="r" b="b"/>
              <a:pathLst>
                <a:path w="292" h="436">
                  <a:moveTo>
                    <a:pt x="204" y="262"/>
                  </a:moveTo>
                  <a:lnTo>
                    <a:pt x="204" y="0"/>
                  </a:lnTo>
                  <a:lnTo>
                    <a:pt x="88" y="0"/>
                  </a:lnTo>
                  <a:lnTo>
                    <a:pt x="88" y="262"/>
                  </a:lnTo>
                  <a:lnTo>
                    <a:pt x="0" y="262"/>
                  </a:lnTo>
                  <a:lnTo>
                    <a:pt x="146" y="436"/>
                  </a:lnTo>
                  <a:lnTo>
                    <a:pt x="292" y="262"/>
                  </a:lnTo>
                  <a:lnTo>
                    <a:pt x="204" y="262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000">
                <a:solidFill>
                  <a:prstClr val="black"/>
                </a:solidFill>
              </a:endParaRPr>
            </a:p>
          </p:txBody>
        </p:sp>
      </p:grpSp>
      <p:sp>
        <p:nvSpPr>
          <p:cNvPr id="19" name="Téglalap 18"/>
          <p:cNvSpPr/>
          <p:nvPr/>
        </p:nvSpPr>
        <p:spPr>
          <a:xfrm>
            <a:off x="247493" y="900844"/>
            <a:ext cx="8712968" cy="639087"/>
          </a:xfrm>
          <a:prstGeom prst="rect">
            <a:avLst/>
          </a:prstGeom>
          <a:solidFill>
            <a:srgbClr val="00527C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0" name="Téglalap 19"/>
          <p:cNvSpPr/>
          <p:nvPr/>
        </p:nvSpPr>
        <p:spPr>
          <a:xfrm>
            <a:off x="353644" y="987782"/>
            <a:ext cx="8424936" cy="300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A teljes mintát tekintve a Budapesten belüli gépjárműhasználat gyakorisága megegyezik a koronavírus járvány előttivel... </a:t>
            </a:r>
          </a:p>
        </p:txBody>
      </p:sp>
      <p:sp>
        <p:nvSpPr>
          <p:cNvPr id="35" name="Téglalap 34"/>
          <p:cNvSpPr/>
          <p:nvPr/>
        </p:nvSpPr>
        <p:spPr>
          <a:xfrm>
            <a:off x="397032" y="5379984"/>
            <a:ext cx="849812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... azonban a szegmensenkénti adatok vizsgálata mutat némi változást. A napi szintű autózás a járvány előtt a 28 évnél idősebbek között volt a legjellemzőbb, míg jelenleg a 19-28 éves korosztály is „felzárkózott” és ugyanolyan arányban használ naponta gépkocsit, mint az idősebbek (a 19 év felettiek körében átlagosan 27% azok aránya, akik minden nap autóznak a fővárosban). </a:t>
            </a:r>
          </a:p>
        </p:txBody>
      </p:sp>
      <p:pic>
        <p:nvPicPr>
          <p:cNvPr id="33" name="Picture 2" descr="Car Icon 405575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19" y="1829501"/>
            <a:ext cx="1154655" cy="1154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Rectangle 2"/>
          <p:cNvSpPr>
            <a:spLocks noChangeArrowheads="1"/>
          </p:cNvSpPr>
          <p:nvPr/>
        </p:nvSpPr>
        <p:spPr bwMode="auto">
          <a:xfrm>
            <a:off x="1598135" y="2019263"/>
            <a:ext cx="5112568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20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400" i="1" dirty="0">
                <a:solidFill>
                  <a:srgbClr val="7F7F7F"/>
                </a:solidFill>
                <a:latin typeface="Arial"/>
              </a:rPr>
              <a:t>„Milyen gyakran használta / használja Budapesten belül saját autóját / a család autóját / céges autót?”</a:t>
            </a:r>
          </a:p>
        </p:txBody>
      </p:sp>
    </p:spTree>
    <p:extLst>
      <p:ext uri="{BB962C8B-B14F-4D97-AF65-F5344CB8AC3E}">
        <p14:creationId xmlns:p14="http://schemas.microsoft.com/office/powerpoint/2010/main" val="34577446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églalap 31"/>
          <p:cNvSpPr/>
          <p:nvPr/>
        </p:nvSpPr>
        <p:spPr>
          <a:xfrm>
            <a:off x="241965" y="2060848"/>
            <a:ext cx="8715767" cy="3560004"/>
          </a:xfrm>
          <a:prstGeom prst="rect">
            <a:avLst/>
          </a:prstGeom>
          <a:noFill/>
          <a:ln w="3175">
            <a:solidFill>
              <a:srgbClr val="0052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4" name="Téglalap 33"/>
          <p:cNvSpPr/>
          <p:nvPr/>
        </p:nvSpPr>
        <p:spPr>
          <a:xfrm>
            <a:off x="251520" y="5699879"/>
            <a:ext cx="8712968" cy="887570"/>
          </a:xfrm>
          <a:prstGeom prst="rect">
            <a:avLst/>
          </a:prstGeom>
          <a:solidFill>
            <a:srgbClr val="00527C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>
                <a:defRPr/>
              </a:pPr>
              <a:t>16</a:t>
            </a:fld>
            <a:endParaRPr lang="hu-HU" dirty="0">
              <a:solidFill>
                <a:schemeClr val="bg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Egyenes összekötő 6"/>
          <p:cNvCxnSpPr/>
          <p:nvPr/>
        </p:nvCxnSpPr>
        <p:spPr>
          <a:xfrm>
            <a:off x="35496" y="764704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1058387" y="111912"/>
            <a:ext cx="804900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b="1" dirty="0">
                <a:solidFill>
                  <a:srgbClr val="7F7F7F"/>
                </a:solidFill>
                <a:latin typeface="Arial"/>
              </a:rPr>
              <a:t>Taxik használatának változása</a:t>
            </a:r>
          </a:p>
        </p:txBody>
      </p:sp>
      <p:sp>
        <p:nvSpPr>
          <p:cNvPr id="26" name="Téglalap 25">
            <a:extLst>
              <a:ext uri="{FF2B5EF4-FFF2-40B4-BE49-F238E27FC236}">
                <a16:creationId xmlns:a16="http://schemas.microsoft.com/office/drawing/2014/main" xmlns="" id="{75F2B151-F1C9-49D7-9DC8-81A21FE00EC5}"/>
              </a:ext>
            </a:extLst>
          </p:cNvPr>
          <p:cNvSpPr/>
          <p:nvPr/>
        </p:nvSpPr>
        <p:spPr>
          <a:xfrm>
            <a:off x="0" y="6578020"/>
            <a:ext cx="2699792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hu-HU" sz="1000" i="1" dirty="0">
                <a:solidFill>
                  <a:srgbClr val="7F7F7F"/>
                </a:solidFill>
                <a:latin typeface="+mj-lt"/>
              </a:rPr>
              <a:t>Bázis: teljes minta, n=1000</a:t>
            </a:r>
          </a:p>
        </p:txBody>
      </p:sp>
      <p:graphicFrame>
        <p:nvGraphicFramePr>
          <p:cNvPr id="21" name="Chart 4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05241681"/>
              </p:ext>
            </p:extLst>
          </p:nvPr>
        </p:nvGraphicFramePr>
        <p:xfrm>
          <a:off x="438372" y="2200236"/>
          <a:ext cx="8460482" cy="3384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22" name="Csoportba foglalás 21"/>
          <p:cNvGrpSpPr/>
          <p:nvPr/>
        </p:nvGrpSpPr>
        <p:grpSpPr>
          <a:xfrm>
            <a:off x="2626339" y="5188874"/>
            <a:ext cx="3629682" cy="323165"/>
            <a:chOff x="4815934" y="6452682"/>
            <a:chExt cx="3629682" cy="323165"/>
          </a:xfrm>
        </p:grpSpPr>
        <p:sp>
          <p:nvSpPr>
            <p:cNvPr id="23" name="Téglalap 22"/>
            <p:cNvSpPr/>
            <p:nvPr/>
          </p:nvSpPr>
          <p:spPr>
            <a:xfrm>
              <a:off x="5176045" y="6452682"/>
              <a:ext cx="3269571" cy="323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lnSpc>
                  <a:spcPts val="1800"/>
                </a:lnSpc>
                <a:spcBef>
                  <a:spcPts val="400"/>
                </a:spcBef>
                <a:spcAft>
                  <a:spcPct val="0"/>
                </a:spcAft>
                <a:defRPr/>
              </a:pPr>
              <a:r>
                <a:rPr lang="hu-HU" sz="1000" i="1" dirty="0">
                  <a:solidFill>
                    <a:srgbClr val="808080"/>
                  </a:solidFill>
                  <a:latin typeface="Arial"/>
                </a:rPr>
                <a:t>= szignifikáns eltérés a covid előtti időszakhoz képest</a:t>
              </a:r>
            </a:p>
          </p:txBody>
        </p:sp>
        <p:sp>
          <p:nvSpPr>
            <p:cNvPr id="24" name="Freeform 11"/>
            <p:cNvSpPr>
              <a:spLocks/>
            </p:cNvSpPr>
            <p:nvPr/>
          </p:nvSpPr>
          <p:spPr bwMode="auto">
            <a:xfrm rot="10800000">
              <a:off x="4815934" y="6556219"/>
              <a:ext cx="206740" cy="167194"/>
            </a:xfrm>
            <a:custGeom>
              <a:avLst/>
              <a:gdLst/>
              <a:ahLst/>
              <a:cxnLst>
                <a:cxn ang="0">
                  <a:pos x="204" y="262"/>
                </a:cxn>
                <a:cxn ang="0">
                  <a:pos x="204" y="0"/>
                </a:cxn>
                <a:cxn ang="0">
                  <a:pos x="88" y="0"/>
                </a:cxn>
                <a:cxn ang="0">
                  <a:pos x="88" y="262"/>
                </a:cxn>
                <a:cxn ang="0">
                  <a:pos x="0" y="262"/>
                </a:cxn>
                <a:cxn ang="0">
                  <a:pos x="146" y="436"/>
                </a:cxn>
                <a:cxn ang="0">
                  <a:pos x="292" y="262"/>
                </a:cxn>
                <a:cxn ang="0">
                  <a:pos x="204" y="262"/>
                </a:cxn>
              </a:cxnLst>
              <a:rect l="0" t="0" r="r" b="b"/>
              <a:pathLst>
                <a:path w="292" h="436">
                  <a:moveTo>
                    <a:pt x="204" y="262"/>
                  </a:moveTo>
                  <a:lnTo>
                    <a:pt x="204" y="0"/>
                  </a:lnTo>
                  <a:lnTo>
                    <a:pt x="88" y="0"/>
                  </a:lnTo>
                  <a:lnTo>
                    <a:pt x="88" y="262"/>
                  </a:lnTo>
                  <a:lnTo>
                    <a:pt x="0" y="262"/>
                  </a:lnTo>
                  <a:lnTo>
                    <a:pt x="146" y="436"/>
                  </a:lnTo>
                  <a:lnTo>
                    <a:pt x="292" y="262"/>
                  </a:lnTo>
                  <a:lnTo>
                    <a:pt x="204" y="262"/>
                  </a:lnTo>
                  <a:close/>
                </a:path>
              </a:pathLst>
            </a:custGeom>
            <a:solidFill>
              <a:srgbClr val="73AE5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000">
                <a:solidFill>
                  <a:prstClr val="black"/>
                </a:solidFill>
              </a:endParaRPr>
            </a:p>
          </p:txBody>
        </p:sp>
        <p:sp>
          <p:nvSpPr>
            <p:cNvPr id="25" name="Freeform 11"/>
            <p:cNvSpPr>
              <a:spLocks/>
            </p:cNvSpPr>
            <p:nvPr/>
          </p:nvSpPr>
          <p:spPr bwMode="auto">
            <a:xfrm>
              <a:off x="5018860" y="6567133"/>
              <a:ext cx="206740" cy="173214"/>
            </a:xfrm>
            <a:custGeom>
              <a:avLst/>
              <a:gdLst/>
              <a:ahLst/>
              <a:cxnLst>
                <a:cxn ang="0">
                  <a:pos x="204" y="262"/>
                </a:cxn>
                <a:cxn ang="0">
                  <a:pos x="204" y="0"/>
                </a:cxn>
                <a:cxn ang="0">
                  <a:pos x="88" y="0"/>
                </a:cxn>
                <a:cxn ang="0">
                  <a:pos x="88" y="262"/>
                </a:cxn>
                <a:cxn ang="0">
                  <a:pos x="0" y="262"/>
                </a:cxn>
                <a:cxn ang="0">
                  <a:pos x="146" y="436"/>
                </a:cxn>
                <a:cxn ang="0">
                  <a:pos x="292" y="262"/>
                </a:cxn>
                <a:cxn ang="0">
                  <a:pos x="204" y="262"/>
                </a:cxn>
              </a:cxnLst>
              <a:rect l="0" t="0" r="r" b="b"/>
              <a:pathLst>
                <a:path w="292" h="436">
                  <a:moveTo>
                    <a:pt x="204" y="262"/>
                  </a:moveTo>
                  <a:lnTo>
                    <a:pt x="204" y="0"/>
                  </a:lnTo>
                  <a:lnTo>
                    <a:pt x="88" y="0"/>
                  </a:lnTo>
                  <a:lnTo>
                    <a:pt x="88" y="262"/>
                  </a:lnTo>
                  <a:lnTo>
                    <a:pt x="0" y="262"/>
                  </a:lnTo>
                  <a:lnTo>
                    <a:pt x="146" y="436"/>
                  </a:lnTo>
                  <a:lnTo>
                    <a:pt x="292" y="262"/>
                  </a:lnTo>
                  <a:lnTo>
                    <a:pt x="204" y="262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000">
                <a:solidFill>
                  <a:prstClr val="black"/>
                </a:solidFill>
              </a:endParaRPr>
            </a:p>
          </p:txBody>
        </p:sp>
      </p:grpSp>
      <p:sp>
        <p:nvSpPr>
          <p:cNvPr id="19" name="Téglalap 18"/>
          <p:cNvSpPr/>
          <p:nvPr/>
        </p:nvSpPr>
        <p:spPr>
          <a:xfrm>
            <a:off x="247493" y="900844"/>
            <a:ext cx="8712968" cy="1054259"/>
          </a:xfrm>
          <a:prstGeom prst="rect">
            <a:avLst/>
          </a:prstGeom>
          <a:solidFill>
            <a:srgbClr val="00527C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hu-HU" dirty="0"/>
          </a:p>
        </p:txBody>
      </p:sp>
      <p:sp>
        <p:nvSpPr>
          <p:cNvPr id="20" name="Téglalap 19"/>
          <p:cNvSpPr/>
          <p:nvPr/>
        </p:nvSpPr>
        <p:spPr>
          <a:xfrm>
            <a:off x="334889" y="939440"/>
            <a:ext cx="84249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A taxik igénybe vétele elsősorban azok körében csökkent, akik a vírus előtt is csak „alkalmankénti” taxihasználónak számítottak, azaz akik 2-3 havonta vagy annál ritkábban vették igénybe ezt a szolgáltatást. Fontos megemlíteni, hogy a járvány előtt a megkérdezettek jelentős része, 43%-a tartozott ebbe a csoportba, így utazásaik ritkábbá válása / megszűnése érzékeny veszteség a taxitársaságok számára.  </a:t>
            </a:r>
          </a:p>
        </p:txBody>
      </p:sp>
      <p:sp>
        <p:nvSpPr>
          <p:cNvPr id="35" name="Téglalap 34"/>
          <p:cNvSpPr/>
          <p:nvPr/>
        </p:nvSpPr>
        <p:spPr>
          <a:xfrm>
            <a:off x="298294" y="5724000"/>
            <a:ext cx="8461531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A taxihasználatot teljesen megszüntetők aránya a 36-45 éves korosztályban nőtt leginkább, 44%-ról 55%-ra, ami szignifikáns emelkedésnek számít. Emellett lényegesen kevesebbet taxiznak a nők, a középfokú végzettségűek és azok, akik saját bevallásuk szerint nem élnek rosszul, de megtakarításra már nem futja jövedelmükből. </a:t>
            </a:r>
          </a:p>
        </p:txBody>
      </p:sp>
      <p:pic>
        <p:nvPicPr>
          <p:cNvPr id="27" name="Picture 6" descr="Taxi Icon 344129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41" y="2505147"/>
            <a:ext cx="1345109" cy="1345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Rectangle 2"/>
          <p:cNvSpPr>
            <a:spLocks noChangeArrowheads="1"/>
          </p:cNvSpPr>
          <p:nvPr/>
        </p:nvSpPr>
        <p:spPr bwMode="auto">
          <a:xfrm>
            <a:off x="1907704" y="2265461"/>
            <a:ext cx="5184576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20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400" i="1" dirty="0">
                <a:solidFill>
                  <a:srgbClr val="7F7F7F"/>
                </a:solidFill>
                <a:latin typeface="Arial"/>
              </a:rPr>
              <a:t>„Milyen gyakran vett / vesz igénybe Budapesten belül taxit?”</a:t>
            </a:r>
          </a:p>
        </p:txBody>
      </p:sp>
      <p:sp>
        <p:nvSpPr>
          <p:cNvPr id="28" name="Freeform 11"/>
          <p:cNvSpPr>
            <a:spLocks/>
          </p:cNvSpPr>
          <p:nvPr/>
        </p:nvSpPr>
        <p:spPr bwMode="auto">
          <a:xfrm>
            <a:off x="5801065" y="4041792"/>
            <a:ext cx="206740" cy="173214"/>
          </a:xfrm>
          <a:custGeom>
            <a:avLst/>
            <a:gdLst/>
            <a:ahLst/>
            <a:cxnLst>
              <a:cxn ang="0">
                <a:pos x="204" y="262"/>
              </a:cxn>
              <a:cxn ang="0">
                <a:pos x="204" y="0"/>
              </a:cxn>
              <a:cxn ang="0">
                <a:pos x="88" y="0"/>
              </a:cxn>
              <a:cxn ang="0">
                <a:pos x="88" y="262"/>
              </a:cxn>
              <a:cxn ang="0">
                <a:pos x="0" y="262"/>
              </a:cxn>
              <a:cxn ang="0">
                <a:pos x="146" y="436"/>
              </a:cxn>
              <a:cxn ang="0">
                <a:pos x="292" y="262"/>
              </a:cxn>
              <a:cxn ang="0">
                <a:pos x="204" y="262"/>
              </a:cxn>
            </a:cxnLst>
            <a:rect l="0" t="0" r="r" b="b"/>
            <a:pathLst>
              <a:path w="292" h="436">
                <a:moveTo>
                  <a:pt x="204" y="262"/>
                </a:moveTo>
                <a:lnTo>
                  <a:pt x="204" y="0"/>
                </a:lnTo>
                <a:lnTo>
                  <a:pt x="88" y="0"/>
                </a:lnTo>
                <a:lnTo>
                  <a:pt x="88" y="262"/>
                </a:lnTo>
                <a:lnTo>
                  <a:pt x="0" y="262"/>
                </a:lnTo>
                <a:lnTo>
                  <a:pt x="146" y="436"/>
                </a:lnTo>
                <a:lnTo>
                  <a:pt x="292" y="262"/>
                </a:lnTo>
                <a:lnTo>
                  <a:pt x="204" y="262"/>
                </a:lnTo>
                <a:close/>
              </a:path>
            </a:pathLst>
          </a:cu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000">
              <a:solidFill>
                <a:prstClr val="black"/>
              </a:solidFill>
            </a:endParaRPr>
          </a:p>
        </p:txBody>
      </p:sp>
      <p:sp>
        <p:nvSpPr>
          <p:cNvPr id="29" name="Freeform 11"/>
          <p:cNvSpPr>
            <a:spLocks/>
          </p:cNvSpPr>
          <p:nvPr/>
        </p:nvSpPr>
        <p:spPr bwMode="auto">
          <a:xfrm rot="10800000">
            <a:off x="7596336" y="3073147"/>
            <a:ext cx="206740" cy="167194"/>
          </a:xfrm>
          <a:custGeom>
            <a:avLst/>
            <a:gdLst/>
            <a:ahLst/>
            <a:cxnLst>
              <a:cxn ang="0">
                <a:pos x="204" y="262"/>
              </a:cxn>
              <a:cxn ang="0">
                <a:pos x="204" y="0"/>
              </a:cxn>
              <a:cxn ang="0">
                <a:pos x="88" y="0"/>
              </a:cxn>
              <a:cxn ang="0">
                <a:pos x="88" y="262"/>
              </a:cxn>
              <a:cxn ang="0">
                <a:pos x="0" y="262"/>
              </a:cxn>
              <a:cxn ang="0">
                <a:pos x="146" y="436"/>
              </a:cxn>
              <a:cxn ang="0">
                <a:pos x="292" y="262"/>
              </a:cxn>
              <a:cxn ang="0">
                <a:pos x="204" y="262"/>
              </a:cxn>
            </a:cxnLst>
            <a:rect l="0" t="0" r="r" b="b"/>
            <a:pathLst>
              <a:path w="292" h="436">
                <a:moveTo>
                  <a:pt x="204" y="262"/>
                </a:moveTo>
                <a:lnTo>
                  <a:pt x="204" y="0"/>
                </a:lnTo>
                <a:lnTo>
                  <a:pt x="88" y="0"/>
                </a:lnTo>
                <a:lnTo>
                  <a:pt x="88" y="262"/>
                </a:lnTo>
                <a:lnTo>
                  <a:pt x="0" y="262"/>
                </a:lnTo>
                <a:lnTo>
                  <a:pt x="146" y="436"/>
                </a:lnTo>
                <a:lnTo>
                  <a:pt x="292" y="262"/>
                </a:lnTo>
                <a:lnTo>
                  <a:pt x="204" y="262"/>
                </a:lnTo>
                <a:close/>
              </a:path>
            </a:pathLst>
          </a:custGeom>
          <a:solidFill>
            <a:srgbClr val="73AE5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000">
              <a:solidFill>
                <a:prstClr val="black"/>
              </a:solidFill>
            </a:endParaRPr>
          </a:p>
        </p:txBody>
      </p:sp>
      <p:sp>
        <p:nvSpPr>
          <p:cNvPr id="30" name="Freeform 26"/>
          <p:cNvSpPr>
            <a:spLocks noEditPoints="1"/>
          </p:cNvSpPr>
          <p:nvPr/>
        </p:nvSpPr>
        <p:spPr bwMode="auto">
          <a:xfrm>
            <a:off x="5148064" y="3240341"/>
            <a:ext cx="2088232" cy="2052070"/>
          </a:xfrm>
          <a:custGeom>
            <a:avLst/>
            <a:gdLst>
              <a:gd name="T0" fmla="*/ 608 w 690"/>
              <a:gd name="T1" fmla="*/ 147 h 541"/>
              <a:gd name="T2" fmla="*/ 587 w 690"/>
              <a:gd name="T3" fmla="*/ 139 h 541"/>
              <a:gd name="T4" fmla="*/ 588 w 690"/>
              <a:gd name="T5" fmla="*/ 144 h 541"/>
              <a:gd name="T6" fmla="*/ 574 w 690"/>
              <a:gd name="T7" fmla="*/ 138 h 541"/>
              <a:gd name="T8" fmla="*/ 571 w 690"/>
              <a:gd name="T9" fmla="*/ 140 h 541"/>
              <a:gd name="T10" fmla="*/ 555 w 690"/>
              <a:gd name="T11" fmla="*/ 138 h 541"/>
              <a:gd name="T12" fmla="*/ 533 w 690"/>
              <a:gd name="T13" fmla="*/ 138 h 541"/>
              <a:gd name="T14" fmla="*/ 551 w 690"/>
              <a:gd name="T15" fmla="*/ 143 h 541"/>
              <a:gd name="T16" fmla="*/ 606 w 690"/>
              <a:gd name="T17" fmla="*/ 171 h 541"/>
              <a:gd name="T18" fmla="*/ 626 w 690"/>
              <a:gd name="T19" fmla="*/ 191 h 541"/>
              <a:gd name="T20" fmla="*/ 642 w 690"/>
              <a:gd name="T21" fmla="*/ 213 h 541"/>
              <a:gd name="T22" fmla="*/ 656 w 690"/>
              <a:gd name="T23" fmla="*/ 243 h 541"/>
              <a:gd name="T24" fmla="*/ 661 w 690"/>
              <a:gd name="T25" fmla="*/ 266 h 541"/>
              <a:gd name="T26" fmla="*/ 662 w 690"/>
              <a:gd name="T27" fmla="*/ 287 h 541"/>
              <a:gd name="T28" fmla="*/ 662 w 690"/>
              <a:gd name="T29" fmla="*/ 282 h 541"/>
              <a:gd name="T30" fmla="*/ 655 w 690"/>
              <a:gd name="T31" fmla="*/ 339 h 541"/>
              <a:gd name="T32" fmla="*/ 631 w 690"/>
              <a:gd name="T33" fmla="*/ 394 h 541"/>
              <a:gd name="T34" fmla="*/ 586 w 690"/>
              <a:gd name="T35" fmla="*/ 442 h 541"/>
              <a:gd name="T36" fmla="*/ 423 w 690"/>
              <a:gd name="T37" fmla="*/ 507 h 541"/>
              <a:gd name="T38" fmla="*/ 359 w 690"/>
              <a:gd name="T39" fmla="*/ 512 h 541"/>
              <a:gd name="T40" fmla="*/ 144 w 690"/>
              <a:gd name="T41" fmla="*/ 463 h 541"/>
              <a:gd name="T42" fmla="*/ 34 w 690"/>
              <a:gd name="T43" fmla="*/ 302 h 541"/>
              <a:gd name="T44" fmla="*/ 35 w 690"/>
              <a:gd name="T45" fmla="*/ 240 h 541"/>
              <a:gd name="T46" fmla="*/ 181 w 690"/>
              <a:gd name="T47" fmla="*/ 58 h 541"/>
              <a:gd name="T48" fmla="*/ 407 w 690"/>
              <a:gd name="T49" fmla="*/ 32 h 541"/>
              <a:gd name="T50" fmla="*/ 580 w 690"/>
              <a:gd name="T51" fmla="*/ 88 h 541"/>
              <a:gd name="T52" fmla="*/ 611 w 690"/>
              <a:gd name="T53" fmla="*/ 91 h 541"/>
              <a:gd name="T54" fmla="*/ 604 w 690"/>
              <a:gd name="T55" fmla="*/ 77 h 541"/>
              <a:gd name="T56" fmla="*/ 339 w 690"/>
              <a:gd name="T57" fmla="*/ 0 h 541"/>
              <a:gd name="T58" fmla="*/ 99 w 690"/>
              <a:gd name="T59" fmla="*/ 75 h 541"/>
              <a:gd name="T60" fmla="*/ 30 w 690"/>
              <a:gd name="T61" fmla="*/ 382 h 541"/>
              <a:gd name="T62" fmla="*/ 211 w 690"/>
              <a:gd name="T63" fmla="*/ 522 h 541"/>
              <a:gd name="T64" fmla="*/ 262 w 690"/>
              <a:gd name="T65" fmla="*/ 534 h 541"/>
              <a:gd name="T66" fmla="*/ 418 w 690"/>
              <a:gd name="T67" fmla="*/ 536 h 541"/>
              <a:gd name="T68" fmla="*/ 521 w 690"/>
              <a:gd name="T69" fmla="*/ 511 h 541"/>
              <a:gd name="T70" fmla="*/ 592 w 690"/>
              <a:gd name="T71" fmla="*/ 473 h 541"/>
              <a:gd name="T72" fmla="*/ 651 w 690"/>
              <a:gd name="T73" fmla="*/ 413 h 541"/>
              <a:gd name="T74" fmla="*/ 682 w 690"/>
              <a:gd name="T75" fmla="*/ 346 h 541"/>
              <a:gd name="T76" fmla="*/ 686 w 690"/>
              <a:gd name="T77" fmla="*/ 326 h 541"/>
              <a:gd name="T78" fmla="*/ 690 w 690"/>
              <a:gd name="T79" fmla="*/ 286 h 541"/>
              <a:gd name="T80" fmla="*/ 687 w 690"/>
              <a:gd name="T81" fmla="*/ 255 h 541"/>
              <a:gd name="T82" fmla="*/ 637 w 690"/>
              <a:gd name="T83" fmla="*/ 164 h 541"/>
              <a:gd name="T84" fmla="*/ 606 w 690"/>
              <a:gd name="T85" fmla="*/ 152 h 541"/>
              <a:gd name="T86" fmla="*/ 641 w 690"/>
              <a:gd name="T87" fmla="*/ 184 h 541"/>
              <a:gd name="T88" fmla="*/ 634 w 690"/>
              <a:gd name="T89" fmla="*/ 177 h 541"/>
              <a:gd name="T90" fmla="*/ 630 w 690"/>
              <a:gd name="T91" fmla="*/ 174 h 541"/>
              <a:gd name="T92" fmla="*/ 611 w 690"/>
              <a:gd name="T93" fmla="*/ 157 h 541"/>
              <a:gd name="T94" fmla="*/ 616 w 690"/>
              <a:gd name="T95" fmla="*/ 163 h 541"/>
              <a:gd name="T96" fmla="*/ 600 w 690"/>
              <a:gd name="T97" fmla="*/ 152 h 541"/>
              <a:gd name="T98" fmla="*/ 606 w 690"/>
              <a:gd name="T99" fmla="*/ 152 h 541"/>
              <a:gd name="T100" fmla="*/ 573 w 690"/>
              <a:gd name="T101" fmla="*/ 454 h 541"/>
              <a:gd name="T102" fmla="*/ 385 w 690"/>
              <a:gd name="T103" fmla="*/ 538 h 541"/>
              <a:gd name="T104" fmla="*/ 370 w 690"/>
              <a:gd name="T105" fmla="*/ 539 h 5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690" h="541">
                <a:moveTo>
                  <a:pt x="623" y="155"/>
                </a:moveTo>
                <a:cubicBezTo>
                  <a:pt x="617" y="150"/>
                  <a:pt x="612" y="147"/>
                  <a:pt x="606" y="143"/>
                </a:cubicBezTo>
                <a:cubicBezTo>
                  <a:pt x="604" y="143"/>
                  <a:pt x="606" y="144"/>
                  <a:pt x="608" y="147"/>
                </a:cubicBezTo>
                <a:cubicBezTo>
                  <a:pt x="610" y="149"/>
                  <a:pt x="613" y="151"/>
                  <a:pt x="612" y="151"/>
                </a:cubicBezTo>
                <a:cubicBezTo>
                  <a:pt x="602" y="144"/>
                  <a:pt x="598" y="142"/>
                  <a:pt x="595" y="141"/>
                </a:cubicBezTo>
                <a:cubicBezTo>
                  <a:pt x="592" y="140"/>
                  <a:pt x="591" y="141"/>
                  <a:pt x="587" y="139"/>
                </a:cubicBezTo>
                <a:cubicBezTo>
                  <a:pt x="594" y="142"/>
                  <a:pt x="585" y="138"/>
                  <a:pt x="594" y="143"/>
                </a:cubicBezTo>
                <a:cubicBezTo>
                  <a:pt x="589" y="141"/>
                  <a:pt x="585" y="140"/>
                  <a:pt x="584" y="140"/>
                </a:cubicBezTo>
                <a:cubicBezTo>
                  <a:pt x="582" y="140"/>
                  <a:pt x="583" y="141"/>
                  <a:pt x="588" y="144"/>
                </a:cubicBezTo>
                <a:cubicBezTo>
                  <a:pt x="584" y="142"/>
                  <a:pt x="579" y="140"/>
                  <a:pt x="579" y="140"/>
                </a:cubicBezTo>
                <a:cubicBezTo>
                  <a:pt x="581" y="141"/>
                  <a:pt x="583" y="142"/>
                  <a:pt x="587" y="145"/>
                </a:cubicBezTo>
                <a:cubicBezTo>
                  <a:pt x="585" y="143"/>
                  <a:pt x="579" y="141"/>
                  <a:pt x="574" y="138"/>
                </a:cubicBezTo>
                <a:cubicBezTo>
                  <a:pt x="576" y="140"/>
                  <a:pt x="576" y="140"/>
                  <a:pt x="573" y="140"/>
                </a:cubicBezTo>
                <a:cubicBezTo>
                  <a:pt x="578" y="142"/>
                  <a:pt x="586" y="145"/>
                  <a:pt x="586" y="146"/>
                </a:cubicBezTo>
                <a:cubicBezTo>
                  <a:pt x="579" y="143"/>
                  <a:pt x="576" y="142"/>
                  <a:pt x="571" y="140"/>
                </a:cubicBezTo>
                <a:cubicBezTo>
                  <a:pt x="578" y="143"/>
                  <a:pt x="570" y="140"/>
                  <a:pt x="561" y="138"/>
                </a:cubicBezTo>
                <a:cubicBezTo>
                  <a:pt x="561" y="138"/>
                  <a:pt x="565" y="140"/>
                  <a:pt x="563" y="140"/>
                </a:cubicBezTo>
                <a:cubicBezTo>
                  <a:pt x="557" y="138"/>
                  <a:pt x="555" y="138"/>
                  <a:pt x="555" y="138"/>
                </a:cubicBezTo>
                <a:cubicBezTo>
                  <a:pt x="554" y="138"/>
                  <a:pt x="554" y="138"/>
                  <a:pt x="552" y="138"/>
                </a:cubicBezTo>
                <a:cubicBezTo>
                  <a:pt x="546" y="138"/>
                  <a:pt x="539" y="137"/>
                  <a:pt x="535" y="138"/>
                </a:cubicBezTo>
                <a:cubicBezTo>
                  <a:pt x="533" y="138"/>
                  <a:pt x="532" y="138"/>
                  <a:pt x="533" y="138"/>
                </a:cubicBezTo>
                <a:cubicBezTo>
                  <a:pt x="533" y="139"/>
                  <a:pt x="536" y="139"/>
                  <a:pt x="540" y="140"/>
                </a:cubicBezTo>
                <a:cubicBezTo>
                  <a:pt x="540" y="141"/>
                  <a:pt x="533" y="140"/>
                  <a:pt x="538" y="141"/>
                </a:cubicBezTo>
                <a:cubicBezTo>
                  <a:pt x="542" y="142"/>
                  <a:pt x="547" y="142"/>
                  <a:pt x="551" y="143"/>
                </a:cubicBezTo>
                <a:cubicBezTo>
                  <a:pt x="555" y="144"/>
                  <a:pt x="559" y="145"/>
                  <a:pt x="561" y="145"/>
                </a:cubicBezTo>
                <a:cubicBezTo>
                  <a:pt x="571" y="149"/>
                  <a:pt x="579" y="153"/>
                  <a:pt x="586" y="157"/>
                </a:cubicBezTo>
                <a:cubicBezTo>
                  <a:pt x="594" y="161"/>
                  <a:pt x="600" y="166"/>
                  <a:pt x="606" y="171"/>
                </a:cubicBezTo>
                <a:cubicBezTo>
                  <a:pt x="605" y="170"/>
                  <a:pt x="607" y="172"/>
                  <a:pt x="610" y="174"/>
                </a:cubicBezTo>
                <a:cubicBezTo>
                  <a:pt x="613" y="177"/>
                  <a:pt x="616" y="179"/>
                  <a:pt x="617" y="180"/>
                </a:cubicBezTo>
                <a:cubicBezTo>
                  <a:pt x="618" y="182"/>
                  <a:pt x="622" y="186"/>
                  <a:pt x="626" y="191"/>
                </a:cubicBezTo>
                <a:lnTo>
                  <a:pt x="636" y="203"/>
                </a:lnTo>
                <a:cubicBezTo>
                  <a:pt x="633" y="199"/>
                  <a:pt x="636" y="204"/>
                  <a:pt x="638" y="207"/>
                </a:cubicBezTo>
                <a:cubicBezTo>
                  <a:pt x="638" y="206"/>
                  <a:pt x="640" y="210"/>
                  <a:pt x="642" y="213"/>
                </a:cubicBezTo>
                <a:cubicBezTo>
                  <a:pt x="644" y="216"/>
                  <a:pt x="646" y="219"/>
                  <a:pt x="644" y="216"/>
                </a:cubicBezTo>
                <a:cubicBezTo>
                  <a:pt x="641" y="211"/>
                  <a:pt x="644" y="215"/>
                  <a:pt x="642" y="212"/>
                </a:cubicBezTo>
                <a:cubicBezTo>
                  <a:pt x="646" y="219"/>
                  <a:pt x="653" y="233"/>
                  <a:pt x="656" y="243"/>
                </a:cubicBezTo>
                <a:cubicBezTo>
                  <a:pt x="654" y="238"/>
                  <a:pt x="653" y="235"/>
                  <a:pt x="652" y="235"/>
                </a:cubicBezTo>
                <a:cubicBezTo>
                  <a:pt x="655" y="243"/>
                  <a:pt x="655" y="241"/>
                  <a:pt x="658" y="249"/>
                </a:cubicBezTo>
                <a:cubicBezTo>
                  <a:pt x="657" y="248"/>
                  <a:pt x="659" y="257"/>
                  <a:pt x="661" y="266"/>
                </a:cubicBezTo>
                <a:cubicBezTo>
                  <a:pt x="662" y="271"/>
                  <a:pt x="662" y="276"/>
                  <a:pt x="662" y="279"/>
                </a:cubicBezTo>
                <a:cubicBezTo>
                  <a:pt x="662" y="281"/>
                  <a:pt x="662" y="283"/>
                  <a:pt x="662" y="284"/>
                </a:cubicBezTo>
                <a:cubicBezTo>
                  <a:pt x="662" y="286"/>
                  <a:pt x="662" y="287"/>
                  <a:pt x="662" y="287"/>
                </a:cubicBezTo>
                <a:lnTo>
                  <a:pt x="662" y="286"/>
                </a:lnTo>
                <a:lnTo>
                  <a:pt x="662" y="285"/>
                </a:lnTo>
                <a:cubicBezTo>
                  <a:pt x="662" y="284"/>
                  <a:pt x="662" y="283"/>
                  <a:pt x="662" y="282"/>
                </a:cubicBezTo>
                <a:cubicBezTo>
                  <a:pt x="662" y="289"/>
                  <a:pt x="662" y="298"/>
                  <a:pt x="661" y="308"/>
                </a:cubicBezTo>
                <a:cubicBezTo>
                  <a:pt x="660" y="318"/>
                  <a:pt x="658" y="328"/>
                  <a:pt x="656" y="337"/>
                </a:cubicBezTo>
                <a:cubicBezTo>
                  <a:pt x="656" y="338"/>
                  <a:pt x="656" y="337"/>
                  <a:pt x="655" y="339"/>
                </a:cubicBezTo>
                <a:cubicBezTo>
                  <a:pt x="653" y="350"/>
                  <a:pt x="648" y="360"/>
                  <a:pt x="643" y="372"/>
                </a:cubicBezTo>
                <a:cubicBezTo>
                  <a:pt x="640" y="378"/>
                  <a:pt x="637" y="385"/>
                  <a:pt x="633" y="392"/>
                </a:cubicBezTo>
                <a:cubicBezTo>
                  <a:pt x="633" y="390"/>
                  <a:pt x="634" y="390"/>
                  <a:pt x="631" y="394"/>
                </a:cubicBezTo>
                <a:cubicBezTo>
                  <a:pt x="628" y="398"/>
                  <a:pt x="624" y="404"/>
                  <a:pt x="619" y="411"/>
                </a:cubicBezTo>
                <a:cubicBezTo>
                  <a:pt x="613" y="417"/>
                  <a:pt x="607" y="423"/>
                  <a:pt x="603" y="427"/>
                </a:cubicBezTo>
                <a:cubicBezTo>
                  <a:pt x="600" y="430"/>
                  <a:pt x="594" y="436"/>
                  <a:pt x="586" y="442"/>
                </a:cubicBezTo>
                <a:cubicBezTo>
                  <a:pt x="579" y="448"/>
                  <a:pt x="571" y="453"/>
                  <a:pt x="567" y="456"/>
                </a:cubicBezTo>
                <a:cubicBezTo>
                  <a:pt x="550" y="467"/>
                  <a:pt x="527" y="479"/>
                  <a:pt x="502" y="488"/>
                </a:cubicBezTo>
                <a:cubicBezTo>
                  <a:pt x="477" y="497"/>
                  <a:pt x="450" y="503"/>
                  <a:pt x="423" y="507"/>
                </a:cubicBezTo>
                <a:cubicBezTo>
                  <a:pt x="421" y="507"/>
                  <a:pt x="414" y="509"/>
                  <a:pt x="407" y="509"/>
                </a:cubicBezTo>
                <a:cubicBezTo>
                  <a:pt x="399" y="510"/>
                  <a:pt x="391" y="511"/>
                  <a:pt x="388" y="511"/>
                </a:cubicBezTo>
                <a:cubicBezTo>
                  <a:pt x="381" y="512"/>
                  <a:pt x="369" y="513"/>
                  <a:pt x="359" y="512"/>
                </a:cubicBezTo>
                <a:cubicBezTo>
                  <a:pt x="344" y="513"/>
                  <a:pt x="328" y="513"/>
                  <a:pt x="312" y="512"/>
                </a:cubicBezTo>
                <a:cubicBezTo>
                  <a:pt x="282" y="510"/>
                  <a:pt x="253" y="505"/>
                  <a:pt x="225" y="497"/>
                </a:cubicBezTo>
                <a:cubicBezTo>
                  <a:pt x="196" y="489"/>
                  <a:pt x="169" y="478"/>
                  <a:pt x="144" y="463"/>
                </a:cubicBezTo>
                <a:cubicBezTo>
                  <a:pt x="120" y="449"/>
                  <a:pt x="98" y="431"/>
                  <a:pt x="81" y="410"/>
                </a:cubicBezTo>
                <a:cubicBezTo>
                  <a:pt x="63" y="389"/>
                  <a:pt x="51" y="365"/>
                  <a:pt x="43" y="340"/>
                </a:cubicBezTo>
                <a:cubicBezTo>
                  <a:pt x="40" y="330"/>
                  <a:pt x="36" y="315"/>
                  <a:pt x="34" y="302"/>
                </a:cubicBezTo>
                <a:cubicBezTo>
                  <a:pt x="33" y="288"/>
                  <a:pt x="33" y="277"/>
                  <a:pt x="33" y="274"/>
                </a:cubicBezTo>
                <a:cubicBezTo>
                  <a:pt x="33" y="271"/>
                  <a:pt x="33" y="259"/>
                  <a:pt x="34" y="249"/>
                </a:cubicBezTo>
                <a:cubicBezTo>
                  <a:pt x="34" y="240"/>
                  <a:pt x="36" y="233"/>
                  <a:pt x="35" y="240"/>
                </a:cubicBezTo>
                <a:cubicBezTo>
                  <a:pt x="39" y="210"/>
                  <a:pt x="50" y="183"/>
                  <a:pt x="64" y="159"/>
                </a:cubicBezTo>
                <a:cubicBezTo>
                  <a:pt x="78" y="136"/>
                  <a:pt x="96" y="115"/>
                  <a:pt x="116" y="98"/>
                </a:cubicBezTo>
                <a:cubicBezTo>
                  <a:pt x="136" y="82"/>
                  <a:pt x="158" y="68"/>
                  <a:pt x="181" y="58"/>
                </a:cubicBezTo>
                <a:cubicBezTo>
                  <a:pt x="205" y="48"/>
                  <a:pt x="229" y="41"/>
                  <a:pt x="253" y="36"/>
                </a:cubicBezTo>
                <a:cubicBezTo>
                  <a:pt x="278" y="31"/>
                  <a:pt x="303" y="29"/>
                  <a:pt x="329" y="29"/>
                </a:cubicBezTo>
                <a:cubicBezTo>
                  <a:pt x="354" y="29"/>
                  <a:pt x="380" y="30"/>
                  <a:pt x="407" y="32"/>
                </a:cubicBezTo>
                <a:cubicBezTo>
                  <a:pt x="433" y="35"/>
                  <a:pt x="459" y="39"/>
                  <a:pt x="485" y="47"/>
                </a:cubicBezTo>
                <a:cubicBezTo>
                  <a:pt x="511" y="55"/>
                  <a:pt x="536" y="67"/>
                  <a:pt x="561" y="83"/>
                </a:cubicBezTo>
                <a:cubicBezTo>
                  <a:pt x="563" y="82"/>
                  <a:pt x="572" y="85"/>
                  <a:pt x="580" y="88"/>
                </a:cubicBezTo>
                <a:cubicBezTo>
                  <a:pt x="587" y="91"/>
                  <a:pt x="595" y="94"/>
                  <a:pt x="594" y="91"/>
                </a:cubicBezTo>
                <a:cubicBezTo>
                  <a:pt x="605" y="95"/>
                  <a:pt x="607" y="92"/>
                  <a:pt x="607" y="89"/>
                </a:cubicBezTo>
                <a:cubicBezTo>
                  <a:pt x="608" y="89"/>
                  <a:pt x="613" y="94"/>
                  <a:pt x="611" y="91"/>
                </a:cubicBezTo>
                <a:cubicBezTo>
                  <a:pt x="614" y="93"/>
                  <a:pt x="606" y="87"/>
                  <a:pt x="606" y="86"/>
                </a:cubicBezTo>
                <a:cubicBezTo>
                  <a:pt x="630" y="103"/>
                  <a:pt x="609" y="84"/>
                  <a:pt x="619" y="90"/>
                </a:cubicBezTo>
                <a:cubicBezTo>
                  <a:pt x="613" y="85"/>
                  <a:pt x="608" y="81"/>
                  <a:pt x="604" y="77"/>
                </a:cubicBezTo>
                <a:cubicBezTo>
                  <a:pt x="579" y="59"/>
                  <a:pt x="553" y="42"/>
                  <a:pt x="524" y="30"/>
                </a:cubicBezTo>
                <a:cubicBezTo>
                  <a:pt x="495" y="18"/>
                  <a:pt x="464" y="11"/>
                  <a:pt x="432" y="6"/>
                </a:cubicBezTo>
                <a:cubicBezTo>
                  <a:pt x="401" y="2"/>
                  <a:pt x="370" y="0"/>
                  <a:pt x="339" y="0"/>
                </a:cubicBezTo>
                <a:cubicBezTo>
                  <a:pt x="308" y="0"/>
                  <a:pt x="276" y="2"/>
                  <a:pt x="245" y="9"/>
                </a:cubicBezTo>
                <a:cubicBezTo>
                  <a:pt x="222" y="13"/>
                  <a:pt x="195" y="21"/>
                  <a:pt x="169" y="33"/>
                </a:cubicBezTo>
                <a:cubicBezTo>
                  <a:pt x="144" y="44"/>
                  <a:pt x="119" y="59"/>
                  <a:pt x="99" y="75"/>
                </a:cubicBezTo>
                <a:cubicBezTo>
                  <a:pt x="62" y="105"/>
                  <a:pt x="35" y="144"/>
                  <a:pt x="19" y="187"/>
                </a:cubicBezTo>
                <a:cubicBezTo>
                  <a:pt x="4" y="229"/>
                  <a:pt x="0" y="275"/>
                  <a:pt x="9" y="319"/>
                </a:cubicBezTo>
                <a:cubicBezTo>
                  <a:pt x="13" y="341"/>
                  <a:pt x="20" y="362"/>
                  <a:pt x="30" y="382"/>
                </a:cubicBezTo>
                <a:cubicBezTo>
                  <a:pt x="40" y="402"/>
                  <a:pt x="53" y="421"/>
                  <a:pt x="68" y="438"/>
                </a:cubicBezTo>
                <a:cubicBezTo>
                  <a:pt x="99" y="472"/>
                  <a:pt x="139" y="497"/>
                  <a:pt x="183" y="513"/>
                </a:cubicBezTo>
                <a:cubicBezTo>
                  <a:pt x="193" y="517"/>
                  <a:pt x="202" y="520"/>
                  <a:pt x="211" y="522"/>
                </a:cubicBezTo>
                <a:cubicBezTo>
                  <a:pt x="221" y="525"/>
                  <a:pt x="232" y="528"/>
                  <a:pt x="245" y="531"/>
                </a:cubicBezTo>
                <a:cubicBezTo>
                  <a:pt x="245" y="530"/>
                  <a:pt x="244" y="530"/>
                  <a:pt x="250" y="531"/>
                </a:cubicBezTo>
                <a:cubicBezTo>
                  <a:pt x="256" y="532"/>
                  <a:pt x="255" y="533"/>
                  <a:pt x="262" y="534"/>
                </a:cubicBezTo>
                <a:cubicBezTo>
                  <a:pt x="291" y="539"/>
                  <a:pt x="320" y="541"/>
                  <a:pt x="349" y="541"/>
                </a:cubicBezTo>
                <a:cubicBezTo>
                  <a:pt x="377" y="541"/>
                  <a:pt x="404" y="539"/>
                  <a:pt x="428" y="535"/>
                </a:cubicBezTo>
                <a:cubicBezTo>
                  <a:pt x="429" y="534"/>
                  <a:pt x="420" y="536"/>
                  <a:pt x="418" y="536"/>
                </a:cubicBezTo>
                <a:cubicBezTo>
                  <a:pt x="423" y="535"/>
                  <a:pt x="431" y="534"/>
                  <a:pt x="435" y="533"/>
                </a:cubicBezTo>
                <a:cubicBezTo>
                  <a:pt x="444" y="533"/>
                  <a:pt x="460" y="529"/>
                  <a:pt x="477" y="525"/>
                </a:cubicBezTo>
                <a:cubicBezTo>
                  <a:pt x="494" y="520"/>
                  <a:pt x="511" y="514"/>
                  <a:pt x="521" y="511"/>
                </a:cubicBezTo>
                <a:cubicBezTo>
                  <a:pt x="520" y="510"/>
                  <a:pt x="523" y="509"/>
                  <a:pt x="528" y="507"/>
                </a:cubicBezTo>
                <a:cubicBezTo>
                  <a:pt x="535" y="504"/>
                  <a:pt x="536" y="504"/>
                  <a:pt x="544" y="501"/>
                </a:cubicBezTo>
                <a:cubicBezTo>
                  <a:pt x="557" y="494"/>
                  <a:pt x="575" y="485"/>
                  <a:pt x="592" y="473"/>
                </a:cubicBezTo>
                <a:cubicBezTo>
                  <a:pt x="609" y="461"/>
                  <a:pt x="625" y="446"/>
                  <a:pt x="636" y="434"/>
                </a:cubicBezTo>
                <a:cubicBezTo>
                  <a:pt x="636" y="432"/>
                  <a:pt x="628" y="442"/>
                  <a:pt x="625" y="445"/>
                </a:cubicBezTo>
                <a:cubicBezTo>
                  <a:pt x="632" y="437"/>
                  <a:pt x="642" y="426"/>
                  <a:pt x="651" y="413"/>
                </a:cubicBezTo>
                <a:cubicBezTo>
                  <a:pt x="660" y="401"/>
                  <a:pt x="668" y="386"/>
                  <a:pt x="674" y="371"/>
                </a:cubicBezTo>
                <a:cubicBezTo>
                  <a:pt x="674" y="369"/>
                  <a:pt x="670" y="378"/>
                  <a:pt x="673" y="371"/>
                </a:cubicBezTo>
                <a:cubicBezTo>
                  <a:pt x="676" y="365"/>
                  <a:pt x="679" y="358"/>
                  <a:pt x="682" y="346"/>
                </a:cubicBezTo>
                <a:cubicBezTo>
                  <a:pt x="682" y="346"/>
                  <a:pt x="681" y="347"/>
                  <a:pt x="682" y="344"/>
                </a:cubicBezTo>
                <a:cubicBezTo>
                  <a:pt x="683" y="340"/>
                  <a:pt x="683" y="343"/>
                  <a:pt x="684" y="339"/>
                </a:cubicBezTo>
                <a:cubicBezTo>
                  <a:pt x="684" y="338"/>
                  <a:pt x="685" y="329"/>
                  <a:pt x="686" y="326"/>
                </a:cubicBezTo>
                <a:cubicBezTo>
                  <a:pt x="686" y="326"/>
                  <a:pt x="685" y="331"/>
                  <a:pt x="685" y="331"/>
                </a:cubicBezTo>
                <a:cubicBezTo>
                  <a:pt x="687" y="321"/>
                  <a:pt x="689" y="309"/>
                  <a:pt x="690" y="296"/>
                </a:cubicBezTo>
                <a:cubicBezTo>
                  <a:pt x="690" y="293"/>
                  <a:pt x="690" y="289"/>
                  <a:pt x="690" y="286"/>
                </a:cubicBezTo>
                <a:lnTo>
                  <a:pt x="690" y="281"/>
                </a:lnTo>
                <a:lnTo>
                  <a:pt x="690" y="276"/>
                </a:lnTo>
                <a:cubicBezTo>
                  <a:pt x="689" y="269"/>
                  <a:pt x="689" y="262"/>
                  <a:pt x="687" y="255"/>
                </a:cubicBezTo>
                <a:cubicBezTo>
                  <a:pt x="688" y="258"/>
                  <a:pt x="688" y="259"/>
                  <a:pt x="687" y="255"/>
                </a:cubicBezTo>
                <a:cubicBezTo>
                  <a:pt x="685" y="243"/>
                  <a:pt x="681" y="225"/>
                  <a:pt x="670" y="207"/>
                </a:cubicBezTo>
                <a:cubicBezTo>
                  <a:pt x="660" y="186"/>
                  <a:pt x="646" y="172"/>
                  <a:pt x="637" y="164"/>
                </a:cubicBezTo>
                <a:cubicBezTo>
                  <a:pt x="627" y="156"/>
                  <a:pt x="622" y="153"/>
                  <a:pt x="623" y="155"/>
                </a:cubicBezTo>
                <a:close/>
                <a:moveTo>
                  <a:pt x="606" y="152"/>
                </a:moveTo>
                <a:lnTo>
                  <a:pt x="606" y="152"/>
                </a:lnTo>
                <a:cubicBezTo>
                  <a:pt x="610" y="155"/>
                  <a:pt x="612" y="156"/>
                  <a:pt x="612" y="156"/>
                </a:cubicBezTo>
                <a:cubicBezTo>
                  <a:pt x="620" y="162"/>
                  <a:pt x="625" y="166"/>
                  <a:pt x="629" y="170"/>
                </a:cubicBezTo>
                <a:cubicBezTo>
                  <a:pt x="633" y="175"/>
                  <a:pt x="637" y="178"/>
                  <a:pt x="641" y="184"/>
                </a:cubicBezTo>
                <a:cubicBezTo>
                  <a:pt x="638" y="181"/>
                  <a:pt x="637" y="179"/>
                  <a:pt x="634" y="177"/>
                </a:cubicBezTo>
                <a:cubicBezTo>
                  <a:pt x="632" y="175"/>
                  <a:pt x="630" y="172"/>
                  <a:pt x="625" y="168"/>
                </a:cubicBezTo>
                <a:cubicBezTo>
                  <a:pt x="625" y="168"/>
                  <a:pt x="631" y="174"/>
                  <a:pt x="634" y="177"/>
                </a:cubicBezTo>
                <a:cubicBezTo>
                  <a:pt x="631" y="174"/>
                  <a:pt x="627" y="170"/>
                  <a:pt x="621" y="165"/>
                </a:cubicBezTo>
                <a:cubicBezTo>
                  <a:pt x="625" y="169"/>
                  <a:pt x="624" y="167"/>
                  <a:pt x="621" y="165"/>
                </a:cubicBezTo>
                <a:cubicBezTo>
                  <a:pt x="622" y="167"/>
                  <a:pt x="627" y="170"/>
                  <a:pt x="630" y="174"/>
                </a:cubicBezTo>
                <a:cubicBezTo>
                  <a:pt x="629" y="173"/>
                  <a:pt x="626" y="170"/>
                  <a:pt x="626" y="170"/>
                </a:cubicBezTo>
                <a:cubicBezTo>
                  <a:pt x="624" y="168"/>
                  <a:pt x="625" y="169"/>
                  <a:pt x="622" y="167"/>
                </a:cubicBezTo>
                <a:cubicBezTo>
                  <a:pt x="616" y="162"/>
                  <a:pt x="620" y="164"/>
                  <a:pt x="611" y="157"/>
                </a:cubicBezTo>
                <a:cubicBezTo>
                  <a:pt x="613" y="159"/>
                  <a:pt x="619" y="164"/>
                  <a:pt x="618" y="164"/>
                </a:cubicBezTo>
                <a:cubicBezTo>
                  <a:pt x="617" y="163"/>
                  <a:pt x="615" y="161"/>
                  <a:pt x="613" y="159"/>
                </a:cubicBezTo>
                <a:cubicBezTo>
                  <a:pt x="612" y="159"/>
                  <a:pt x="614" y="161"/>
                  <a:pt x="616" y="163"/>
                </a:cubicBezTo>
                <a:cubicBezTo>
                  <a:pt x="615" y="162"/>
                  <a:pt x="612" y="160"/>
                  <a:pt x="608" y="157"/>
                </a:cubicBezTo>
                <a:cubicBezTo>
                  <a:pt x="614" y="161"/>
                  <a:pt x="608" y="157"/>
                  <a:pt x="608" y="158"/>
                </a:cubicBezTo>
                <a:cubicBezTo>
                  <a:pt x="606" y="156"/>
                  <a:pt x="603" y="154"/>
                  <a:pt x="600" y="152"/>
                </a:cubicBezTo>
                <a:cubicBezTo>
                  <a:pt x="601" y="152"/>
                  <a:pt x="604" y="154"/>
                  <a:pt x="596" y="149"/>
                </a:cubicBezTo>
                <a:cubicBezTo>
                  <a:pt x="599" y="151"/>
                  <a:pt x="591" y="144"/>
                  <a:pt x="601" y="151"/>
                </a:cubicBezTo>
                <a:cubicBezTo>
                  <a:pt x="599" y="148"/>
                  <a:pt x="605" y="152"/>
                  <a:pt x="606" y="152"/>
                </a:cubicBezTo>
                <a:close/>
                <a:moveTo>
                  <a:pt x="581" y="447"/>
                </a:moveTo>
                <a:lnTo>
                  <a:pt x="581" y="447"/>
                </a:lnTo>
                <a:cubicBezTo>
                  <a:pt x="581" y="448"/>
                  <a:pt x="577" y="451"/>
                  <a:pt x="573" y="454"/>
                </a:cubicBezTo>
                <a:cubicBezTo>
                  <a:pt x="569" y="457"/>
                  <a:pt x="565" y="459"/>
                  <a:pt x="566" y="458"/>
                </a:cubicBezTo>
                <a:cubicBezTo>
                  <a:pt x="572" y="454"/>
                  <a:pt x="574" y="453"/>
                  <a:pt x="581" y="447"/>
                </a:cubicBezTo>
                <a:close/>
                <a:moveTo>
                  <a:pt x="385" y="538"/>
                </a:moveTo>
                <a:lnTo>
                  <a:pt x="385" y="538"/>
                </a:lnTo>
                <a:lnTo>
                  <a:pt x="385" y="539"/>
                </a:lnTo>
                <a:cubicBezTo>
                  <a:pt x="375" y="540"/>
                  <a:pt x="374" y="539"/>
                  <a:pt x="370" y="539"/>
                </a:cubicBezTo>
                <a:cubicBezTo>
                  <a:pt x="373" y="539"/>
                  <a:pt x="381" y="539"/>
                  <a:pt x="385" y="538"/>
                </a:cubicBezTo>
                <a:close/>
              </a:path>
            </a:pathLst>
          </a:custGeom>
          <a:solidFill>
            <a:srgbClr val="00527C"/>
          </a:solidFill>
          <a:ln w="3175">
            <a:solidFill>
              <a:schemeClr val="tx1"/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pl-PL" sz="1350"/>
          </a:p>
        </p:txBody>
      </p:sp>
    </p:spTree>
    <p:extLst>
      <p:ext uri="{BB962C8B-B14F-4D97-AF65-F5344CB8AC3E}">
        <p14:creationId xmlns:p14="http://schemas.microsoft.com/office/powerpoint/2010/main" val="19509118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églalap 31"/>
          <p:cNvSpPr/>
          <p:nvPr/>
        </p:nvSpPr>
        <p:spPr>
          <a:xfrm>
            <a:off x="241965" y="1789091"/>
            <a:ext cx="8715767" cy="3560004"/>
          </a:xfrm>
          <a:prstGeom prst="rect">
            <a:avLst/>
          </a:prstGeom>
          <a:noFill/>
          <a:ln w="3175">
            <a:solidFill>
              <a:srgbClr val="0052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4" name="Téglalap 33"/>
          <p:cNvSpPr/>
          <p:nvPr/>
        </p:nvSpPr>
        <p:spPr>
          <a:xfrm>
            <a:off x="251520" y="5517232"/>
            <a:ext cx="8712968" cy="698844"/>
          </a:xfrm>
          <a:prstGeom prst="rect">
            <a:avLst/>
          </a:prstGeom>
          <a:solidFill>
            <a:srgbClr val="00527C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>
                <a:defRPr/>
              </a:pPr>
              <a:t>17</a:t>
            </a:fld>
            <a:endParaRPr lang="hu-HU" dirty="0">
              <a:solidFill>
                <a:schemeClr val="bg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Egyenes összekötő 6"/>
          <p:cNvCxnSpPr/>
          <p:nvPr/>
        </p:nvCxnSpPr>
        <p:spPr>
          <a:xfrm>
            <a:off x="35496" y="764704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1058387" y="111912"/>
            <a:ext cx="804900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b="1" dirty="0">
                <a:solidFill>
                  <a:srgbClr val="7F7F7F"/>
                </a:solidFill>
                <a:latin typeface="Arial"/>
              </a:rPr>
              <a:t>Saját kerékpár használatának változása</a:t>
            </a:r>
          </a:p>
        </p:txBody>
      </p:sp>
      <p:sp>
        <p:nvSpPr>
          <p:cNvPr id="26" name="Téglalap 25">
            <a:extLst>
              <a:ext uri="{FF2B5EF4-FFF2-40B4-BE49-F238E27FC236}">
                <a16:creationId xmlns:a16="http://schemas.microsoft.com/office/drawing/2014/main" xmlns="" id="{75F2B151-F1C9-49D7-9DC8-81A21FE00EC5}"/>
              </a:ext>
            </a:extLst>
          </p:cNvPr>
          <p:cNvSpPr/>
          <p:nvPr/>
        </p:nvSpPr>
        <p:spPr>
          <a:xfrm>
            <a:off x="0" y="6578020"/>
            <a:ext cx="2699792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hu-HU" sz="1000" i="1" dirty="0">
                <a:solidFill>
                  <a:srgbClr val="7F7F7F"/>
                </a:solidFill>
                <a:latin typeface="+mj-lt"/>
              </a:rPr>
              <a:t>Bázis: teljes minta, n=1000</a:t>
            </a:r>
          </a:p>
        </p:txBody>
      </p:sp>
      <p:graphicFrame>
        <p:nvGraphicFramePr>
          <p:cNvPr id="21" name="Chart 4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5335406"/>
              </p:ext>
            </p:extLst>
          </p:nvPr>
        </p:nvGraphicFramePr>
        <p:xfrm>
          <a:off x="179512" y="1988840"/>
          <a:ext cx="8460482" cy="3384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22" name="Csoportba foglalás 21"/>
          <p:cNvGrpSpPr/>
          <p:nvPr/>
        </p:nvGrpSpPr>
        <p:grpSpPr>
          <a:xfrm>
            <a:off x="2626339" y="4917117"/>
            <a:ext cx="3629682" cy="323165"/>
            <a:chOff x="4815934" y="6452682"/>
            <a:chExt cx="3629682" cy="323165"/>
          </a:xfrm>
        </p:grpSpPr>
        <p:sp>
          <p:nvSpPr>
            <p:cNvPr id="23" name="Téglalap 22"/>
            <p:cNvSpPr/>
            <p:nvPr/>
          </p:nvSpPr>
          <p:spPr>
            <a:xfrm>
              <a:off x="5176045" y="6452682"/>
              <a:ext cx="3269571" cy="323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lnSpc>
                  <a:spcPts val="1800"/>
                </a:lnSpc>
                <a:spcBef>
                  <a:spcPts val="400"/>
                </a:spcBef>
                <a:spcAft>
                  <a:spcPct val="0"/>
                </a:spcAft>
                <a:defRPr/>
              </a:pPr>
              <a:r>
                <a:rPr lang="hu-HU" sz="1000" i="1" dirty="0">
                  <a:solidFill>
                    <a:srgbClr val="808080"/>
                  </a:solidFill>
                  <a:latin typeface="Arial"/>
                </a:rPr>
                <a:t>= szignifikáns eltérés a covid előtti időszakhoz képest</a:t>
              </a:r>
            </a:p>
          </p:txBody>
        </p:sp>
        <p:sp>
          <p:nvSpPr>
            <p:cNvPr id="24" name="Freeform 11"/>
            <p:cNvSpPr>
              <a:spLocks/>
            </p:cNvSpPr>
            <p:nvPr/>
          </p:nvSpPr>
          <p:spPr bwMode="auto">
            <a:xfrm rot="10800000">
              <a:off x="4815934" y="6556219"/>
              <a:ext cx="206740" cy="167194"/>
            </a:xfrm>
            <a:custGeom>
              <a:avLst/>
              <a:gdLst/>
              <a:ahLst/>
              <a:cxnLst>
                <a:cxn ang="0">
                  <a:pos x="204" y="262"/>
                </a:cxn>
                <a:cxn ang="0">
                  <a:pos x="204" y="0"/>
                </a:cxn>
                <a:cxn ang="0">
                  <a:pos x="88" y="0"/>
                </a:cxn>
                <a:cxn ang="0">
                  <a:pos x="88" y="262"/>
                </a:cxn>
                <a:cxn ang="0">
                  <a:pos x="0" y="262"/>
                </a:cxn>
                <a:cxn ang="0">
                  <a:pos x="146" y="436"/>
                </a:cxn>
                <a:cxn ang="0">
                  <a:pos x="292" y="262"/>
                </a:cxn>
                <a:cxn ang="0">
                  <a:pos x="204" y="262"/>
                </a:cxn>
              </a:cxnLst>
              <a:rect l="0" t="0" r="r" b="b"/>
              <a:pathLst>
                <a:path w="292" h="436">
                  <a:moveTo>
                    <a:pt x="204" y="262"/>
                  </a:moveTo>
                  <a:lnTo>
                    <a:pt x="204" y="0"/>
                  </a:lnTo>
                  <a:lnTo>
                    <a:pt x="88" y="0"/>
                  </a:lnTo>
                  <a:lnTo>
                    <a:pt x="88" y="262"/>
                  </a:lnTo>
                  <a:lnTo>
                    <a:pt x="0" y="262"/>
                  </a:lnTo>
                  <a:lnTo>
                    <a:pt x="146" y="436"/>
                  </a:lnTo>
                  <a:lnTo>
                    <a:pt x="292" y="262"/>
                  </a:lnTo>
                  <a:lnTo>
                    <a:pt x="204" y="262"/>
                  </a:lnTo>
                  <a:close/>
                </a:path>
              </a:pathLst>
            </a:custGeom>
            <a:solidFill>
              <a:srgbClr val="73AE5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000">
                <a:solidFill>
                  <a:prstClr val="black"/>
                </a:solidFill>
              </a:endParaRPr>
            </a:p>
          </p:txBody>
        </p:sp>
        <p:sp>
          <p:nvSpPr>
            <p:cNvPr id="25" name="Freeform 11"/>
            <p:cNvSpPr>
              <a:spLocks/>
            </p:cNvSpPr>
            <p:nvPr/>
          </p:nvSpPr>
          <p:spPr bwMode="auto">
            <a:xfrm>
              <a:off x="5018860" y="6567133"/>
              <a:ext cx="206740" cy="173214"/>
            </a:xfrm>
            <a:custGeom>
              <a:avLst/>
              <a:gdLst/>
              <a:ahLst/>
              <a:cxnLst>
                <a:cxn ang="0">
                  <a:pos x="204" y="262"/>
                </a:cxn>
                <a:cxn ang="0">
                  <a:pos x="204" y="0"/>
                </a:cxn>
                <a:cxn ang="0">
                  <a:pos x="88" y="0"/>
                </a:cxn>
                <a:cxn ang="0">
                  <a:pos x="88" y="262"/>
                </a:cxn>
                <a:cxn ang="0">
                  <a:pos x="0" y="262"/>
                </a:cxn>
                <a:cxn ang="0">
                  <a:pos x="146" y="436"/>
                </a:cxn>
                <a:cxn ang="0">
                  <a:pos x="292" y="262"/>
                </a:cxn>
                <a:cxn ang="0">
                  <a:pos x="204" y="262"/>
                </a:cxn>
              </a:cxnLst>
              <a:rect l="0" t="0" r="r" b="b"/>
              <a:pathLst>
                <a:path w="292" h="436">
                  <a:moveTo>
                    <a:pt x="204" y="262"/>
                  </a:moveTo>
                  <a:lnTo>
                    <a:pt x="204" y="0"/>
                  </a:lnTo>
                  <a:lnTo>
                    <a:pt x="88" y="0"/>
                  </a:lnTo>
                  <a:lnTo>
                    <a:pt x="88" y="262"/>
                  </a:lnTo>
                  <a:lnTo>
                    <a:pt x="0" y="262"/>
                  </a:lnTo>
                  <a:lnTo>
                    <a:pt x="146" y="436"/>
                  </a:lnTo>
                  <a:lnTo>
                    <a:pt x="292" y="262"/>
                  </a:lnTo>
                  <a:lnTo>
                    <a:pt x="204" y="262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000">
                <a:solidFill>
                  <a:prstClr val="black"/>
                </a:solidFill>
              </a:endParaRPr>
            </a:p>
          </p:txBody>
        </p:sp>
      </p:grpSp>
      <p:sp>
        <p:nvSpPr>
          <p:cNvPr id="19" name="Téglalap 18"/>
          <p:cNvSpPr/>
          <p:nvPr/>
        </p:nvSpPr>
        <p:spPr>
          <a:xfrm>
            <a:off x="247493" y="900845"/>
            <a:ext cx="8712968" cy="740664"/>
          </a:xfrm>
          <a:prstGeom prst="rect">
            <a:avLst/>
          </a:prstGeom>
          <a:solidFill>
            <a:srgbClr val="00527C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hu-HU" dirty="0"/>
          </a:p>
        </p:txBody>
      </p:sp>
      <p:sp>
        <p:nvSpPr>
          <p:cNvPr id="20" name="Téglalap 19"/>
          <p:cNvSpPr/>
          <p:nvPr/>
        </p:nvSpPr>
        <p:spPr>
          <a:xfrm>
            <a:off x="334889" y="939440"/>
            <a:ext cx="842493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A fővároson belüli biciklizés gyakoriság tekintetében nem változott - ugyanolyan intenzitású kerékpárhasználatot jeleztek a megkérdezettek a covid előtti és a jelenlegi időszakra vonatkozóan is. </a:t>
            </a:r>
          </a:p>
        </p:txBody>
      </p:sp>
      <p:sp>
        <p:nvSpPr>
          <p:cNvPr id="35" name="Téglalap 34"/>
          <p:cNvSpPr/>
          <p:nvPr/>
        </p:nvSpPr>
        <p:spPr>
          <a:xfrm>
            <a:off x="298294" y="5541353"/>
            <a:ext cx="8461531" cy="5313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A kerékpározók aránya a 16-18 éves korosztályon belül a legmagasabb (62%), azonban nem ők, hanem a 29-45 éves szegmens tagjai a leggyakoribb kerekezők (12%-uk hetente többször is biciklire pattan).</a:t>
            </a:r>
          </a:p>
        </p:txBody>
      </p:sp>
      <p:sp>
        <p:nvSpPr>
          <p:cNvPr id="49" name="Rectangle 2"/>
          <p:cNvSpPr>
            <a:spLocks noChangeArrowheads="1"/>
          </p:cNvSpPr>
          <p:nvPr/>
        </p:nvSpPr>
        <p:spPr bwMode="auto">
          <a:xfrm>
            <a:off x="1907704" y="1993704"/>
            <a:ext cx="6192688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20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400" i="1" dirty="0">
                <a:solidFill>
                  <a:srgbClr val="7F7F7F"/>
                </a:solidFill>
                <a:latin typeface="Arial"/>
              </a:rPr>
              <a:t>„Milyen gyakran használta / használja Budapesten belül saját kerékpárját?”</a:t>
            </a:r>
          </a:p>
        </p:txBody>
      </p:sp>
      <p:pic>
        <p:nvPicPr>
          <p:cNvPr id="31" name="Picture 8" descr="Bicycler Icon 2107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10048"/>
            <a:ext cx="1605151" cy="1605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65581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églalap 31"/>
          <p:cNvSpPr/>
          <p:nvPr/>
        </p:nvSpPr>
        <p:spPr>
          <a:xfrm>
            <a:off x="241965" y="1789091"/>
            <a:ext cx="8715767" cy="3746650"/>
          </a:xfrm>
          <a:prstGeom prst="rect">
            <a:avLst/>
          </a:prstGeom>
          <a:noFill/>
          <a:ln w="3175">
            <a:solidFill>
              <a:srgbClr val="0052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>
                <a:defRPr/>
              </a:pPr>
              <a:t>18</a:t>
            </a:fld>
            <a:endParaRPr lang="hu-HU" dirty="0">
              <a:solidFill>
                <a:schemeClr val="bg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Egyenes összekötő 6"/>
          <p:cNvCxnSpPr/>
          <p:nvPr/>
        </p:nvCxnSpPr>
        <p:spPr>
          <a:xfrm>
            <a:off x="35496" y="764704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1058387" y="111912"/>
            <a:ext cx="804900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b="1" dirty="0">
                <a:solidFill>
                  <a:srgbClr val="7F7F7F"/>
                </a:solidFill>
                <a:latin typeface="Arial"/>
              </a:rPr>
              <a:t>Autómegosztó szolgáltatások használatának változása</a:t>
            </a:r>
          </a:p>
        </p:txBody>
      </p:sp>
      <p:sp>
        <p:nvSpPr>
          <p:cNvPr id="26" name="Téglalap 25">
            <a:extLst>
              <a:ext uri="{FF2B5EF4-FFF2-40B4-BE49-F238E27FC236}">
                <a16:creationId xmlns:a16="http://schemas.microsoft.com/office/drawing/2014/main" xmlns="" id="{75F2B151-F1C9-49D7-9DC8-81A21FE00EC5}"/>
              </a:ext>
            </a:extLst>
          </p:cNvPr>
          <p:cNvSpPr/>
          <p:nvPr/>
        </p:nvSpPr>
        <p:spPr>
          <a:xfrm>
            <a:off x="0" y="6578020"/>
            <a:ext cx="2699792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hu-HU" sz="1000" i="1" dirty="0">
                <a:solidFill>
                  <a:srgbClr val="7F7F7F"/>
                </a:solidFill>
                <a:latin typeface="+mj-lt"/>
              </a:rPr>
              <a:t>Bázis: teljes minta, n=1000</a:t>
            </a:r>
          </a:p>
        </p:txBody>
      </p:sp>
      <p:graphicFrame>
        <p:nvGraphicFramePr>
          <p:cNvPr id="21" name="Chart 4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11138143"/>
              </p:ext>
            </p:extLst>
          </p:nvPr>
        </p:nvGraphicFramePr>
        <p:xfrm>
          <a:off x="179512" y="1988840"/>
          <a:ext cx="8460482" cy="3384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2" name="Csoportba foglalás 21"/>
          <p:cNvGrpSpPr/>
          <p:nvPr/>
        </p:nvGrpSpPr>
        <p:grpSpPr>
          <a:xfrm>
            <a:off x="2732516" y="5050051"/>
            <a:ext cx="3629682" cy="323165"/>
            <a:chOff x="4815934" y="6452682"/>
            <a:chExt cx="3629682" cy="323165"/>
          </a:xfrm>
        </p:grpSpPr>
        <p:sp>
          <p:nvSpPr>
            <p:cNvPr id="23" name="Téglalap 22"/>
            <p:cNvSpPr/>
            <p:nvPr/>
          </p:nvSpPr>
          <p:spPr>
            <a:xfrm>
              <a:off x="5176045" y="6452682"/>
              <a:ext cx="3269571" cy="323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lnSpc>
                  <a:spcPts val="1800"/>
                </a:lnSpc>
                <a:spcBef>
                  <a:spcPts val="400"/>
                </a:spcBef>
                <a:spcAft>
                  <a:spcPct val="0"/>
                </a:spcAft>
                <a:defRPr/>
              </a:pPr>
              <a:r>
                <a:rPr lang="hu-HU" sz="1000" i="1" dirty="0">
                  <a:solidFill>
                    <a:srgbClr val="808080"/>
                  </a:solidFill>
                  <a:latin typeface="Arial"/>
                </a:rPr>
                <a:t>= szignifikáns eltérés a covid előtti időszakhoz képest</a:t>
              </a:r>
            </a:p>
          </p:txBody>
        </p:sp>
        <p:sp>
          <p:nvSpPr>
            <p:cNvPr id="24" name="Freeform 11"/>
            <p:cNvSpPr>
              <a:spLocks/>
            </p:cNvSpPr>
            <p:nvPr/>
          </p:nvSpPr>
          <p:spPr bwMode="auto">
            <a:xfrm rot="10800000">
              <a:off x="4815934" y="6556219"/>
              <a:ext cx="206740" cy="167194"/>
            </a:xfrm>
            <a:custGeom>
              <a:avLst/>
              <a:gdLst/>
              <a:ahLst/>
              <a:cxnLst>
                <a:cxn ang="0">
                  <a:pos x="204" y="262"/>
                </a:cxn>
                <a:cxn ang="0">
                  <a:pos x="204" y="0"/>
                </a:cxn>
                <a:cxn ang="0">
                  <a:pos x="88" y="0"/>
                </a:cxn>
                <a:cxn ang="0">
                  <a:pos x="88" y="262"/>
                </a:cxn>
                <a:cxn ang="0">
                  <a:pos x="0" y="262"/>
                </a:cxn>
                <a:cxn ang="0">
                  <a:pos x="146" y="436"/>
                </a:cxn>
                <a:cxn ang="0">
                  <a:pos x="292" y="262"/>
                </a:cxn>
                <a:cxn ang="0">
                  <a:pos x="204" y="262"/>
                </a:cxn>
              </a:cxnLst>
              <a:rect l="0" t="0" r="r" b="b"/>
              <a:pathLst>
                <a:path w="292" h="436">
                  <a:moveTo>
                    <a:pt x="204" y="262"/>
                  </a:moveTo>
                  <a:lnTo>
                    <a:pt x="204" y="0"/>
                  </a:lnTo>
                  <a:lnTo>
                    <a:pt x="88" y="0"/>
                  </a:lnTo>
                  <a:lnTo>
                    <a:pt x="88" y="262"/>
                  </a:lnTo>
                  <a:lnTo>
                    <a:pt x="0" y="262"/>
                  </a:lnTo>
                  <a:lnTo>
                    <a:pt x="146" y="436"/>
                  </a:lnTo>
                  <a:lnTo>
                    <a:pt x="292" y="262"/>
                  </a:lnTo>
                  <a:lnTo>
                    <a:pt x="204" y="262"/>
                  </a:lnTo>
                  <a:close/>
                </a:path>
              </a:pathLst>
            </a:custGeom>
            <a:solidFill>
              <a:srgbClr val="73AE5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000">
                <a:solidFill>
                  <a:prstClr val="black"/>
                </a:solidFill>
              </a:endParaRPr>
            </a:p>
          </p:txBody>
        </p:sp>
        <p:sp>
          <p:nvSpPr>
            <p:cNvPr id="25" name="Freeform 11"/>
            <p:cNvSpPr>
              <a:spLocks/>
            </p:cNvSpPr>
            <p:nvPr/>
          </p:nvSpPr>
          <p:spPr bwMode="auto">
            <a:xfrm>
              <a:off x="5018860" y="6567133"/>
              <a:ext cx="206740" cy="173214"/>
            </a:xfrm>
            <a:custGeom>
              <a:avLst/>
              <a:gdLst/>
              <a:ahLst/>
              <a:cxnLst>
                <a:cxn ang="0">
                  <a:pos x="204" y="262"/>
                </a:cxn>
                <a:cxn ang="0">
                  <a:pos x="204" y="0"/>
                </a:cxn>
                <a:cxn ang="0">
                  <a:pos x="88" y="0"/>
                </a:cxn>
                <a:cxn ang="0">
                  <a:pos x="88" y="262"/>
                </a:cxn>
                <a:cxn ang="0">
                  <a:pos x="0" y="262"/>
                </a:cxn>
                <a:cxn ang="0">
                  <a:pos x="146" y="436"/>
                </a:cxn>
                <a:cxn ang="0">
                  <a:pos x="292" y="262"/>
                </a:cxn>
                <a:cxn ang="0">
                  <a:pos x="204" y="262"/>
                </a:cxn>
              </a:cxnLst>
              <a:rect l="0" t="0" r="r" b="b"/>
              <a:pathLst>
                <a:path w="292" h="436">
                  <a:moveTo>
                    <a:pt x="204" y="262"/>
                  </a:moveTo>
                  <a:lnTo>
                    <a:pt x="204" y="0"/>
                  </a:lnTo>
                  <a:lnTo>
                    <a:pt x="88" y="0"/>
                  </a:lnTo>
                  <a:lnTo>
                    <a:pt x="88" y="262"/>
                  </a:lnTo>
                  <a:lnTo>
                    <a:pt x="0" y="262"/>
                  </a:lnTo>
                  <a:lnTo>
                    <a:pt x="146" y="436"/>
                  </a:lnTo>
                  <a:lnTo>
                    <a:pt x="292" y="262"/>
                  </a:lnTo>
                  <a:lnTo>
                    <a:pt x="204" y="262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000">
                <a:solidFill>
                  <a:prstClr val="black"/>
                </a:solidFill>
              </a:endParaRPr>
            </a:p>
          </p:txBody>
        </p:sp>
      </p:grpSp>
      <p:sp>
        <p:nvSpPr>
          <p:cNvPr id="19" name="Téglalap 18"/>
          <p:cNvSpPr/>
          <p:nvPr/>
        </p:nvSpPr>
        <p:spPr>
          <a:xfrm>
            <a:off x="247493" y="900845"/>
            <a:ext cx="8712968" cy="740664"/>
          </a:xfrm>
          <a:prstGeom prst="rect">
            <a:avLst/>
          </a:prstGeom>
          <a:solidFill>
            <a:srgbClr val="00527C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hu-HU" dirty="0"/>
          </a:p>
        </p:txBody>
      </p:sp>
      <p:sp>
        <p:nvSpPr>
          <p:cNvPr id="20" name="Téglalap 19"/>
          <p:cNvSpPr/>
          <p:nvPr/>
        </p:nvSpPr>
        <p:spPr>
          <a:xfrm>
            <a:off x="334889" y="939440"/>
            <a:ext cx="842493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Az autómegosztó szolgáltatások igénybe vételében sem mérhető semmilyen elmozdulás. Ezen szolgáltatások használata nagyon ritka, a megkérdezettek mindössze ötöde vette már valaha igénybe. </a:t>
            </a:r>
          </a:p>
        </p:txBody>
      </p:sp>
      <p:sp>
        <p:nvSpPr>
          <p:cNvPr id="49" name="Rectangle 2"/>
          <p:cNvSpPr>
            <a:spLocks noChangeArrowheads="1"/>
          </p:cNvSpPr>
          <p:nvPr/>
        </p:nvSpPr>
        <p:spPr bwMode="auto">
          <a:xfrm>
            <a:off x="1907704" y="1993704"/>
            <a:ext cx="6192688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20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400" i="1" dirty="0">
                <a:solidFill>
                  <a:srgbClr val="7F7F7F"/>
                </a:solidFill>
                <a:latin typeface="Arial"/>
              </a:rPr>
              <a:t>„Milyen gyakran vett / vesz igénybe Budapesten belül autómegosztó szolgáltatást?”</a:t>
            </a:r>
          </a:p>
        </p:txBody>
      </p:sp>
      <p:pic>
        <p:nvPicPr>
          <p:cNvPr id="27" name="Picture 12" descr="car sharing Icon 27459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519" y="2266674"/>
            <a:ext cx="1365166" cy="1365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églalap 27"/>
          <p:cNvSpPr/>
          <p:nvPr/>
        </p:nvSpPr>
        <p:spPr>
          <a:xfrm>
            <a:off x="247493" y="5693029"/>
            <a:ext cx="8712968" cy="740664"/>
          </a:xfrm>
          <a:prstGeom prst="rect">
            <a:avLst/>
          </a:prstGeom>
          <a:solidFill>
            <a:srgbClr val="00527C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hu-HU" dirty="0"/>
          </a:p>
        </p:txBody>
      </p:sp>
      <p:sp>
        <p:nvSpPr>
          <p:cNvPr id="29" name="Téglalap 28"/>
          <p:cNvSpPr/>
          <p:nvPr/>
        </p:nvSpPr>
        <p:spPr>
          <a:xfrm>
            <a:off x="334889" y="5814977"/>
            <a:ext cx="8424936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A szolgáltatás használata a férfiak és a legmagasabb jövedelműek körében magasabb az átlagosnál. </a:t>
            </a:r>
          </a:p>
        </p:txBody>
      </p:sp>
    </p:spTree>
    <p:extLst>
      <p:ext uri="{BB962C8B-B14F-4D97-AF65-F5344CB8AC3E}">
        <p14:creationId xmlns:p14="http://schemas.microsoft.com/office/powerpoint/2010/main" val="29388970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églalap 31"/>
          <p:cNvSpPr/>
          <p:nvPr/>
        </p:nvSpPr>
        <p:spPr>
          <a:xfrm>
            <a:off x="258900" y="1635033"/>
            <a:ext cx="8701562" cy="3746650"/>
          </a:xfrm>
          <a:prstGeom prst="rect">
            <a:avLst/>
          </a:prstGeom>
          <a:noFill/>
          <a:ln w="3175">
            <a:solidFill>
              <a:srgbClr val="0052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>
                <a:defRPr/>
              </a:pPr>
              <a:t>19</a:t>
            </a:fld>
            <a:endParaRPr lang="hu-HU" dirty="0">
              <a:solidFill>
                <a:schemeClr val="bg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Egyenes összekötő 6"/>
          <p:cNvCxnSpPr/>
          <p:nvPr/>
        </p:nvCxnSpPr>
        <p:spPr>
          <a:xfrm>
            <a:off x="35496" y="764704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1058387" y="111912"/>
            <a:ext cx="804900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b="1" dirty="0">
                <a:solidFill>
                  <a:srgbClr val="7F7F7F"/>
                </a:solidFill>
                <a:latin typeface="Arial"/>
              </a:rPr>
              <a:t>Bicikli- / roller- / robogómegosztó  szolgáltatások használatának változása</a:t>
            </a:r>
          </a:p>
        </p:txBody>
      </p:sp>
      <p:sp>
        <p:nvSpPr>
          <p:cNvPr id="26" name="Téglalap 25">
            <a:extLst>
              <a:ext uri="{FF2B5EF4-FFF2-40B4-BE49-F238E27FC236}">
                <a16:creationId xmlns:a16="http://schemas.microsoft.com/office/drawing/2014/main" xmlns="" id="{75F2B151-F1C9-49D7-9DC8-81A21FE00EC5}"/>
              </a:ext>
            </a:extLst>
          </p:cNvPr>
          <p:cNvSpPr/>
          <p:nvPr/>
        </p:nvSpPr>
        <p:spPr>
          <a:xfrm>
            <a:off x="0" y="6578020"/>
            <a:ext cx="2699792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hu-HU" sz="1000" i="1" dirty="0">
                <a:solidFill>
                  <a:srgbClr val="7F7F7F"/>
                </a:solidFill>
                <a:latin typeface="+mj-lt"/>
              </a:rPr>
              <a:t>Bázis: teljes minta, n=1000</a:t>
            </a:r>
          </a:p>
        </p:txBody>
      </p:sp>
      <p:graphicFrame>
        <p:nvGraphicFramePr>
          <p:cNvPr id="21" name="Chart 4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06049796"/>
              </p:ext>
            </p:extLst>
          </p:nvPr>
        </p:nvGraphicFramePr>
        <p:xfrm>
          <a:off x="196446" y="1834782"/>
          <a:ext cx="8460482" cy="3384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2" name="Csoportba foglalás 21"/>
          <p:cNvGrpSpPr/>
          <p:nvPr/>
        </p:nvGrpSpPr>
        <p:grpSpPr>
          <a:xfrm>
            <a:off x="2749450" y="4895993"/>
            <a:ext cx="3629682" cy="323165"/>
            <a:chOff x="4815934" y="6452682"/>
            <a:chExt cx="3629682" cy="323165"/>
          </a:xfrm>
        </p:grpSpPr>
        <p:sp>
          <p:nvSpPr>
            <p:cNvPr id="23" name="Téglalap 22"/>
            <p:cNvSpPr/>
            <p:nvPr/>
          </p:nvSpPr>
          <p:spPr>
            <a:xfrm>
              <a:off x="5176045" y="6452682"/>
              <a:ext cx="3269571" cy="323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lnSpc>
                  <a:spcPts val="1800"/>
                </a:lnSpc>
                <a:spcBef>
                  <a:spcPts val="400"/>
                </a:spcBef>
                <a:spcAft>
                  <a:spcPct val="0"/>
                </a:spcAft>
                <a:defRPr/>
              </a:pPr>
              <a:r>
                <a:rPr lang="hu-HU" sz="1000" i="1" dirty="0">
                  <a:solidFill>
                    <a:srgbClr val="808080"/>
                  </a:solidFill>
                  <a:latin typeface="Arial"/>
                </a:rPr>
                <a:t>= szignifikáns eltérés a covid előtti időszakhoz képest</a:t>
              </a:r>
            </a:p>
          </p:txBody>
        </p:sp>
        <p:sp>
          <p:nvSpPr>
            <p:cNvPr id="24" name="Freeform 11"/>
            <p:cNvSpPr>
              <a:spLocks/>
            </p:cNvSpPr>
            <p:nvPr/>
          </p:nvSpPr>
          <p:spPr bwMode="auto">
            <a:xfrm rot="10800000">
              <a:off x="4815934" y="6556219"/>
              <a:ext cx="206740" cy="167194"/>
            </a:xfrm>
            <a:custGeom>
              <a:avLst/>
              <a:gdLst/>
              <a:ahLst/>
              <a:cxnLst>
                <a:cxn ang="0">
                  <a:pos x="204" y="262"/>
                </a:cxn>
                <a:cxn ang="0">
                  <a:pos x="204" y="0"/>
                </a:cxn>
                <a:cxn ang="0">
                  <a:pos x="88" y="0"/>
                </a:cxn>
                <a:cxn ang="0">
                  <a:pos x="88" y="262"/>
                </a:cxn>
                <a:cxn ang="0">
                  <a:pos x="0" y="262"/>
                </a:cxn>
                <a:cxn ang="0">
                  <a:pos x="146" y="436"/>
                </a:cxn>
                <a:cxn ang="0">
                  <a:pos x="292" y="262"/>
                </a:cxn>
                <a:cxn ang="0">
                  <a:pos x="204" y="262"/>
                </a:cxn>
              </a:cxnLst>
              <a:rect l="0" t="0" r="r" b="b"/>
              <a:pathLst>
                <a:path w="292" h="436">
                  <a:moveTo>
                    <a:pt x="204" y="262"/>
                  </a:moveTo>
                  <a:lnTo>
                    <a:pt x="204" y="0"/>
                  </a:lnTo>
                  <a:lnTo>
                    <a:pt x="88" y="0"/>
                  </a:lnTo>
                  <a:lnTo>
                    <a:pt x="88" y="262"/>
                  </a:lnTo>
                  <a:lnTo>
                    <a:pt x="0" y="262"/>
                  </a:lnTo>
                  <a:lnTo>
                    <a:pt x="146" y="436"/>
                  </a:lnTo>
                  <a:lnTo>
                    <a:pt x="292" y="262"/>
                  </a:lnTo>
                  <a:lnTo>
                    <a:pt x="204" y="262"/>
                  </a:lnTo>
                  <a:close/>
                </a:path>
              </a:pathLst>
            </a:custGeom>
            <a:solidFill>
              <a:srgbClr val="73AE5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000">
                <a:solidFill>
                  <a:prstClr val="black"/>
                </a:solidFill>
              </a:endParaRPr>
            </a:p>
          </p:txBody>
        </p:sp>
        <p:sp>
          <p:nvSpPr>
            <p:cNvPr id="25" name="Freeform 11"/>
            <p:cNvSpPr>
              <a:spLocks/>
            </p:cNvSpPr>
            <p:nvPr/>
          </p:nvSpPr>
          <p:spPr bwMode="auto">
            <a:xfrm>
              <a:off x="5018860" y="6567133"/>
              <a:ext cx="206740" cy="173214"/>
            </a:xfrm>
            <a:custGeom>
              <a:avLst/>
              <a:gdLst/>
              <a:ahLst/>
              <a:cxnLst>
                <a:cxn ang="0">
                  <a:pos x="204" y="262"/>
                </a:cxn>
                <a:cxn ang="0">
                  <a:pos x="204" y="0"/>
                </a:cxn>
                <a:cxn ang="0">
                  <a:pos x="88" y="0"/>
                </a:cxn>
                <a:cxn ang="0">
                  <a:pos x="88" y="262"/>
                </a:cxn>
                <a:cxn ang="0">
                  <a:pos x="0" y="262"/>
                </a:cxn>
                <a:cxn ang="0">
                  <a:pos x="146" y="436"/>
                </a:cxn>
                <a:cxn ang="0">
                  <a:pos x="292" y="262"/>
                </a:cxn>
                <a:cxn ang="0">
                  <a:pos x="204" y="262"/>
                </a:cxn>
              </a:cxnLst>
              <a:rect l="0" t="0" r="r" b="b"/>
              <a:pathLst>
                <a:path w="292" h="436">
                  <a:moveTo>
                    <a:pt x="204" y="262"/>
                  </a:moveTo>
                  <a:lnTo>
                    <a:pt x="204" y="0"/>
                  </a:lnTo>
                  <a:lnTo>
                    <a:pt x="88" y="0"/>
                  </a:lnTo>
                  <a:lnTo>
                    <a:pt x="88" y="262"/>
                  </a:lnTo>
                  <a:lnTo>
                    <a:pt x="0" y="262"/>
                  </a:lnTo>
                  <a:lnTo>
                    <a:pt x="146" y="436"/>
                  </a:lnTo>
                  <a:lnTo>
                    <a:pt x="292" y="262"/>
                  </a:lnTo>
                  <a:lnTo>
                    <a:pt x="204" y="262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000">
                <a:solidFill>
                  <a:prstClr val="black"/>
                </a:solidFill>
              </a:endParaRPr>
            </a:p>
          </p:txBody>
        </p:sp>
      </p:grpSp>
      <p:sp>
        <p:nvSpPr>
          <p:cNvPr id="19" name="Téglalap 18"/>
          <p:cNvSpPr/>
          <p:nvPr/>
        </p:nvSpPr>
        <p:spPr>
          <a:xfrm>
            <a:off x="247493" y="900845"/>
            <a:ext cx="8712968" cy="655947"/>
          </a:xfrm>
          <a:prstGeom prst="rect">
            <a:avLst/>
          </a:prstGeom>
          <a:solidFill>
            <a:srgbClr val="00527C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hu-HU" dirty="0"/>
          </a:p>
        </p:txBody>
      </p:sp>
      <p:sp>
        <p:nvSpPr>
          <p:cNvPr id="20" name="Téglalap 19"/>
          <p:cNvSpPr/>
          <p:nvPr/>
        </p:nvSpPr>
        <p:spPr>
          <a:xfrm>
            <a:off x="334889" y="939440"/>
            <a:ext cx="842493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A bicikli-, roller- vagy robogómegosztó szolgáltatások használatában semmiféle elmozdulás nem tapasztalható a covid előtti időszakhoz képest.</a:t>
            </a:r>
          </a:p>
        </p:txBody>
      </p:sp>
      <p:sp>
        <p:nvSpPr>
          <p:cNvPr id="49" name="Rectangle 2"/>
          <p:cNvSpPr>
            <a:spLocks noChangeArrowheads="1"/>
          </p:cNvSpPr>
          <p:nvPr/>
        </p:nvSpPr>
        <p:spPr bwMode="auto">
          <a:xfrm>
            <a:off x="1924638" y="1839646"/>
            <a:ext cx="6192688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20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400" i="1" dirty="0">
                <a:solidFill>
                  <a:srgbClr val="7F7F7F"/>
                </a:solidFill>
                <a:latin typeface="Arial"/>
              </a:rPr>
              <a:t>„Milyen gyakran vett / vesz igénybe Budapesten belül  bicikli / roller / robogómegosztó szolgáltatást?”</a:t>
            </a:r>
          </a:p>
        </p:txBody>
      </p:sp>
      <p:sp>
        <p:nvSpPr>
          <p:cNvPr id="28" name="Téglalap 27"/>
          <p:cNvSpPr/>
          <p:nvPr/>
        </p:nvSpPr>
        <p:spPr>
          <a:xfrm>
            <a:off x="247493" y="5496134"/>
            <a:ext cx="8712968" cy="937559"/>
          </a:xfrm>
          <a:prstGeom prst="rect">
            <a:avLst/>
          </a:prstGeom>
          <a:solidFill>
            <a:srgbClr val="00527C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hu-HU" dirty="0"/>
          </a:p>
        </p:txBody>
      </p:sp>
      <p:sp>
        <p:nvSpPr>
          <p:cNvPr id="29" name="Téglalap 28"/>
          <p:cNvSpPr/>
          <p:nvPr/>
        </p:nvSpPr>
        <p:spPr>
          <a:xfrm>
            <a:off x="334889" y="5605590"/>
            <a:ext cx="8424936" cy="5313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 A budapesti és pest megyei lakosok közül mindössze minden negyedik ember vett igénybe ilyen szolgáltatást. A használók elsősorban a legfiatalabb, 16-18 éves korosztályból kerülnek ki, körükben 50%-os az igénybe vételi arány. </a:t>
            </a:r>
          </a:p>
        </p:txBody>
      </p:sp>
      <p:pic>
        <p:nvPicPr>
          <p:cNvPr id="30" name="Picture 14" descr="bike sharing Icon 312689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343" y="2057547"/>
            <a:ext cx="1359385" cy="1359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85692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églalap 17"/>
          <p:cNvSpPr/>
          <p:nvPr/>
        </p:nvSpPr>
        <p:spPr>
          <a:xfrm>
            <a:off x="179513" y="899489"/>
            <a:ext cx="8856984" cy="738443"/>
          </a:xfrm>
          <a:prstGeom prst="rect">
            <a:avLst/>
          </a:prstGeom>
          <a:solidFill>
            <a:srgbClr val="005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Egyenes összekötő 6"/>
          <p:cNvCxnSpPr/>
          <p:nvPr/>
        </p:nvCxnSpPr>
        <p:spPr>
          <a:xfrm>
            <a:off x="35496" y="782288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1058387" y="111912"/>
            <a:ext cx="804900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b="1" dirty="0">
                <a:solidFill>
                  <a:srgbClr val="7F7F7F"/>
                </a:solidFill>
                <a:latin typeface="Arial"/>
              </a:rPr>
              <a:t>Közlekedési eszközök vásárlása a covid miatt</a:t>
            </a:r>
          </a:p>
        </p:txBody>
      </p:sp>
      <p:sp>
        <p:nvSpPr>
          <p:cNvPr id="11" name="Téglalap 10"/>
          <p:cNvSpPr/>
          <p:nvPr/>
        </p:nvSpPr>
        <p:spPr>
          <a:xfrm>
            <a:off x="251521" y="1008370"/>
            <a:ext cx="878497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1800"/>
              </a:lnSpc>
              <a:spcAft>
                <a:spcPts val="60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A koronavírus hatására a központi régióban élők 13%-a vásárolt valamilyen közlekedési eszközt azzal a céllal, hogy kiváltsa a tömegközlekedést. </a:t>
            </a:r>
          </a:p>
        </p:txBody>
      </p:sp>
      <p:sp>
        <p:nvSpPr>
          <p:cNvPr id="26" name="Téglalap 25">
            <a:extLst>
              <a:ext uri="{FF2B5EF4-FFF2-40B4-BE49-F238E27FC236}">
                <a16:creationId xmlns:a16="http://schemas.microsoft.com/office/drawing/2014/main" xmlns="" id="{75F2B151-F1C9-49D7-9DC8-81A21FE00EC5}"/>
              </a:ext>
            </a:extLst>
          </p:cNvPr>
          <p:cNvSpPr/>
          <p:nvPr/>
        </p:nvSpPr>
        <p:spPr>
          <a:xfrm>
            <a:off x="158845" y="6586069"/>
            <a:ext cx="1799083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hu-HU" sz="1000" i="1" dirty="0">
                <a:solidFill>
                  <a:srgbClr val="7F7F7F"/>
                </a:solidFill>
                <a:latin typeface="+mj-lt"/>
              </a:rPr>
              <a:t>Bázis: teljes minta, n=1000</a:t>
            </a:r>
          </a:p>
        </p:txBody>
      </p:sp>
      <p:sp>
        <p:nvSpPr>
          <p:cNvPr id="49" name="Rectangle 2"/>
          <p:cNvSpPr>
            <a:spLocks noChangeArrowheads="1"/>
          </p:cNvSpPr>
          <p:nvPr/>
        </p:nvSpPr>
        <p:spPr bwMode="auto">
          <a:xfrm>
            <a:off x="341122" y="1973163"/>
            <a:ext cx="6855125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22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400" i="1" dirty="0">
                <a:solidFill>
                  <a:srgbClr val="7F7F7F"/>
                </a:solidFill>
                <a:latin typeface="Arial"/>
              </a:rPr>
              <a:t>„Vásárolt Ön vagy családja kifejezetten a koronavírus miatt autót, robogót, kerékpárt vagy rollert abból a célból, hogy elkerülje a tömegközlekedést?”</a:t>
            </a:r>
          </a:p>
        </p:txBody>
      </p:sp>
      <p:graphicFrame>
        <p:nvGraphicFramePr>
          <p:cNvPr id="21" name="Chart 4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33958211"/>
              </p:ext>
            </p:extLst>
          </p:nvPr>
        </p:nvGraphicFramePr>
        <p:xfrm>
          <a:off x="323528" y="2079077"/>
          <a:ext cx="8568952" cy="23580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026" name="Picture 2" descr="Car Icon 158737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700" y="2869590"/>
            <a:ext cx="967037" cy="967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cooter Icon 407661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4909" y="2667934"/>
            <a:ext cx="1215069" cy="1215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cooter Icon 365743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0746" y="2778828"/>
            <a:ext cx="958532" cy="958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Bicycle Icon 407936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7438" y="2950052"/>
            <a:ext cx="958532" cy="958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églalap 23"/>
          <p:cNvSpPr/>
          <p:nvPr/>
        </p:nvSpPr>
        <p:spPr>
          <a:xfrm>
            <a:off x="178531" y="1700808"/>
            <a:ext cx="8857966" cy="4809697"/>
          </a:xfrm>
          <a:prstGeom prst="rect">
            <a:avLst/>
          </a:prstGeom>
          <a:noFill/>
          <a:ln w="3175">
            <a:solidFill>
              <a:srgbClr val="0052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>
          <a:xfrm>
            <a:off x="8689676" y="6454022"/>
            <a:ext cx="382266" cy="349250"/>
          </a:xfrm>
          <a:solidFill>
            <a:schemeClr val="bg1"/>
          </a:solidFill>
        </p:spPr>
        <p:txBody>
          <a:bodyPr/>
          <a:lstStyle/>
          <a:p>
            <a:pPr algn="ctr"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 algn="ctr">
                <a:defRPr/>
              </a:pPr>
              <a:t>20</a:t>
            </a:fld>
            <a:endParaRPr lang="hu-HU" dirty="0">
              <a:solidFill>
                <a:schemeClr val="bg2"/>
              </a:solidFill>
            </a:endParaRPr>
          </a:p>
        </p:txBody>
      </p:sp>
      <p:sp>
        <p:nvSpPr>
          <p:cNvPr id="19" name="Téglalap 18"/>
          <p:cNvSpPr/>
          <p:nvPr/>
        </p:nvSpPr>
        <p:spPr>
          <a:xfrm>
            <a:off x="3882311" y="4563623"/>
            <a:ext cx="152339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ts val="1800"/>
              </a:lnSpc>
              <a:spcAft>
                <a:spcPts val="600"/>
              </a:spcAft>
              <a:defRPr/>
            </a:pPr>
            <a:r>
              <a:rPr lang="hu-HU" sz="1200" dirty="0">
                <a:solidFill>
                  <a:srgbClr val="00527C"/>
                </a:solidFill>
                <a:latin typeface="Arial"/>
              </a:rPr>
              <a:t>Rollert a legfiatalabbak vettek (7%-os vásárlási arány a 16-18 éves korosztályon belül). </a:t>
            </a:r>
          </a:p>
        </p:txBody>
      </p:sp>
      <p:sp>
        <p:nvSpPr>
          <p:cNvPr id="20" name="Téglalap 19"/>
          <p:cNvSpPr/>
          <p:nvPr/>
        </p:nvSpPr>
        <p:spPr>
          <a:xfrm>
            <a:off x="251521" y="4563623"/>
            <a:ext cx="22332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ts val="1800"/>
              </a:lnSpc>
              <a:spcAft>
                <a:spcPts val="600"/>
              </a:spcAft>
              <a:defRPr/>
            </a:pPr>
            <a:r>
              <a:rPr lang="hu-HU" sz="12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</a:rPr>
              <a:t>Autót az átlagosnál nagyobb arányban (6%) a 19-35 éves korosztály tagjai vásároltak, valószínűleg körükben volt leginkább aktuális ez a vásárlás (még nem volt saját autó, de már megvolt hozzá az anyagi háttér).</a:t>
            </a:r>
          </a:p>
        </p:txBody>
      </p:sp>
      <p:sp>
        <p:nvSpPr>
          <p:cNvPr id="22" name="Téglalap 21"/>
          <p:cNvSpPr/>
          <p:nvPr/>
        </p:nvSpPr>
        <p:spPr>
          <a:xfrm>
            <a:off x="5469609" y="4571513"/>
            <a:ext cx="34112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ts val="1800"/>
              </a:lnSpc>
              <a:spcAft>
                <a:spcPts val="600"/>
              </a:spcAft>
              <a:defRPr/>
            </a:pPr>
            <a:r>
              <a:rPr lang="hu-HU" sz="1200" dirty="0">
                <a:solidFill>
                  <a:srgbClr val="FFC000"/>
                </a:solidFill>
                <a:latin typeface="Arial"/>
              </a:rPr>
              <a:t>A kerékpárt beszerzők aránya azok körében volt a legmagasabb, akik a covid előtt is gyakran bicikliztek – a naponta kerekezők 19%-a, a hetente többször biciklizők 16%-a, a heti egyszeri kerékpározók 17%-a vett kerékpárt (vagy saját magát lepte meg egy új darabbal, vagy valamely családtagja számára vásárolt egyet). </a:t>
            </a:r>
          </a:p>
        </p:txBody>
      </p:sp>
    </p:spTree>
    <p:extLst>
      <p:ext uri="{BB962C8B-B14F-4D97-AF65-F5344CB8AC3E}">
        <p14:creationId xmlns:p14="http://schemas.microsoft.com/office/powerpoint/2010/main" val="29616919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>
                <a:defRPr/>
              </a:pPr>
              <a:t>21</a:t>
            </a:fld>
            <a:endParaRPr lang="hu-HU" dirty="0">
              <a:solidFill>
                <a:schemeClr val="bg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Egyenes összekötő 6"/>
          <p:cNvCxnSpPr/>
          <p:nvPr/>
        </p:nvCxnSpPr>
        <p:spPr>
          <a:xfrm>
            <a:off x="35496" y="782288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1058387" y="111912"/>
            <a:ext cx="804900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b="1" dirty="0">
                <a:solidFill>
                  <a:srgbClr val="7F7F7F"/>
                </a:solidFill>
                <a:latin typeface="Arial"/>
              </a:rPr>
              <a:t>Közlekedés a közeljövőben Budapesten – várakozások #1 </a:t>
            </a:r>
          </a:p>
        </p:txBody>
      </p:sp>
      <p:sp>
        <p:nvSpPr>
          <p:cNvPr id="26" name="Téglalap 25">
            <a:extLst>
              <a:ext uri="{FF2B5EF4-FFF2-40B4-BE49-F238E27FC236}">
                <a16:creationId xmlns:a16="http://schemas.microsoft.com/office/drawing/2014/main" xmlns="" id="{75F2B151-F1C9-49D7-9DC8-81A21FE00EC5}"/>
              </a:ext>
            </a:extLst>
          </p:cNvPr>
          <p:cNvSpPr/>
          <p:nvPr/>
        </p:nvSpPr>
        <p:spPr>
          <a:xfrm>
            <a:off x="0" y="6578020"/>
            <a:ext cx="2699792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hu-HU" sz="1000" i="1" dirty="0">
                <a:solidFill>
                  <a:srgbClr val="7F7F7F"/>
                </a:solidFill>
                <a:latin typeface="+mj-lt"/>
              </a:rPr>
              <a:t>Bázis: teljes minta, n=1000</a:t>
            </a:r>
          </a:p>
        </p:txBody>
      </p:sp>
      <p:sp>
        <p:nvSpPr>
          <p:cNvPr id="49" name="Rectangle 2"/>
          <p:cNvSpPr>
            <a:spLocks noChangeArrowheads="1"/>
          </p:cNvSpPr>
          <p:nvPr/>
        </p:nvSpPr>
        <p:spPr bwMode="auto">
          <a:xfrm>
            <a:off x="1547664" y="2385192"/>
            <a:ext cx="5616624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200" i="1" dirty="0">
                <a:solidFill>
                  <a:srgbClr val="7F7F7F"/>
                </a:solidFill>
                <a:latin typeface="Arial"/>
              </a:rPr>
              <a:t>„Mennyire illenek Önre az alábbi megállapítások?”</a:t>
            </a:r>
          </a:p>
        </p:txBody>
      </p:sp>
      <p:sp>
        <p:nvSpPr>
          <p:cNvPr id="19" name="Téglalap 18"/>
          <p:cNvSpPr/>
          <p:nvPr/>
        </p:nvSpPr>
        <p:spPr>
          <a:xfrm>
            <a:off x="55726" y="2833471"/>
            <a:ext cx="8855574" cy="1747656"/>
          </a:xfrm>
          <a:prstGeom prst="rect">
            <a:avLst/>
          </a:prstGeom>
          <a:noFill/>
          <a:ln w="3175">
            <a:solidFill>
              <a:srgbClr val="0052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graphicFrame>
        <p:nvGraphicFramePr>
          <p:cNvPr id="20" name="Diagram 19"/>
          <p:cNvGraphicFramePr/>
          <p:nvPr>
            <p:extLst>
              <p:ext uri="{D42A27DB-BD31-4B8C-83A1-F6EECF244321}">
                <p14:modId xmlns:p14="http://schemas.microsoft.com/office/powerpoint/2010/main" val="1632866158"/>
              </p:ext>
            </p:extLst>
          </p:nvPr>
        </p:nvGraphicFramePr>
        <p:xfrm>
          <a:off x="2571642" y="2858024"/>
          <a:ext cx="6104813" cy="17231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7" name="Téglalap 26"/>
          <p:cNvSpPr/>
          <p:nvPr/>
        </p:nvSpPr>
        <p:spPr>
          <a:xfrm>
            <a:off x="93564" y="3008671"/>
            <a:ext cx="2409890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ts val="1800"/>
              </a:lnSpc>
              <a:spcBef>
                <a:spcPts val="400"/>
              </a:spcBef>
              <a:spcAft>
                <a:spcPct val="0"/>
              </a:spcAft>
              <a:defRPr/>
            </a:pPr>
            <a:r>
              <a:rPr lang="hu-HU" sz="1400" b="1" dirty="0">
                <a:solidFill>
                  <a:srgbClr val="FFC000"/>
                </a:solidFill>
                <a:latin typeface="Arial"/>
              </a:rPr>
              <a:t>A jövőben akkor is kevesebbet fogok közlekedni Budapesten </a:t>
            </a:r>
            <a:r>
              <a:rPr lang="hu-HU" sz="1400" b="1" u="sng" dirty="0">
                <a:solidFill>
                  <a:srgbClr val="FFC000"/>
                </a:solidFill>
                <a:latin typeface="Arial"/>
              </a:rPr>
              <a:t>saját eszközzel</a:t>
            </a:r>
            <a:r>
              <a:rPr lang="hu-HU" sz="1400" b="1" dirty="0">
                <a:solidFill>
                  <a:srgbClr val="FFC000"/>
                </a:solidFill>
                <a:latin typeface="Arial"/>
              </a:rPr>
              <a:t>, ha teljesen elmúlik a járvány. </a:t>
            </a:r>
          </a:p>
        </p:txBody>
      </p:sp>
      <p:sp>
        <p:nvSpPr>
          <p:cNvPr id="28" name="Téglalap 27"/>
          <p:cNvSpPr/>
          <p:nvPr/>
        </p:nvSpPr>
        <p:spPr>
          <a:xfrm>
            <a:off x="65337" y="1034023"/>
            <a:ext cx="8855574" cy="1098833"/>
          </a:xfrm>
          <a:prstGeom prst="rect">
            <a:avLst/>
          </a:prstGeom>
          <a:solidFill>
            <a:srgbClr val="005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9" name="Téglalap 28"/>
          <p:cNvSpPr/>
          <p:nvPr/>
        </p:nvSpPr>
        <p:spPr>
          <a:xfrm>
            <a:off x="179512" y="1159815"/>
            <a:ext cx="864096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A covid budapesti közlekedésre gyakorolt hatása várhatóan nem múlik el nyomtalanul akkor sem, amikor teljesen megszűnik a járvány. A megkérdezettek körülbelül egyharmada véli úgy, hogy a jövőben valószínűleg kevesebbet fog közlekedni a fővárosban, legyen szó akár valamilyen saját eszközről, akár tömegközlekedésről. </a:t>
            </a:r>
          </a:p>
        </p:txBody>
      </p:sp>
      <p:sp>
        <p:nvSpPr>
          <p:cNvPr id="32" name="Téglalap 31"/>
          <p:cNvSpPr/>
          <p:nvPr/>
        </p:nvSpPr>
        <p:spPr>
          <a:xfrm>
            <a:off x="65336" y="4694075"/>
            <a:ext cx="8855574" cy="1747656"/>
          </a:xfrm>
          <a:prstGeom prst="rect">
            <a:avLst/>
          </a:prstGeom>
          <a:noFill/>
          <a:ln w="3175">
            <a:solidFill>
              <a:srgbClr val="0052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graphicFrame>
        <p:nvGraphicFramePr>
          <p:cNvPr id="33" name="Diagram 32"/>
          <p:cNvGraphicFramePr/>
          <p:nvPr>
            <p:extLst>
              <p:ext uri="{D42A27DB-BD31-4B8C-83A1-F6EECF244321}">
                <p14:modId xmlns:p14="http://schemas.microsoft.com/office/powerpoint/2010/main" val="3085903349"/>
              </p:ext>
            </p:extLst>
          </p:nvPr>
        </p:nvGraphicFramePr>
        <p:xfrm>
          <a:off x="2581252" y="4718628"/>
          <a:ext cx="6104813" cy="17231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4" name="Téglalap 33"/>
          <p:cNvSpPr/>
          <p:nvPr/>
        </p:nvSpPr>
        <p:spPr>
          <a:xfrm>
            <a:off x="51587" y="4944655"/>
            <a:ext cx="2596618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ts val="1800"/>
              </a:lnSpc>
              <a:spcBef>
                <a:spcPts val="400"/>
              </a:spcBef>
              <a:spcAft>
                <a:spcPct val="0"/>
              </a:spcAft>
              <a:defRPr/>
            </a:pPr>
            <a:r>
              <a:rPr lang="hu-HU" sz="1400" b="1" dirty="0">
                <a:solidFill>
                  <a:srgbClr val="FFC000"/>
                </a:solidFill>
                <a:latin typeface="Arial"/>
              </a:rPr>
              <a:t>A jövőben akkor is kevesebbet fogom használni a </a:t>
            </a:r>
            <a:r>
              <a:rPr lang="hu-HU" sz="1400" b="1" u="sng" dirty="0">
                <a:solidFill>
                  <a:srgbClr val="FFC000"/>
                </a:solidFill>
                <a:latin typeface="Arial"/>
              </a:rPr>
              <a:t>tömegközlekedési eszközöket </a:t>
            </a:r>
            <a:r>
              <a:rPr lang="hu-HU" sz="1400" b="1" dirty="0">
                <a:solidFill>
                  <a:srgbClr val="FFC000"/>
                </a:solidFill>
                <a:latin typeface="Arial"/>
              </a:rPr>
              <a:t>Budapesten, ha teljesen elmúlik a járvány. </a:t>
            </a:r>
          </a:p>
        </p:txBody>
      </p:sp>
    </p:spTree>
    <p:extLst>
      <p:ext uri="{BB962C8B-B14F-4D97-AF65-F5344CB8AC3E}">
        <p14:creationId xmlns:p14="http://schemas.microsoft.com/office/powerpoint/2010/main" val="8151123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efelé nyíl 2"/>
          <p:cNvSpPr/>
          <p:nvPr/>
        </p:nvSpPr>
        <p:spPr>
          <a:xfrm>
            <a:off x="3416907" y="3140968"/>
            <a:ext cx="936104" cy="2085493"/>
          </a:xfrm>
          <a:prstGeom prst="downArrow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>
                <a:defRPr/>
              </a:pPr>
              <a:t>22</a:t>
            </a:fld>
            <a:endParaRPr lang="hu-HU" dirty="0">
              <a:solidFill>
                <a:schemeClr val="bg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Egyenes összekötő 6"/>
          <p:cNvCxnSpPr/>
          <p:nvPr/>
        </p:nvCxnSpPr>
        <p:spPr>
          <a:xfrm>
            <a:off x="35496" y="782288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églalap 25">
            <a:extLst>
              <a:ext uri="{FF2B5EF4-FFF2-40B4-BE49-F238E27FC236}">
                <a16:creationId xmlns:a16="http://schemas.microsoft.com/office/drawing/2014/main" xmlns="" id="{75F2B151-F1C9-49D7-9DC8-81A21FE00EC5}"/>
              </a:ext>
            </a:extLst>
          </p:cNvPr>
          <p:cNvSpPr/>
          <p:nvPr/>
        </p:nvSpPr>
        <p:spPr>
          <a:xfrm>
            <a:off x="7143283" y="3434807"/>
            <a:ext cx="177762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hu-HU" sz="1000" i="1" dirty="0">
                <a:solidFill>
                  <a:srgbClr val="7F7F7F"/>
                </a:solidFill>
                <a:latin typeface="+mj-lt"/>
              </a:rPr>
              <a:t>Bázis: teljes minta, n=1000</a:t>
            </a:r>
          </a:p>
        </p:txBody>
      </p:sp>
      <p:sp>
        <p:nvSpPr>
          <p:cNvPr id="49" name="Rectangle 2"/>
          <p:cNvSpPr>
            <a:spLocks noChangeArrowheads="1"/>
          </p:cNvSpPr>
          <p:nvPr/>
        </p:nvSpPr>
        <p:spPr bwMode="auto">
          <a:xfrm>
            <a:off x="1619672" y="945659"/>
            <a:ext cx="5616624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200" i="1" dirty="0">
                <a:solidFill>
                  <a:srgbClr val="7F7F7F"/>
                </a:solidFill>
                <a:latin typeface="Arial"/>
              </a:rPr>
              <a:t>„Mennyire illik Önre az alábbi megállapítás?”</a:t>
            </a:r>
          </a:p>
        </p:txBody>
      </p:sp>
      <p:sp>
        <p:nvSpPr>
          <p:cNvPr id="19" name="Téglalap 18"/>
          <p:cNvSpPr/>
          <p:nvPr/>
        </p:nvSpPr>
        <p:spPr>
          <a:xfrm>
            <a:off x="74948" y="1445054"/>
            <a:ext cx="8845963" cy="2309844"/>
          </a:xfrm>
          <a:prstGeom prst="rect">
            <a:avLst/>
          </a:prstGeom>
          <a:noFill/>
          <a:ln w="3175">
            <a:solidFill>
              <a:srgbClr val="0052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7" name="Téglalap 26"/>
          <p:cNvSpPr/>
          <p:nvPr/>
        </p:nvSpPr>
        <p:spPr>
          <a:xfrm>
            <a:off x="251520" y="1598614"/>
            <a:ext cx="1886148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ts val="1800"/>
              </a:lnSpc>
              <a:spcBef>
                <a:spcPts val="400"/>
              </a:spcBef>
              <a:spcAft>
                <a:spcPct val="0"/>
              </a:spcAft>
              <a:defRPr/>
            </a:pPr>
            <a:r>
              <a:rPr lang="hu-HU" sz="1400" b="1" dirty="0">
                <a:solidFill>
                  <a:srgbClr val="FFC000"/>
                </a:solidFill>
                <a:latin typeface="Arial"/>
              </a:rPr>
              <a:t>A jövőben gyakrabban fogom igénybe venni a járműmegosztó szolgáltatásokat a budapesti közlekedéshez.</a:t>
            </a:r>
          </a:p>
        </p:txBody>
      </p:sp>
      <p:sp>
        <p:nvSpPr>
          <p:cNvPr id="28" name="Téglalap 27"/>
          <p:cNvSpPr/>
          <p:nvPr/>
        </p:nvSpPr>
        <p:spPr>
          <a:xfrm>
            <a:off x="74948" y="3925071"/>
            <a:ext cx="8855574" cy="656057"/>
          </a:xfrm>
          <a:prstGeom prst="rect">
            <a:avLst/>
          </a:prstGeom>
          <a:solidFill>
            <a:srgbClr val="005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9" name="Téglalap 28"/>
          <p:cNvSpPr/>
          <p:nvPr/>
        </p:nvSpPr>
        <p:spPr>
          <a:xfrm>
            <a:off x="251520" y="3933056"/>
            <a:ext cx="838849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A járműmegosztó szolgáltatások iránti fogékonyság a fiatalok körében a legmagasabb – az eredmények azt mutatják, hogy a jövő generációi sokkal aktívabban fogják használni ezeket a közlekedési lehetőségeket: </a:t>
            </a:r>
          </a:p>
        </p:txBody>
      </p:sp>
      <p:sp>
        <p:nvSpPr>
          <p:cNvPr id="18" name="Rectangle 2"/>
          <p:cNvSpPr>
            <a:spLocks noChangeArrowheads="1"/>
          </p:cNvSpPr>
          <p:nvPr/>
        </p:nvSpPr>
        <p:spPr bwMode="auto">
          <a:xfrm>
            <a:off x="1058387" y="111912"/>
            <a:ext cx="804900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b="1" dirty="0">
                <a:solidFill>
                  <a:srgbClr val="7F7F7F"/>
                </a:solidFill>
                <a:latin typeface="Arial"/>
              </a:rPr>
              <a:t>Közlekedés a közeljövőben Budapesten – várakozások #2 </a:t>
            </a:r>
          </a:p>
        </p:txBody>
      </p:sp>
      <p:graphicFrame>
        <p:nvGraphicFramePr>
          <p:cNvPr id="15" name="Diagram 14"/>
          <p:cNvGraphicFramePr/>
          <p:nvPr>
            <p:extLst>
              <p:ext uri="{D42A27DB-BD31-4B8C-83A1-F6EECF244321}">
                <p14:modId xmlns:p14="http://schemas.microsoft.com/office/powerpoint/2010/main" val="654697169"/>
              </p:ext>
            </p:extLst>
          </p:nvPr>
        </p:nvGraphicFramePr>
        <p:xfrm>
          <a:off x="2571642" y="1483438"/>
          <a:ext cx="6104813" cy="17231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123370" y="5512379"/>
            <a:ext cx="2448272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2000"/>
              </a:lnSpc>
              <a:spcAft>
                <a:spcPct val="0"/>
              </a:spcAft>
              <a:defRPr/>
            </a:pPr>
            <a:r>
              <a:rPr lang="hu-HU" sz="1200" i="1" dirty="0">
                <a:solidFill>
                  <a:srgbClr val="7F7F7F"/>
                </a:solidFill>
                <a:latin typeface="Arial"/>
              </a:rPr>
              <a:t>Azok aránya, akik valószínűsítik, hogy a jövőben gyakrabban fogják igénybe venni a járműmegosztó szolgáltatásokat:</a:t>
            </a:r>
          </a:p>
        </p:txBody>
      </p:sp>
      <p:graphicFrame>
        <p:nvGraphicFramePr>
          <p:cNvPr id="22" name="Chart 4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11082471"/>
              </p:ext>
            </p:extLst>
          </p:nvPr>
        </p:nvGraphicFramePr>
        <p:xfrm>
          <a:off x="2873528" y="5095515"/>
          <a:ext cx="5501039" cy="16458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3" name="Freeform 26"/>
          <p:cNvSpPr>
            <a:spLocks noEditPoints="1"/>
          </p:cNvSpPr>
          <p:nvPr/>
        </p:nvSpPr>
        <p:spPr bwMode="auto">
          <a:xfrm>
            <a:off x="3131840" y="5166662"/>
            <a:ext cx="648072" cy="440687"/>
          </a:xfrm>
          <a:custGeom>
            <a:avLst/>
            <a:gdLst>
              <a:gd name="T0" fmla="*/ 608 w 690"/>
              <a:gd name="T1" fmla="*/ 147 h 541"/>
              <a:gd name="T2" fmla="*/ 587 w 690"/>
              <a:gd name="T3" fmla="*/ 139 h 541"/>
              <a:gd name="T4" fmla="*/ 588 w 690"/>
              <a:gd name="T5" fmla="*/ 144 h 541"/>
              <a:gd name="T6" fmla="*/ 574 w 690"/>
              <a:gd name="T7" fmla="*/ 138 h 541"/>
              <a:gd name="T8" fmla="*/ 571 w 690"/>
              <a:gd name="T9" fmla="*/ 140 h 541"/>
              <a:gd name="T10" fmla="*/ 555 w 690"/>
              <a:gd name="T11" fmla="*/ 138 h 541"/>
              <a:gd name="T12" fmla="*/ 533 w 690"/>
              <a:gd name="T13" fmla="*/ 138 h 541"/>
              <a:gd name="T14" fmla="*/ 551 w 690"/>
              <a:gd name="T15" fmla="*/ 143 h 541"/>
              <a:gd name="T16" fmla="*/ 606 w 690"/>
              <a:gd name="T17" fmla="*/ 171 h 541"/>
              <a:gd name="T18" fmla="*/ 626 w 690"/>
              <a:gd name="T19" fmla="*/ 191 h 541"/>
              <a:gd name="T20" fmla="*/ 642 w 690"/>
              <a:gd name="T21" fmla="*/ 213 h 541"/>
              <a:gd name="T22" fmla="*/ 656 w 690"/>
              <a:gd name="T23" fmla="*/ 243 h 541"/>
              <a:gd name="T24" fmla="*/ 661 w 690"/>
              <a:gd name="T25" fmla="*/ 266 h 541"/>
              <a:gd name="T26" fmla="*/ 662 w 690"/>
              <a:gd name="T27" fmla="*/ 287 h 541"/>
              <a:gd name="T28" fmla="*/ 662 w 690"/>
              <a:gd name="T29" fmla="*/ 282 h 541"/>
              <a:gd name="T30" fmla="*/ 655 w 690"/>
              <a:gd name="T31" fmla="*/ 339 h 541"/>
              <a:gd name="T32" fmla="*/ 631 w 690"/>
              <a:gd name="T33" fmla="*/ 394 h 541"/>
              <a:gd name="T34" fmla="*/ 586 w 690"/>
              <a:gd name="T35" fmla="*/ 442 h 541"/>
              <a:gd name="T36" fmla="*/ 423 w 690"/>
              <a:gd name="T37" fmla="*/ 507 h 541"/>
              <a:gd name="T38" fmla="*/ 359 w 690"/>
              <a:gd name="T39" fmla="*/ 512 h 541"/>
              <a:gd name="T40" fmla="*/ 144 w 690"/>
              <a:gd name="T41" fmla="*/ 463 h 541"/>
              <a:gd name="T42" fmla="*/ 34 w 690"/>
              <a:gd name="T43" fmla="*/ 302 h 541"/>
              <a:gd name="T44" fmla="*/ 35 w 690"/>
              <a:gd name="T45" fmla="*/ 240 h 541"/>
              <a:gd name="T46" fmla="*/ 181 w 690"/>
              <a:gd name="T47" fmla="*/ 58 h 541"/>
              <a:gd name="T48" fmla="*/ 407 w 690"/>
              <a:gd name="T49" fmla="*/ 32 h 541"/>
              <a:gd name="T50" fmla="*/ 580 w 690"/>
              <a:gd name="T51" fmla="*/ 88 h 541"/>
              <a:gd name="T52" fmla="*/ 611 w 690"/>
              <a:gd name="T53" fmla="*/ 91 h 541"/>
              <a:gd name="T54" fmla="*/ 604 w 690"/>
              <a:gd name="T55" fmla="*/ 77 h 541"/>
              <a:gd name="T56" fmla="*/ 339 w 690"/>
              <a:gd name="T57" fmla="*/ 0 h 541"/>
              <a:gd name="T58" fmla="*/ 99 w 690"/>
              <a:gd name="T59" fmla="*/ 75 h 541"/>
              <a:gd name="T60" fmla="*/ 30 w 690"/>
              <a:gd name="T61" fmla="*/ 382 h 541"/>
              <a:gd name="T62" fmla="*/ 211 w 690"/>
              <a:gd name="T63" fmla="*/ 522 h 541"/>
              <a:gd name="T64" fmla="*/ 262 w 690"/>
              <a:gd name="T65" fmla="*/ 534 h 541"/>
              <a:gd name="T66" fmla="*/ 418 w 690"/>
              <a:gd name="T67" fmla="*/ 536 h 541"/>
              <a:gd name="T68" fmla="*/ 521 w 690"/>
              <a:gd name="T69" fmla="*/ 511 h 541"/>
              <a:gd name="T70" fmla="*/ 592 w 690"/>
              <a:gd name="T71" fmla="*/ 473 h 541"/>
              <a:gd name="T72" fmla="*/ 651 w 690"/>
              <a:gd name="T73" fmla="*/ 413 h 541"/>
              <a:gd name="T74" fmla="*/ 682 w 690"/>
              <a:gd name="T75" fmla="*/ 346 h 541"/>
              <a:gd name="T76" fmla="*/ 686 w 690"/>
              <a:gd name="T77" fmla="*/ 326 h 541"/>
              <a:gd name="T78" fmla="*/ 690 w 690"/>
              <a:gd name="T79" fmla="*/ 286 h 541"/>
              <a:gd name="T80" fmla="*/ 687 w 690"/>
              <a:gd name="T81" fmla="*/ 255 h 541"/>
              <a:gd name="T82" fmla="*/ 637 w 690"/>
              <a:gd name="T83" fmla="*/ 164 h 541"/>
              <a:gd name="T84" fmla="*/ 606 w 690"/>
              <a:gd name="T85" fmla="*/ 152 h 541"/>
              <a:gd name="T86" fmla="*/ 641 w 690"/>
              <a:gd name="T87" fmla="*/ 184 h 541"/>
              <a:gd name="T88" fmla="*/ 634 w 690"/>
              <a:gd name="T89" fmla="*/ 177 h 541"/>
              <a:gd name="T90" fmla="*/ 630 w 690"/>
              <a:gd name="T91" fmla="*/ 174 h 541"/>
              <a:gd name="T92" fmla="*/ 611 w 690"/>
              <a:gd name="T93" fmla="*/ 157 h 541"/>
              <a:gd name="T94" fmla="*/ 616 w 690"/>
              <a:gd name="T95" fmla="*/ 163 h 541"/>
              <a:gd name="T96" fmla="*/ 600 w 690"/>
              <a:gd name="T97" fmla="*/ 152 h 541"/>
              <a:gd name="T98" fmla="*/ 606 w 690"/>
              <a:gd name="T99" fmla="*/ 152 h 541"/>
              <a:gd name="T100" fmla="*/ 573 w 690"/>
              <a:gd name="T101" fmla="*/ 454 h 541"/>
              <a:gd name="T102" fmla="*/ 385 w 690"/>
              <a:gd name="T103" fmla="*/ 538 h 541"/>
              <a:gd name="T104" fmla="*/ 370 w 690"/>
              <a:gd name="T105" fmla="*/ 539 h 5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690" h="541">
                <a:moveTo>
                  <a:pt x="623" y="155"/>
                </a:moveTo>
                <a:cubicBezTo>
                  <a:pt x="617" y="150"/>
                  <a:pt x="612" y="147"/>
                  <a:pt x="606" y="143"/>
                </a:cubicBezTo>
                <a:cubicBezTo>
                  <a:pt x="604" y="143"/>
                  <a:pt x="606" y="144"/>
                  <a:pt x="608" y="147"/>
                </a:cubicBezTo>
                <a:cubicBezTo>
                  <a:pt x="610" y="149"/>
                  <a:pt x="613" y="151"/>
                  <a:pt x="612" y="151"/>
                </a:cubicBezTo>
                <a:cubicBezTo>
                  <a:pt x="602" y="144"/>
                  <a:pt x="598" y="142"/>
                  <a:pt x="595" y="141"/>
                </a:cubicBezTo>
                <a:cubicBezTo>
                  <a:pt x="592" y="140"/>
                  <a:pt x="591" y="141"/>
                  <a:pt x="587" y="139"/>
                </a:cubicBezTo>
                <a:cubicBezTo>
                  <a:pt x="594" y="142"/>
                  <a:pt x="585" y="138"/>
                  <a:pt x="594" y="143"/>
                </a:cubicBezTo>
                <a:cubicBezTo>
                  <a:pt x="589" y="141"/>
                  <a:pt x="585" y="140"/>
                  <a:pt x="584" y="140"/>
                </a:cubicBezTo>
                <a:cubicBezTo>
                  <a:pt x="582" y="140"/>
                  <a:pt x="583" y="141"/>
                  <a:pt x="588" y="144"/>
                </a:cubicBezTo>
                <a:cubicBezTo>
                  <a:pt x="584" y="142"/>
                  <a:pt x="579" y="140"/>
                  <a:pt x="579" y="140"/>
                </a:cubicBezTo>
                <a:cubicBezTo>
                  <a:pt x="581" y="141"/>
                  <a:pt x="583" y="142"/>
                  <a:pt x="587" y="145"/>
                </a:cubicBezTo>
                <a:cubicBezTo>
                  <a:pt x="585" y="143"/>
                  <a:pt x="579" y="141"/>
                  <a:pt x="574" y="138"/>
                </a:cubicBezTo>
                <a:cubicBezTo>
                  <a:pt x="576" y="140"/>
                  <a:pt x="576" y="140"/>
                  <a:pt x="573" y="140"/>
                </a:cubicBezTo>
                <a:cubicBezTo>
                  <a:pt x="578" y="142"/>
                  <a:pt x="586" y="145"/>
                  <a:pt x="586" y="146"/>
                </a:cubicBezTo>
                <a:cubicBezTo>
                  <a:pt x="579" y="143"/>
                  <a:pt x="576" y="142"/>
                  <a:pt x="571" y="140"/>
                </a:cubicBezTo>
                <a:cubicBezTo>
                  <a:pt x="578" y="143"/>
                  <a:pt x="570" y="140"/>
                  <a:pt x="561" y="138"/>
                </a:cubicBezTo>
                <a:cubicBezTo>
                  <a:pt x="561" y="138"/>
                  <a:pt x="565" y="140"/>
                  <a:pt x="563" y="140"/>
                </a:cubicBezTo>
                <a:cubicBezTo>
                  <a:pt x="557" y="138"/>
                  <a:pt x="555" y="138"/>
                  <a:pt x="555" y="138"/>
                </a:cubicBezTo>
                <a:cubicBezTo>
                  <a:pt x="554" y="138"/>
                  <a:pt x="554" y="138"/>
                  <a:pt x="552" y="138"/>
                </a:cubicBezTo>
                <a:cubicBezTo>
                  <a:pt x="546" y="138"/>
                  <a:pt x="539" y="137"/>
                  <a:pt x="535" y="138"/>
                </a:cubicBezTo>
                <a:cubicBezTo>
                  <a:pt x="533" y="138"/>
                  <a:pt x="532" y="138"/>
                  <a:pt x="533" y="138"/>
                </a:cubicBezTo>
                <a:cubicBezTo>
                  <a:pt x="533" y="139"/>
                  <a:pt x="536" y="139"/>
                  <a:pt x="540" y="140"/>
                </a:cubicBezTo>
                <a:cubicBezTo>
                  <a:pt x="540" y="141"/>
                  <a:pt x="533" y="140"/>
                  <a:pt x="538" y="141"/>
                </a:cubicBezTo>
                <a:cubicBezTo>
                  <a:pt x="542" y="142"/>
                  <a:pt x="547" y="142"/>
                  <a:pt x="551" y="143"/>
                </a:cubicBezTo>
                <a:cubicBezTo>
                  <a:pt x="555" y="144"/>
                  <a:pt x="559" y="145"/>
                  <a:pt x="561" y="145"/>
                </a:cubicBezTo>
                <a:cubicBezTo>
                  <a:pt x="571" y="149"/>
                  <a:pt x="579" y="153"/>
                  <a:pt x="586" y="157"/>
                </a:cubicBezTo>
                <a:cubicBezTo>
                  <a:pt x="594" y="161"/>
                  <a:pt x="600" y="166"/>
                  <a:pt x="606" y="171"/>
                </a:cubicBezTo>
                <a:cubicBezTo>
                  <a:pt x="605" y="170"/>
                  <a:pt x="607" y="172"/>
                  <a:pt x="610" y="174"/>
                </a:cubicBezTo>
                <a:cubicBezTo>
                  <a:pt x="613" y="177"/>
                  <a:pt x="616" y="179"/>
                  <a:pt x="617" y="180"/>
                </a:cubicBezTo>
                <a:cubicBezTo>
                  <a:pt x="618" y="182"/>
                  <a:pt x="622" y="186"/>
                  <a:pt x="626" y="191"/>
                </a:cubicBezTo>
                <a:lnTo>
                  <a:pt x="636" y="203"/>
                </a:lnTo>
                <a:cubicBezTo>
                  <a:pt x="633" y="199"/>
                  <a:pt x="636" y="204"/>
                  <a:pt x="638" y="207"/>
                </a:cubicBezTo>
                <a:cubicBezTo>
                  <a:pt x="638" y="206"/>
                  <a:pt x="640" y="210"/>
                  <a:pt x="642" y="213"/>
                </a:cubicBezTo>
                <a:cubicBezTo>
                  <a:pt x="644" y="216"/>
                  <a:pt x="646" y="219"/>
                  <a:pt x="644" y="216"/>
                </a:cubicBezTo>
                <a:cubicBezTo>
                  <a:pt x="641" y="211"/>
                  <a:pt x="644" y="215"/>
                  <a:pt x="642" y="212"/>
                </a:cubicBezTo>
                <a:cubicBezTo>
                  <a:pt x="646" y="219"/>
                  <a:pt x="653" y="233"/>
                  <a:pt x="656" y="243"/>
                </a:cubicBezTo>
                <a:cubicBezTo>
                  <a:pt x="654" y="238"/>
                  <a:pt x="653" y="235"/>
                  <a:pt x="652" y="235"/>
                </a:cubicBezTo>
                <a:cubicBezTo>
                  <a:pt x="655" y="243"/>
                  <a:pt x="655" y="241"/>
                  <a:pt x="658" y="249"/>
                </a:cubicBezTo>
                <a:cubicBezTo>
                  <a:pt x="657" y="248"/>
                  <a:pt x="659" y="257"/>
                  <a:pt x="661" y="266"/>
                </a:cubicBezTo>
                <a:cubicBezTo>
                  <a:pt x="662" y="271"/>
                  <a:pt x="662" y="276"/>
                  <a:pt x="662" y="279"/>
                </a:cubicBezTo>
                <a:cubicBezTo>
                  <a:pt x="662" y="281"/>
                  <a:pt x="662" y="283"/>
                  <a:pt x="662" y="284"/>
                </a:cubicBezTo>
                <a:cubicBezTo>
                  <a:pt x="662" y="286"/>
                  <a:pt x="662" y="287"/>
                  <a:pt x="662" y="287"/>
                </a:cubicBezTo>
                <a:lnTo>
                  <a:pt x="662" y="286"/>
                </a:lnTo>
                <a:lnTo>
                  <a:pt x="662" y="285"/>
                </a:lnTo>
                <a:cubicBezTo>
                  <a:pt x="662" y="284"/>
                  <a:pt x="662" y="283"/>
                  <a:pt x="662" y="282"/>
                </a:cubicBezTo>
                <a:cubicBezTo>
                  <a:pt x="662" y="289"/>
                  <a:pt x="662" y="298"/>
                  <a:pt x="661" y="308"/>
                </a:cubicBezTo>
                <a:cubicBezTo>
                  <a:pt x="660" y="318"/>
                  <a:pt x="658" y="328"/>
                  <a:pt x="656" y="337"/>
                </a:cubicBezTo>
                <a:cubicBezTo>
                  <a:pt x="656" y="338"/>
                  <a:pt x="656" y="337"/>
                  <a:pt x="655" y="339"/>
                </a:cubicBezTo>
                <a:cubicBezTo>
                  <a:pt x="653" y="350"/>
                  <a:pt x="648" y="360"/>
                  <a:pt x="643" y="372"/>
                </a:cubicBezTo>
                <a:cubicBezTo>
                  <a:pt x="640" y="378"/>
                  <a:pt x="637" y="385"/>
                  <a:pt x="633" y="392"/>
                </a:cubicBezTo>
                <a:cubicBezTo>
                  <a:pt x="633" y="390"/>
                  <a:pt x="634" y="390"/>
                  <a:pt x="631" y="394"/>
                </a:cubicBezTo>
                <a:cubicBezTo>
                  <a:pt x="628" y="398"/>
                  <a:pt x="624" y="404"/>
                  <a:pt x="619" y="411"/>
                </a:cubicBezTo>
                <a:cubicBezTo>
                  <a:pt x="613" y="417"/>
                  <a:pt x="607" y="423"/>
                  <a:pt x="603" y="427"/>
                </a:cubicBezTo>
                <a:cubicBezTo>
                  <a:pt x="600" y="430"/>
                  <a:pt x="594" y="436"/>
                  <a:pt x="586" y="442"/>
                </a:cubicBezTo>
                <a:cubicBezTo>
                  <a:pt x="579" y="448"/>
                  <a:pt x="571" y="453"/>
                  <a:pt x="567" y="456"/>
                </a:cubicBezTo>
                <a:cubicBezTo>
                  <a:pt x="550" y="467"/>
                  <a:pt x="527" y="479"/>
                  <a:pt x="502" y="488"/>
                </a:cubicBezTo>
                <a:cubicBezTo>
                  <a:pt x="477" y="497"/>
                  <a:pt x="450" y="503"/>
                  <a:pt x="423" y="507"/>
                </a:cubicBezTo>
                <a:cubicBezTo>
                  <a:pt x="421" y="507"/>
                  <a:pt x="414" y="509"/>
                  <a:pt x="407" y="509"/>
                </a:cubicBezTo>
                <a:cubicBezTo>
                  <a:pt x="399" y="510"/>
                  <a:pt x="391" y="511"/>
                  <a:pt x="388" y="511"/>
                </a:cubicBezTo>
                <a:cubicBezTo>
                  <a:pt x="381" y="512"/>
                  <a:pt x="369" y="513"/>
                  <a:pt x="359" y="512"/>
                </a:cubicBezTo>
                <a:cubicBezTo>
                  <a:pt x="344" y="513"/>
                  <a:pt x="328" y="513"/>
                  <a:pt x="312" y="512"/>
                </a:cubicBezTo>
                <a:cubicBezTo>
                  <a:pt x="282" y="510"/>
                  <a:pt x="253" y="505"/>
                  <a:pt x="225" y="497"/>
                </a:cubicBezTo>
                <a:cubicBezTo>
                  <a:pt x="196" y="489"/>
                  <a:pt x="169" y="478"/>
                  <a:pt x="144" y="463"/>
                </a:cubicBezTo>
                <a:cubicBezTo>
                  <a:pt x="120" y="449"/>
                  <a:pt x="98" y="431"/>
                  <a:pt x="81" y="410"/>
                </a:cubicBezTo>
                <a:cubicBezTo>
                  <a:pt x="63" y="389"/>
                  <a:pt x="51" y="365"/>
                  <a:pt x="43" y="340"/>
                </a:cubicBezTo>
                <a:cubicBezTo>
                  <a:pt x="40" y="330"/>
                  <a:pt x="36" y="315"/>
                  <a:pt x="34" y="302"/>
                </a:cubicBezTo>
                <a:cubicBezTo>
                  <a:pt x="33" y="288"/>
                  <a:pt x="33" y="277"/>
                  <a:pt x="33" y="274"/>
                </a:cubicBezTo>
                <a:cubicBezTo>
                  <a:pt x="33" y="271"/>
                  <a:pt x="33" y="259"/>
                  <a:pt x="34" y="249"/>
                </a:cubicBezTo>
                <a:cubicBezTo>
                  <a:pt x="34" y="240"/>
                  <a:pt x="36" y="233"/>
                  <a:pt x="35" y="240"/>
                </a:cubicBezTo>
                <a:cubicBezTo>
                  <a:pt x="39" y="210"/>
                  <a:pt x="50" y="183"/>
                  <a:pt x="64" y="159"/>
                </a:cubicBezTo>
                <a:cubicBezTo>
                  <a:pt x="78" y="136"/>
                  <a:pt x="96" y="115"/>
                  <a:pt x="116" y="98"/>
                </a:cubicBezTo>
                <a:cubicBezTo>
                  <a:pt x="136" y="82"/>
                  <a:pt x="158" y="68"/>
                  <a:pt x="181" y="58"/>
                </a:cubicBezTo>
                <a:cubicBezTo>
                  <a:pt x="205" y="48"/>
                  <a:pt x="229" y="41"/>
                  <a:pt x="253" y="36"/>
                </a:cubicBezTo>
                <a:cubicBezTo>
                  <a:pt x="278" y="31"/>
                  <a:pt x="303" y="29"/>
                  <a:pt x="329" y="29"/>
                </a:cubicBezTo>
                <a:cubicBezTo>
                  <a:pt x="354" y="29"/>
                  <a:pt x="380" y="30"/>
                  <a:pt x="407" y="32"/>
                </a:cubicBezTo>
                <a:cubicBezTo>
                  <a:pt x="433" y="35"/>
                  <a:pt x="459" y="39"/>
                  <a:pt x="485" y="47"/>
                </a:cubicBezTo>
                <a:cubicBezTo>
                  <a:pt x="511" y="55"/>
                  <a:pt x="536" y="67"/>
                  <a:pt x="561" y="83"/>
                </a:cubicBezTo>
                <a:cubicBezTo>
                  <a:pt x="563" y="82"/>
                  <a:pt x="572" y="85"/>
                  <a:pt x="580" y="88"/>
                </a:cubicBezTo>
                <a:cubicBezTo>
                  <a:pt x="587" y="91"/>
                  <a:pt x="595" y="94"/>
                  <a:pt x="594" y="91"/>
                </a:cubicBezTo>
                <a:cubicBezTo>
                  <a:pt x="605" y="95"/>
                  <a:pt x="607" y="92"/>
                  <a:pt x="607" y="89"/>
                </a:cubicBezTo>
                <a:cubicBezTo>
                  <a:pt x="608" y="89"/>
                  <a:pt x="613" y="94"/>
                  <a:pt x="611" y="91"/>
                </a:cubicBezTo>
                <a:cubicBezTo>
                  <a:pt x="614" y="93"/>
                  <a:pt x="606" y="87"/>
                  <a:pt x="606" y="86"/>
                </a:cubicBezTo>
                <a:cubicBezTo>
                  <a:pt x="630" y="103"/>
                  <a:pt x="609" y="84"/>
                  <a:pt x="619" y="90"/>
                </a:cubicBezTo>
                <a:cubicBezTo>
                  <a:pt x="613" y="85"/>
                  <a:pt x="608" y="81"/>
                  <a:pt x="604" y="77"/>
                </a:cubicBezTo>
                <a:cubicBezTo>
                  <a:pt x="579" y="59"/>
                  <a:pt x="553" y="42"/>
                  <a:pt x="524" y="30"/>
                </a:cubicBezTo>
                <a:cubicBezTo>
                  <a:pt x="495" y="18"/>
                  <a:pt x="464" y="11"/>
                  <a:pt x="432" y="6"/>
                </a:cubicBezTo>
                <a:cubicBezTo>
                  <a:pt x="401" y="2"/>
                  <a:pt x="370" y="0"/>
                  <a:pt x="339" y="0"/>
                </a:cubicBezTo>
                <a:cubicBezTo>
                  <a:pt x="308" y="0"/>
                  <a:pt x="276" y="2"/>
                  <a:pt x="245" y="9"/>
                </a:cubicBezTo>
                <a:cubicBezTo>
                  <a:pt x="222" y="13"/>
                  <a:pt x="195" y="21"/>
                  <a:pt x="169" y="33"/>
                </a:cubicBezTo>
                <a:cubicBezTo>
                  <a:pt x="144" y="44"/>
                  <a:pt x="119" y="59"/>
                  <a:pt x="99" y="75"/>
                </a:cubicBezTo>
                <a:cubicBezTo>
                  <a:pt x="62" y="105"/>
                  <a:pt x="35" y="144"/>
                  <a:pt x="19" y="187"/>
                </a:cubicBezTo>
                <a:cubicBezTo>
                  <a:pt x="4" y="229"/>
                  <a:pt x="0" y="275"/>
                  <a:pt x="9" y="319"/>
                </a:cubicBezTo>
                <a:cubicBezTo>
                  <a:pt x="13" y="341"/>
                  <a:pt x="20" y="362"/>
                  <a:pt x="30" y="382"/>
                </a:cubicBezTo>
                <a:cubicBezTo>
                  <a:pt x="40" y="402"/>
                  <a:pt x="53" y="421"/>
                  <a:pt x="68" y="438"/>
                </a:cubicBezTo>
                <a:cubicBezTo>
                  <a:pt x="99" y="472"/>
                  <a:pt x="139" y="497"/>
                  <a:pt x="183" y="513"/>
                </a:cubicBezTo>
                <a:cubicBezTo>
                  <a:pt x="193" y="517"/>
                  <a:pt x="202" y="520"/>
                  <a:pt x="211" y="522"/>
                </a:cubicBezTo>
                <a:cubicBezTo>
                  <a:pt x="221" y="525"/>
                  <a:pt x="232" y="528"/>
                  <a:pt x="245" y="531"/>
                </a:cubicBezTo>
                <a:cubicBezTo>
                  <a:pt x="245" y="530"/>
                  <a:pt x="244" y="530"/>
                  <a:pt x="250" y="531"/>
                </a:cubicBezTo>
                <a:cubicBezTo>
                  <a:pt x="256" y="532"/>
                  <a:pt x="255" y="533"/>
                  <a:pt x="262" y="534"/>
                </a:cubicBezTo>
                <a:cubicBezTo>
                  <a:pt x="291" y="539"/>
                  <a:pt x="320" y="541"/>
                  <a:pt x="349" y="541"/>
                </a:cubicBezTo>
                <a:cubicBezTo>
                  <a:pt x="377" y="541"/>
                  <a:pt x="404" y="539"/>
                  <a:pt x="428" y="535"/>
                </a:cubicBezTo>
                <a:cubicBezTo>
                  <a:pt x="429" y="534"/>
                  <a:pt x="420" y="536"/>
                  <a:pt x="418" y="536"/>
                </a:cubicBezTo>
                <a:cubicBezTo>
                  <a:pt x="423" y="535"/>
                  <a:pt x="431" y="534"/>
                  <a:pt x="435" y="533"/>
                </a:cubicBezTo>
                <a:cubicBezTo>
                  <a:pt x="444" y="533"/>
                  <a:pt x="460" y="529"/>
                  <a:pt x="477" y="525"/>
                </a:cubicBezTo>
                <a:cubicBezTo>
                  <a:pt x="494" y="520"/>
                  <a:pt x="511" y="514"/>
                  <a:pt x="521" y="511"/>
                </a:cubicBezTo>
                <a:cubicBezTo>
                  <a:pt x="520" y="510"/>
                  <a:pt x="523" y="509"/>
                  <a:pt x="528" y="507"/>
                </a:cubicBezTo>
                <a:cubicBezTo>
                  <a:pt x="535" y="504"/>
                  <a:pt x="536" y="504"/>
                  <a:pt x="544" y="501"/>
                </a:cubicBezTo>
                <a:cubicBezTo>
                  <a:pt x="557" y="494"/>
                  <a:pt x="575" y="485"/>
                  <a:pt x="592" y="473"/>
                </a:cubicBezTo>
                <a:cubicBezTo>
                  <a:pt x="609" y="461"/>
                  <a:pt x="625" y="446"/>
                  <a:pt x="636" y="434"/>
                </a:cubicBezTo>
                <a:cubicBezTo>
                  <a:pt x="636" y="432"/>
                  <a:pt x="628" y="442"/>
                  <a:pt x="625" y="445"/>
                </a:cubicBezTo>
                <a:cubicBezTo>
                  <a:pt x="632" y="437"/>
                  <a:pt x="642" y="426"/>
                  <a:pt x="651" y="413"/>
                </a:cubicBezTo>
                <a:cubicBezTo>
                  <a:pt x="660" y="401"/>
                  <a:pt x="668" y="386"/>
                  <a:pt x="674" y="371"/>
                </a:cubicBezTo>
                <a:cubicBezTo>
                  <a:pt x="674" y="369"/>
                  <a:pt x="670" y="378"/>
                  <a:pt x="673" y="371"/>
                </a:cubicBezTo>
                <a:cubicBezTo>
                  <a:pt x="676" y="365"/>
                  <a:pt x="679" y="358"/>
                  <a:pt x="682" y="346"/>
                </a:cubicBezTo>
                <a:cubicBezTo>
                  <a:pt x="682" y="346"/>
                  <a:pt x="681" y="347"/>
                  <a:pt x="682" y="344"/>
                </a:cubicBezTo>
                <a:cubicBezTo>
                  <a:pt x="683" y="340"/>
                  <a:pt x="683" y="343"/>
                  <a:pt x="684" y="339"/>
                </a:cubicBezTo>
                <a:cubicBezTo>
                  <a:pt x="684" y="338"/>
                  <a:pt x="685" y="329"/>
                  <a:pt x="686" y="326"/>
                </a:cubicBezTo>
                <a:cubicBezTo>
                  <a:pt x="686" y="326"/>
                  <a:pt x="685" y="331"/>
                  <a:pt x="685" y="331"/>
                </a:cubicBezTo>
                <a:cubicBezTo>
                  <a:pt x="687" y="321"/>
                  <a:pt x="689" y="309"/>
                  <a:pt x="690" y="296"/>
                </a:cubicBezTo>
                <a:cubicBezTo>
                  <a:pt x="690" y="293"/>
                  <a:pt x="690" y="289"/>
                  <a:pt x="690" y="286"/>
                </a:cubicBezTo>
                <a:lnTo>
                  <a:pt x="690" y="281"/>
                </a:lnTo>
                <a:lnTo>
                  <a:pt x="690" y="276"/>
                </a:lnTo>
                <a:cubicBezTo>
                  <a:pt x="689" y="269"/>
                  <a:pt x="689" y="262"/>
                  <a:pt x="687" y="255"/>
                </a:cubicBezTo>
                <a:cubicBezTo>
                  <a:pt x="688" y="258"/>
                  <a:pt x="688" y="259"/>
                  <a:pt x="687" y="255"/>
                </a:cubicBezTo>
                <a:cubicBezTo>
                  <a:pt x="685" y="243"/>
                  <a:pt x="681" y="225"/>
                  <a:pt x="670" y="207"/>
                </a:cubicBezTo>
                <a:cubicBezTo>
                  <a:pt x="660" y="186"/>
                  <a:pt x="646" y="172"/>
                  <a:pt x="637" y="164"/>
                </a:cubicBezTo>
                <a:cubicBezTo>
                  <a:pt x="627" y="156"/>
                  <a:pt x="622" y="153"/>
                  <a:pt x="623" y="155"/>
                </a:cubicBezTo>
                <a:close/>
                <a:moveTo>
                  <a:pt x="606" y="152"/>
                </a:moveTo>
                <a:lnTo>
                  <a:pt x="606" y="152"/>
                </a:lnTo>
                <a:cubicBezTo>
                  <a:pt x="610" y="155"/>
                  <a:pt x="612" y="156"/>
                  <a:pt x="612" y="156"/>
                </a:cubicBezTo>
                <a:cubicBezTo>
                  <a:pt x="620" y="162"/>
                  <a:pt x="625" y="166"/>
                  <a:pt x="629" y="170"/>
                </a:cubicBezTo>
                <a:cubicBezTo>
                  <a:pt x="633" y="175"/>
                  <a:pt x="637" y="178"/>
                  <a:pt x="641" y="184"/>
                </a:cubicBezTo>
                <a:cubicBezTo>
                  <a:pt x="638" y="181"/>
                  <a:pt x="637" y="179"/>
                  <a:pt x="634" y="177"/>
                </a:cubicBezTo>
                <a:cubicBezTo>
                  <a:pt x="632" y="175"/>
                  <a:pt x="630" y="172"/>
                  <a:pt x="625" y="168"/>
                </a:cubicBezTo>
                <a:cubicBezTo>
                  <a:pt x="625" y="168"/>
                  <a:pt x="631" y="174"/>
                  <a:pt x="634" y="177"/>
                </a:cubicBezTo>
                <a:cubicBezTo>
                  <a:pt x="631" y="174"/>
                  <a:pt x="627" y="170"/>
                  <a:pt x="621" y="165"/>
                </a:cubicBezTo>
                <a:cubicBezTo>
                  <a:pt x="625" y="169"/>
                  <a:pt x="624" y="167"/>
                  <a:pt x="621" y="165"/>
                </a:cubicBezTo>
                <a:cubicBezTo>
                  <a:pt x="622" y="167"/>
                  <a:pt x="627" y="170"/>
                  <a:pt x="630" y="174"/>
                </a:cubicBezTo>
                <a:cubicBezTo>
                  <a:pt x="629" y="173"/>
                  <a:pt x="626" y="170"/>
                  <a:pt x="626" y="170"/>
                </a:cubicBezTo>
                <a:cubicBezTo>
                  <a:pt x="624" y="168"/>
                  <a:pt x="625" y="169"/>
                  <a:pt x="622" y="167"/>
                </a:cubicBezTo>
                <a:cubicBezTo>
                  <a:pt x="616" y="162"/>
                  <a:pt x="620" y="164"/>
                  <a:pt x="611" y="157"/>
                </a:cubicBezTo>
                <a:cubicBezTo>
                  <a:pt x="613" y="159"/>
                  <a:pt x="619" y="164"/>
                  <a:pt x="618" y="164"/>
                </a:cubicBezTo>
                <a:cubicBezTo>
                  <a:pt x="617" y="163"/>
                  <a:pt x="615" y="161"/>
                  <a:pt x="613" y="159"/>
                </a:cubicBezTo>
                <a:cubicBezTo>
                  <a:pt x="612" y="159"/>
                  <a:pt x="614" y="161"/>
                  <a:pt x="616" y="163"/>
                </a:cubicBezTo>
                <a:cubicBezTo>
                  <a:pt x="615" y="162"/>
                  <a:pt x="612" y="160"/>
                  <a:pt x="608" y="157"/>
                </a:cubicBezTo>
                <a:cubicBezTo>
                  <a:pt x="614" y="161"/>
                  <a:pt x="608" y="157"/>
                  <a:pt x="608" y="158"/>
                </a:cubicBezTo>
                <a:cubicBezTo>
                  <a:pt x="606" y="156"/>
                  <a:pt x="603" y="154"/>
                  <a:pt x="600" y="152"/>
                </a:cubicBezTo>
                <a:cubicBezTo>
                  <a:pt x="601" y="152"/>
                  <a:pt x="604" y="154"/>
                  <a:pt x="596" y="149"/>
                </a:cubicBezTo>
                <a:cubicBezTo>
                  <a:pt x="599" y="151"/>
                  <a:pt x="591" y="144"/>
                  <a:pt x="601" y="151"/>
                </a:cubicBezTo>
                <a:cubicBezTo>
                  <a:pt x="599" y="148"/>
                  <a:pt x="605" y="152"/>
                  <a:pt x="606" y="152"/>
                </a:cubicBezTo>
                <a:close/>
                <a:moveTo>
                  <a:pt x="581" y="447"/>
                </a:moveTo>
                <a:lnTo>
                  <a:pt x="581" y="447"/>
                </a:lnTo>
                <a:cubicBezTo>
                  <a:pt x="581" y="448"/>
                  <a:pt x="577" y="451"/>
                  <a:pt x="573" y="454"/>
                </a:cubicBezTo>
                <a:cubicBezTo>
                  <a:pt x="569" y="457"/>
                  <a:pt x="565" y="459"/>
                  <a:pt x="566" y="458"/>
                </a:cubicBezTo>
                <a:cubicBezTo>
                  <a:pt x="572" y="454"/>
                  <a:pt x="574" y="453"/>
                  <a:pt x="581" y="447"/>
                </a:cubicBezTo>
                <a:close/>
                <a:moveTo>
                  <a:pt x="385" y="538"/>
                </a:moveTo>
                <a:lnTo>
                  <a:pt x="385" y="538"/>
                </a:lnTo>
                <a:lnTo>
                  <a:pt x="385" y="539"/>
                </a:lnTo>
                <a:cubicBezTo>
                  <a:pt x="375" y="540"/>
                  <a:pt x="374" y="539"/>
                  <a:pt x="370" y="539"/>
                </a:cubicBezTo>
                <a:cubicBezTo>
                  <a:pt x="373" y="539"/>
                  <a:pt x="381" y="539"/>
                  <a:pt x="385" y="538"/>
                </a:cubicBezTo>
                <a:close/>
              </a:path>
            </a:pathLst>
          </a:custGeom>
          <a:solidFill>
            <a:srgbClr val="00527C"/>
          </a:solidFill>
          <a:ln w="3175">
            <a:solidFill>
              <a:schemeClr val="tx1"/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pl-PL" sz="1350"/>
          </a:p>
        </p:txBody>
      </p:sp>
    </p:spTree>
    <p:extLst>
      <p:ext uri="{BB962C8B-B14F-4D97-AF65-F5344CB8AC3E}">
        <p14:creationId xmlns:p14="http://schemas.microsoft.com/office/powerpoint/2010/main" val="40969810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églalap 5"/>
          <p:cNvSpPr/>
          <p:nvPr/>
        </p:nvSpPr>
        <p:spPr>
          <a:xfrm>
            <a:off x="0" y="1700808"/>
            <a:ext cx="9144000" cy="2964992"/>
          </a:xfrm>
          <a:prstGeom prst="rect">
            <a:avLst/>
          </a:prstGeom>
          <a:solidFill>
            <a:srgbClr val="005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>
                <a:defRPr/>
              </a:pPr>
              <a:t>23</a:t>
            </a:fld>
            <a:endParaRPr lang="hu-HU" dirty="0">
              <a:solidFill>
                <a:schemeClr val="bg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Egyenes összekötő 6"/>
          <p:cNvCxnSpPr/>
          <p:nvPr/>
        </p:nvCxnSpPr>
        <p:spPr>
          <a:xfrm>
            <a:off x="35496" y="782288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612057" y="2420888"/>
            <a:ext cx="7704856" cy="1818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3" tIns="45712" rIns="91423" bIns="45712" anchor="t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342" fontAlgn="base">
              <a:spcBef>
                <a:spcPct val="0"/>
              </a:spcBef>
              <a:spcAft>
                <a:spcPts val="1200"/>
              </a:spcAft>
              <a:defRPr/>
            </a:pPr>
            <a:r>
              <a:rPr lang="hu-HU" sz="2600" i="1" dirty="0">
                <a:solidFill>
                  <a:schemeClr val="bg1"/>
                </a:solidFill>
                <a:latin typeface="Arial"/>
              </a:rPr>
              <a:t>Részletes eredmények</a:t>
            </a:r>
          </a:p>
          <a:p>
            <a:pPr marL="914400" lvl="2" indent="0" defTabSz="914342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3200" b="1" i="1" dirty="0">
                <a:solidFill>
                  <a:schemeClr val="bg1"/>
                </a:solidFill>
                <a:latin typeface="Arial"/>
              </a:rPr>
              <a:t>Nyitottság egy „modernebb” közlekedés irányába</a:t>
            </a:r>
          </a:p>
        </p:txBody>
      </p:sp>
    </p:spTree>
    <p:extLst>
      <p:ext uri="{BB962C8B-B14F-4D97-AF65-F5344CB8AC3E}">
        <p14:creationId xmlns:p14="http://schemas.microsoft.com/office/powerpoint/2010/main" val="15284533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églalap 17"/>
          <p:cNvSpPr/>
          <p:nvPr/>
        </p:nvSpPr>
        <p:spPr>
          <a:xfrm>
            <a:off x="179513" y="899489"/>
            <a:ext cx="8883540" cy="2097463"/>
          </a:xfrm>
          <a:prstGeom prst="rect">
            <a:avLst/>
          </a:prstGeom>
          <a:solidFill>
            <a:srgbClr val="005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>
                <a:defRPr/>
              </a:pPr>
              <a:t>24</a:t>
            </a:fld>
            <a:endParaRPr lang="hu-HU" dirty="0">
              <a:solidFill>
                <a:schemeClr val="bg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Egyenes összekötő 6"/>
          <p:cNvCxnSpPr/>
          <p:nvPr/>
        </p:nvCxnSpPr>
        <p:spPr>
          <a:xfrm>
            <a:off x="35496" y="782288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églalap 10"/>
          <p:cNvSpPr/>
          <p:nvPr/>
        </p:nvSpPr>
        <p:spPr>
          <a:xfrm>
            <a:off x="329219" y="959114"/>
            <a:ext cx="6257784" cy="19133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A több mint 6 éve működő BKK Futár ismertsége 90%-os. Valószínűleg ez az érték még magasabb lenne, ha mindenki tisztában lenne azzal, hogy a megállókban illetve a járműveken elhelyezett kijelzők is a BKK Futár forgalomirányító rendszer részeként működnek. </a:t>
            </a:r>
          </a:p>
          <a:p>
            <a:pPr algn="just"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Magát az utazástervezőt a megkérdezettek 72%-a használta már, ami kifejezetten kedvező eredmény. A szolgáltatás jellegéből adódóan a mobil appon keresztül történő használat a gyakoribb:</a:t>
            </a:r>
          </a:p>
        </p:txBody>
      </p:sp>
      <p:sp>
        <p:nvSpPr>
          <p:cNvPr id="26" name="Téglalap 25">
            <a:extLst>
              <a:ext uri="{FF2B5EF4-FFF2-40B4-BE49-F238E27FC236}">
                <a16:creationId xmlns:a16="http://schemas.microsoft.com/office/drawing/2014/main" xmlns="" id="{75F2B151-F1C9-49D7-9DC8-81A21FE00EC5}"/>
              </a:ext>
            </a:extLst>
          </p:cNvPr>
          <p:cNvSpPr/>
          <p:nvPr/>
        </p:nvSpPr>
        <p:spPr>
          <a:xfrm>
            <a:off x="294442" y="6560264"/>
            <a:ext cx="1799083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hu-HU" sz="1000" i="1" dirty="0">
                <a:solidFill>
                  <a:srgbClr val="7F7F7F"/>
                </a:solidFill>
                <a:latin typeface="+mj-lt"/>
              </a:rPr>
              <a:t>Bázis: teljes minta, n=1000</a:t>
            </a:r>
          </a:p>
        </p:txBody>
      </p:sp>
      <p:graphicFrame>
        <p:nvGraphicFramePr>
          <p:cNvPr id="21" name="Chart 4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56799417"/>
              </p:ext>
            </p:extLst>
          </p:nvPr>
        </p:nvGraphicFramePr>
        <p:xfrm>
          <a:off x="179512" y="3320992"/>
          <a:ext cx="8568952" cy="29988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2" name="Rectangle 2"/>
          <p:cNvSpPr>
            <a:spLocks noChangeArrowheads="1"/>
          </p:cNvSpPr>
          <p:nvPr/>
        </p:nvSpPr>
        <p:spPr bwMode="auto">
          <a:xfrm>
            <a:off x="1017058" y="88030"/>
            <a:ext cx="7480597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b="1" dirty="0">
                <a:solidFill>
                  <a:srgbClr val="7F7F7F"/>
                </a:solidFill>
                <a:latin typeface="Arial"/>
              </a:rPr>
              <a:t>A BKK Futár használata #1</a:t>
            </a:r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36709" y="1134137"/>
            <a:ext cx="2171103" cy="1061879"/>
          </a:xfrm>
          <a:prstGeom prst="rect">
            <a:avLst/>
          </a:prstGeom>
          <a:ln>
            <a:solidFill>
              <a:schemeClr val="bg2"/>
            </a:solidFill>
          </a:ln>
        </p:spPr>
      </p:pic>
      <p:sp>
        <p:nvSpPr>
          <p:cNvPr id="49" name="Rectangle 2"/>
          <p:cNvSpPr>
            <a:spLocks noChangeArrowheads="1"/>
          </p:cNvSpPr>
          <p:nvPr/>
        </p:nvSpPr>
        <p:spPr bwMode="auto">
          <a:xfrm>
            <a:off x="1667119" y="3333275"/>
            <a:ext cx="6155141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400" i="1" dirty="0">
                <a:solidFill>
                  <a:srgbClr val="7F7F7F"/>
                </a:solidFill>
                <a:latin typeface="Arial"/>
              </a:rPr>
              <a:t>„Használta már a BKK Futár utazástervező szolgáltatást?”</a:t>
            </a:r>
          </a:p>
        </p:txBody>
      </p:sp>
    </p:spTree>
    <p:extLst>
      <p:ext uri="{BB962C8B-B14F-4D97-AF65-F5344CB8AC3E}">
        <p14:creationId xmlns:p14="http://schemas.microsoft.com/office/powerpoint/2010/main" val="26291829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églalap 17"/>
          <p:cNvSpPr/>
          <p:nvPr/>
        </p:nvSpPr>
        <p:spPr>
          <a:xfrm>
            <a:off x="179512" y="1138357"/>
            <a:ext cx="8883540" cy="417153"/>
          </a:xfrm>
          <a:prstGeom prst="rect">
            <a:avLst/>
          </a:prstGeom>
          <a:solidFill>
            <a:srgbClr val="005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>
                <a:defRPr/>
              </a:pPr>
              <a:t>25</a:t>
            </a:fld>
            <a:endParaRPr lang="hu-HU" dirty="0">
              <a:solidFill>
                <a:schemeClr val="bg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Egyenes összekötő 6"/>
          <p:cNvCxnSpPr/>
          <p:nvPr/>
        </p:nvCxnSpPr>
        <p:spPr>
          <a:xfrm>
            <a:off x="35496" y="782288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églalap 10"/>
          <p:cNvSpPr/>
          <p:nvPr/>
        </p:nvSpPr>
        <p:spPr>
          <a:xfrm>
            <a:off x="329218" y="1197982"/>
            <a:ext cx="625778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A BKK Futár alkalmazása a fiatalabbak körében a legelterjedtebb:</a:t>
            </a:r>
          </a:p>
        </p:txBody>
      </p:sp>
      <p:sp>
        <p:nvSpPr>
          <p:cNvPr id="26" name="Téglalap 25">
            <a:extLst>
              <a:ext uri="{FF2B5EF4-FFF2-40B4-BE49-F238E27FC236}">
                <a16:creationId xmlns:a16="http://schemas.microsoft.com/office/drawing/2014/main" xmlns="" id="{75F2B151-F1C9-49D7-9DC8-81A21FE00EC5}"/>
              </a:ext>
            </a:extLst>
          </p:cNvPr>
          <p:cNvSpPr/>
          <p:nvPr/>
        </p:nvSpPr>
        <p:spPr>
          <a:xfrm>
            <a:off x="117516" y="6530837"/>
            <a:ext cx="1799083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hu-HU" sz="1000" i="1" dirty="0">
                <a:solidFill>
                  <a:srgbClr val="7F7F7F"/>
                </a:solidFill>
                <a:latin typeface="+mj-lt"/>
              </a:rPr>
              <a:t>Bázis: teljes minta, n=1000</a:t>
            </a:r>
          </a:p>
        </p:txBody>
      </p:sp>
      <p:sp>
        <p:nvSpPr>
          <p:cNvPr id="22" name="Rectangle 2"/>
          <p:cNvSpPr>
            <a:spLocks noChangeArrowheads="1"/>
          </p:cNvSpPr>
          <p:nvPr/>
        </p:nvSpPr>
        <p:spPr bwMode="auto">
          <a:xfrm>
            <a:off x="1017058" y="88030"/>
            <a:ext cx="7480597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b="1" dirty="0">
                <a:solidFill>
                  <a:srgbClr val="7F7F7F"/>
                </a:solidFill>
                <a:latin typeface="Arial"/>
              </a:rPr>
              <a:t>A BKK Futár használata #2</a:t>
            </a:r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6216" y="955850"/>
            <a:ext cx="2171103" cy="1061879"/>
          </a:xfrm>
          <a:prstGeom prst="rect">
            <a:avLst/>
          </a:prstGeom>
          <a:ln>
            <a:solidFill>
              <a:schemeClr val="bg2"/>
            </a:solidFill>
          </a:ln>
        </p:spPr>
      </p:pic>
      <p:sp>
        <p:nvSpPr>
          <p:cNvPr id="49" name="Rectangle 2"/>
          <p:cNvSpPr>
            <a:spLocks noChangeArrowheads="1"/>
          </p:cNvSpPr>
          <p:nvPr/>
        </p:nvSpPr>
        <p:spPr bwMode="auto">
          <a:xfrm>
            <a:off x="275855" y="2607344"/>
            <a:ext cx="1745423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400" i="1" dirty="0">
                <a:solidFill>
                  <a:srgbClr val="7F7F7F"/>
                </a:solidFill>
                <a:latin typeface="Arial"/>
              </a:rPr>
              <a:t>Akik </a:t>
            </a:r>
            <a:r>
              <a:rPr lang="hu-HU" sz="1400" i="1" u="sng" dirty="0">
                <a:solidFill>
                  <a:srgbClr val="7F7F7F"/>
                </a:solidFill>
                <a:latin typeface="Arial"/>
              </a:rPr>
              <a:t>bármilyen módon </a:t>
            </a:r>
            <a:r>
              <a:rPr lang="hu-HU" sz="1400" i="1" dirty="0">
                <a:solidFill>
                  <a:srgbClr val="7F7F7F"/>
                </a:solidFill>
                <a:latin typeface="Arial"/>
              </a:rPr>
              <a:t>használták a BKK Futár utazástervező szolgáltatást:</a:t>
            </a:r>
          </a:p>
        </p:txBody>
      </p:sp>
      <p:graphicFrame>
        <p:nvGraphicFramePr>
          <p:cNvPr id="12" name="Chart 4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36659623"/>
              </p:ext>
            </p:extLst>
          </p:nvPr>
        </p:nvGraphicFramePr>
        <p:xfrm>
          <a:off x="1842716" y="1916832"/>
          <a:ext cx="6654939" cy="17439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286790" y="4407544"/>
            <a:ext cx="1745423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400" i="1" dirty="0">
                <a:solidFill>
                  <a:srgbClr val="7F7F7F"/>
                </a:solidFill>
                <a:latin typeface="Arial"/>
              </a:rPr>
              <a:t>Akik </a:t>
            </a:r>
            <a:r>
              <a:rPr lang="hu-HU" sz="1400" i="1" u="sng" dirty="0">
                <a:solidFill>
                  <a:srgbClr val="7F7F7F"/>
                </a:solidFill>
                <a:latin typeface="Arial"/>
              </a:rPr>
              <a:t>mobil applikáción keresztül </a:t>
            </a:r>
            <a:r>
              <a:rPr lang="hu-HU" sz="1400" i="1" dirty="0">
                <a:solidFill>
                  <a:srgbClr val="7F7F7F"/>
                </a:solidFill>
                <a:latin typeface="Arial"/>
              </a:rPr>
              <a:t>használták a BKK Futár utazástervező szolgáltatást:</a:t>
            </a:r>
          </a:p>
        </p:txBody>
      </p:sp>
      <p:graphicFrame>
        <p:nvGraphicFramePr>
          <p:cNvPr id="14" name="Chart 4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63107960"/>
              </p:ext>
            </p:extLst>
          </p:nvPr>
        </p:nvGraphicFramePr>
        <p:xfrm>
          <a:off x="1853651" y="3717032"/>
          <a:ext cx="6654939" cy="17439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5" name="Téglalap 14"/>
          <p:cNvSpPr/>
          <p:nvPr/>
        </p:nvSpPr>
        <p:spPr>
          <a:xfrm>
            <a:off x="179512" y="5652017"/>
            <a:ext cx="8883540" cy="729311"/>
          </a:xfrm>
          <a:prstGeom prst="rect">
            <a:avLst/>
          </a:prstGeom>
          <a:solidFill>
            <a:srgbClr val="005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6" name="Téglalap 15"/>
          <p:cNvSpPr/>
          <p:nvPr/>
        </p:nvSpPr>
        <p:spPr>
          <a:xfrm>
            <a:off x="263832" y="5733256"/>
            <a:ext cx="855663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A fókuszcsoportokon elhangzott, hogy a szolgáltatással alapvetően elégedett az utazóközönség (bár néhányaknak okozott már kellemetlen meglepetéseket). </a:t>
            </a:r>
          </a:p>
        </p:txBody>
      </p:sp>
    </p:spTree>
    <p:extLst>
      <p:ext uri="{BB962C8B-B14F-4D97-AF65-F5344CB8AC3E}">
        <p14:creationId xmlns:p14="http://schemas.microsoft.com/office/powerpoint/2010/main" val="17695129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églalap 16"/>
          <p:cNvSpPr/>
          <p:nvPr/>
        </p:nvSpPr>
        <p:spPr>
          <a:xfrm>
            <a:off x="4347855" y="1685281"/>
            <a:ext cx="4716016" cy="4823469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2" name="Téglalap 51"/>
          <p:cNvSpPr/>
          <p:nvPr/>
        </p:nvSpPr>
        <p:spPr>
          <a:xfrm>
            <a:off x="115625" y="1685281"/>
            <a:ext cx="4168343" cy="4823469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>
                <a:defRPr/>
              </a:pPr>
              <a:t>26</a:t>
            </a:fld>
            <a:endParaRPr lang="hu-HU" dirty="0">
              <a:solidFill>
                <a:schemeClr val="bg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Egyenes összekötő 6"/>
          <p:cNvCxnSpPr/>
          <p:nvPr/>
        </p:nvCxnSpPr>
        <p:spPr>
          <a:xfrm>
            <a:off x="35496" y="782288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2"/>
          <p:cNvSpPr>
            <a:spLocks noChangeArrowheads="1"/>
          </p:cNvSpPr>
          <p:nvPr/>
        </p:nvSpPr>
        <p:spPr bwMode="auto">
          <a:xfrm>
            <a:off x="936597" y="44624"/>
            <a:ext cx="8266141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b="1" dirty="0">
                <a:solidFill>
                  <a:srgbClr val="7F7F7F"/>
                </a:solidFill>
                <a:latin typeface="Arial"/>
              </a:rPr>
              <a:t>Mobiljegy vásárlása</a:t>
            </a:r>
          </a:p>
        </p:txBody>
      </p:sp>
      <p:sp>
        <p:nvSpPr>
          <p:cNvPr id="47" name="Téglalap 46">
            <a:extLst>
              <a:ext uri="{FF2B5EF4-FFF2-40B4-BE49-F238E27FC236}">
                <a16:creationId xmlns:a16="http://schemas.microsoft.com/office/drawing/2014/main" xmlns="" id="{75F2B151-F1C9-49D7-9DC8-81A21FE00EC5}"/>
              </a:ext>
            </a:extLst>
          </p:cNvPr>
          <p:cNvSpPr/>
          <p:nvPr/>
        </p:nvSpPr>
        <p:spPr>
          <a:xfrm>
            <a:off x="179512" y="6165304"/>
            <a:ext cx="2699792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hu-HU" sz="1000" i="1" dirty="0">
                <a:solidFill>
                  <a:srgbClr val="7F7F7F"/>
                </a:solidFill>
                <a:latin typeface="+mj-lt"/>
              </a:rPr>
              <a:t>Bázis: teljes minta, n=1000</a:t>
            </a:r>
          </a:p>
        </p:txBody>
      </p:sp>
      <p:graphicFrame>
        <p:nvGraphicFramePr>
          <p:cNvPr id="49" name="Diagram 48"/>
          <p:cNvGraphicFramePr/>
          <p:nvPr>
            <p:extLst>
              <p:ext uri="{D42A27DB-BD31-4B8C-83A1-F6EECF244321}">
                <p14:modId xmlns:p14="http://schemas.microsoft.com/office/powerpoint/2010/main" val="1844843087"/>
              </p:ext>
            </p:extLst>
          </p:nvPr>
        </p:nvGraphicFramePr>
        <p:xfrm>
          <a:off x="-138323" y="2116240"/>
          <a:ext cx="8682137" cy="40490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6" name="Rectangle 2"/>
          <p:cNvSpPr>
            <a:spLocks noChangeArrowheads="1"/>
          </p:cNvSpPr>
          <p:nvPr/>
        </p:nvSpPr>
        <p:spPr bwMode="auto">
          <a:xfrm>
            <a:off x="179512" y="1792901"/>
            <a:ext cx="3721151" cy="646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20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400" i="1" dirty="0">
                <a:solidFill>
                  <a:srgbClr val="7F7F7F"/>
                </a:solidFill>
                <a:latin typeface="Arial"/>
              </a:rPr>
              <a:t>„Vásárolt már mobiljegyet, ami a papír alapú menetjegyet vagy bérletet helyettesíti?”</a:t>
            </a:r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6096" y="1821368"/>
            <a:ext cx="2360440" cy="1605446"/>
          </a:xfrm>
          <a:prstGeom prst="rect">
            <a:avLst/>
          </a:prstGeom>
        </p:spPr>
      </p:pic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5039266" y="3824161"/>
            <a:ext cx="3497316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400" i="1" dirty="0">
                <a:solidFill>
                  <a:srgbClr val="7F7F7F"/>
                </a:solidFill>
                <a:latin typeface="Arial"/>
              </a:rPr>
              <a:t>Akik már vásároltak mobiljegyet:</a:t>
            </a:r>
          </a:p>
        </p:txBody>
      </p:sp>
      <p:graphicFrame>
        <p:nvGraphicFramePr>
          <p:cNvPr id="14" name="Chart 4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17646026"/>
              </p:ext>
            </p:extLst>
          </p:nvPr>
        </p:nvGraphicFramePr>
        <p:xfrm>
          <a:off x="4397445" y="3804463"/>
          <a:ext cx="4710723" cy="25409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5" name="Téglalap 14"/>
          <p:cNvSpPr/>
          <p:nvPr/>
        </p:nvSpPr>
        <p:spPr>
          <a:xfrm>
            <a:off x="115625" y="933381"/>
            <a:ext cx="8948246" cy="690417"/>
          </a:xfrm>
          <a:prstGeom prst="rect">
            <a:avLst/>
          </a:prstGeom>
          <a:solidFill>
            <a:srgbClr val="005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6" name="Téglalap 15"/>
          <p:cNvSpPr/>
          <p:nvPr/>
        </p:nvSpPr>
        <p:spPr>
          <a:xfrm>
            <a:off x="206886" y="1008176"/>
            <a:ext cx="871296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1800"/>
              </a:lnSpc>
              <a:spcBef>
                <a:spcPts val="400"/>
              </a:spcBef>
              <a:spcAft>
                <a:spcPct val="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A Budapesten közlekedők közül minden negyedik ember vásárolt már mobiljegyet – 7% kifejezetten a járvány miatt döntött a szolgáltatás igénybe vétele mellett. A mobiljegy használata a fiatalabbak körében a leginkább elterjedt.</a:t>
            </a:r>
          </a:p>
        </p:txBody>
      </p:sp>
    </p:spTree>
    <p:extLst>
      <p:ext uri="{BB962C8B-B14F-4D97-AF65-F5344CB8AC3E}">
        <p14:creationId xmlns:p14="http://schemas.microsoft.com/office/powerpoint/2010/main" val="20871275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églalap 16"/>
          <p:cNvSpPr/>
          <p:nvPr/>
        </p:nvSpPr>
        <p:spPr>
          <a:xfrm>
            <a:off x="4347855" y="2319859"/>
            <a:ext cx="4716016" cy="4519910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2" name="Téglalap 51"/>
          <p:cNvSpPr/>
          <p:nvPr/>
        </p:nvSpPr>
        <p:spPr>
          <a:xfrm>
            <a:off x="115625" y="2319859"/>
            <a:ext cx="4168343" cy="4519910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>
                <a:defRPr/>
              </a:pPr>
              <a:t>27</a:t>
            </a:fld>
            <a:endParaRPr lang="hu-HU" dirty="0">
              <a:solidFill>
                <a:schemeClr val="bg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Egyenes összekötő 6"/>
          <p:cNvCxnSpPr/>
          <p:nvPr/>
        </p:nvCxnSpPr>
        <p:spPr>
          <a:xfrm>
            <a:off x="35496" y="782288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2"/>
          <p:cNvSpPr>
            <a:spLocks noChangeArrowheads="1"/>
          </p:cNvSpPr>
          <p:nvPr/>
        </p:nvSpPr>
        <p:spPr bwMode="auto">
          <a:xfrm>
            <a:off x="936597" y="44624"/>
            <a:ext cx="8266141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b="1" dirty="0">
                <a:solidFill>
                  <a:srgbClr val="7F7F7F"/>
                </a:solidFill>
                <a:latin typeface="Arial"/>
              </a:rPr>
              <a:t>Járműmegosztó szolgáltatások igénybe vétele </a:t>
            </a:r>
          </a:p>
        </p:txBody>
      </p:sp>
      <p:sp>
        <p:nvSpPr>
          <p:cNvPr id="47" name="Téglalap 46">
            <a:extLst>
              <a:ext uri="{FF2B5EF4-FFF2-40B4-BE49-F238E27FC236}">
                <a16:creationId xmlns:a16="http://schemas.microsoft.com/office/drawing/2014/main" xmlns="" id="{75F2B151-F1C9-49D7-9DC8-81A21FE00EC5}"/>
              </a:ext>
            </a:extLst>
          </p:cNvPr>
          <p:cNvSpPr/>
          <p:nvPr/>
        </p:nvSpPr>
        <p:spPr>
          <a:xfrm>
            <a:off x="179512" y="6496323"/>
            <a:ext cx="2699792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hu-HU" sz="1000" i="1" dirty="0">
                <a:solidFill>
                  <a:srgbClr val="7F7F7F"/>
                </a:solidFill>
                <a:latin typeface="+mj-lt"/>
              </a:rPr>
              <a:t>Bázis: teljes minta, n=1000</a:t>
            </a:r>
          </a:p>
        </p:txBody>
      </p:sp>
      <p:graphicFrame>
        <p:nvGraphicFramePr>
          <p:cNvPr id="49" name="Diagram 48"/>
          <p:cNvGraphicFramePr/>
          <p:nvPr>
            <p:extLst>
              <p:ext uri="{D42A27DB-BD31-4B8C-83A1-F6EECF244321}">
                <p14:modId xmlns:p14="http://schemas.microsoft.com/office/powerpoint/2010/main" val="1589682638"/>
              </p:ext>
            </p:extLst>
          </p:nvPr>
        </p:nvGraphicFramePr>
        <p:xfrm>
          <a:off x="-138323" y="2447259"/>
          <a:ext cx="8682137" cy="40490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6" name="Rectangle 2"/>
          <p:cNvSpPr>
            <a:spLocks noChangeArrowheads="1"/>
          </p:cNvSpPr>
          <p:nvPr/>
        </p:nvSpPr>
        <p:spPr bwMode="auto">
          <a:xfrm>
            <a:off x="339220" y="2418272"/>
            <a:ext cx="3721151" cy="646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20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400" i="1" dirty="0">
                <a:solidFill>
                  <a:srgbClr val="7F7F7F"/>
                </a:solidFill>
                <a:latin typeface="Arial"/>
              </a:rPr>
              <a:t>Járműmegosztó szolgáltatások igénybe vétele (autó, roller, robogó, kerékpár)</a:t>
            </a:r>
          </a:p>
        </p:txBody>
      </p:sp>
      <p:graphicFrame>
        <p:nvGraphicFramePr>
          <p:cNvPr id="14" name="Chart 4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450369"/>
              </p:ext>
            </p:extLst>
          </p:nvPr>
        </p:nvGraphicFramePr>
        <p:xfrm>
          <a:off x="4403343" y="3063565"/>
          <a:ext cx="4710723" cy="20472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Téglalap 14"/>
          <p:cNvSpPr/>
          <p:nvPr/>
        </p:nvSpPr>
        <p:spPr>
          <a:xfrm>
            <a:off x="115625" y="933381"/>
            <a:ext cx="8948246" cy="1318044"/>
          </a:xfrm>
          <a:prstGeom prst="rect">
            <a:avLst/>
          </a:prstGeom>
          <a:solidFill>
            <a:srgbClr val="005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6" name="Téglalap 15"/>
          <p:cNvSpPr/>
          <p:nvPr/>
        </p:nvSpPr>
        <p:spPr>
          <a:xfrm>
            <a:off x="233264" y="954998"/>
            <a:ext cx="8712968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1800"/>
              </a:lnSpc>
              <a:spcBef>
                <a:spcPts val="400"/>
              </a:spcBef>
              <a:spcAft>
                <a:spcPct val="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Összességében a megkérdezettek 31% vett már igénybe bármilyen járműmegosztó szolgáltatást – köztük fele-fele arányban vannak, akik legalább havonta használnak ilyen szolgáltatást és akik ennél ritkábban. Minél fiatalabbak az emberek, annál nyitottabbak a közlekedés ezen formái iránt. Emellett a férfiak azok, akik inkább kipróbálják a járműmegosztó szolgáltatásokat (a csoportinterjúkon a nők megemlítették, hogy sok esetben az öltözékük nem teszi lehetővé egy roller vagy  bicikli használatát, de a táskájuk elhelyezése is problémát jelenthet).</a:t>
            </a:r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5010046" y="2514580"/>
            <a:ext cx="3497316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400" i="1" dirty="0">
                <a:solidFill>
                  <a:srgbClr val="7F7F7F"/>
                </a:solidFill>
                <a:latin typeface="Arial"/>
              </a:rPr>
              <a:t>Akik már igénybe vettek bármilyen járműmegosztó szolgáltatást:</a:t>
            </a:r>
          </a:p>
        </p:txBody>
      </p:sp>
      <p:graphicFrame>
        <p:nvGraphicFramePr>
          <p:cNvPr id="18" name="Chart 4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73027213"/>
              </p:ext>
            </p:extLst>
          </p:nvPr>
        </p:nvGraphicFramePr>
        <p:xfrm>
          <a:off x="4458831" y="4910154"/>
          <a:ext cx="4710723" cy="20472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19" name="Picture 12" descr="car sharing Icon 274591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607" y="4713622"/>
            <a:ext cx="669919" cy="669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bike sharing Icon 312689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6877" y="3192349"/>
            <a:ext cx="668126" cy="668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434187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>
                <a:defRPr/>
              </a:pPr>
              <a:t>28</a:t>
            </a:fld>
            <a:endParaRPr lang="hu-HU" dirty="0">
              <a:solidFill>
                <a:schemeClr val="bg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Egyenes összekötő 6"/>
          <p:cNvCxnSpPr/>
          <p:nvPr/>
        </p:nvCxnSpPr>
        <p:spPr>
          <a:xfrm>
            <a:off x="35496" y="782288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1058387" y="111912"/>
            <a:ext cx="804900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b="1" dirty="0">
                <a:solidFill>
                  <a:srgbClr val="7F7F7F"/>
                </a:solidFill>
                <a:latin typeface="Arial"/>
              </a:rPr>
              <a:t>Járműmegosztó szolgáltatásokkal kapcsolatos elvárások </a:t>
            </a:r>
          </a:p>
        </p:txBody>
      </p:sp>
      <p:sp>
        <p:nvSpPr>
          <p:cNvPr id="26" name="Téglalap 25">
            <a:extLst>
              <a:ext uri="{FF2B5EF4-FFF2-40B4-BE49-F238E27FC236}">
                <a16:creationId xmlns:a16="http://schemas.microsoft.com/office/drawing/2014/main" xmlns="" id="{75F2B151-F1C9-49D7-9DC8-81A21FE00EC5}"/>
              </a:ext>
            </a:extLst>
          </p:cNvPr>
          <p:cNvSpPr/>
          <p:nvPr/>
        </p:nvSpPr>
        <p:spPr>
          <a:xfrm>
            <a:off x="0" y="6578020"/>
            <a:ext cx="2699792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hu-HU" sz="1000" i="1" dirty="0">
                <a:solidFill>
                  <a:srgbClr val="7F7F7F"/>
                </a:solidFill>
                <a:latin typeface="+mj-lt"/>
              </a:rPr>
              <a:t>Bázis: teljes minta, n=1000</a:t>
            </a:r>
          </a:p>
        </p:txBody>
      </p:sp>
      <p:sp>
        <p:nvSpPr>
          <p:cNvPr id="28" name="Téglalap 27"/>
          <p:cNvSpPr/>
          <p:nvPr/>
        </p:nvSpPr>
        <p:spPr>
          <a:xfrm>
            <a:off x="60374" y="980728"/>
            <a:ext cx="2351386" cy="5477673"/>
          </a:xfrm>
          <a:prstGeom prst="rect">
            <a:avLst/>
          </a:prstGeom>
          <a:solidFill>
            <a:srgbClr val="005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9" name="Téglalap 28"/>
          <p:cNvSpPr/>
          <p:nvPr/>
        </p:nvSpPr>
        <p:spPr>
          <a:xfrm>
            <a:off x="153857" y="1080383"/>
            <a:ext cx="2283617" cy="5555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Ahogyan szinte minden termék vagy szolgáltatás esetében megszokott, a díjcsökkentés ösztönözné leginkább az embereket a járműmegosztó szolgáltatások gyakoribb igénybevételére (az alacsonyabb tarifa egyedül a 45 év feletti korosztály számára nem jelent vonzerőt). </a:t>
            </a:r>
          </a:p>
          <a:p>
            <a:pPr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A szolgáltatási terület kiterjesztése elsősorban a 16-35 éves korosztályt és a férfiakat motiválná, viszont az egyszerűbb használatot korosztálytól függetlenül mindenki örömmel venné.</a:t>
            </a:r>
          </a:p>
          <a:p>
            <a:pPr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A részletesebb tájékoztatás elsősorban a 16-28 évesek körében elvárás.</a:t>
            </a:r>
          </a:p>
          <a:p>
            <a:pPr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endParaRPr lang="hu-HU" sz="1200" dirty="0">
              <a:solidFill>
                <a:schemeClr val="bg1"/>
              </a:solidFill>
              <a:latin typeface="Arial"/>
            </a:endParaRPr>
          </a:p>
        </p:txBody>
      </p:sp>
      <p:graphicFrame>
        <p:nvGraphicFramePr>
          <p:cNvPr id="40" name="Objektum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99193828"/>
              </p:ext>
            </p:extLst>
          </p:nvPr>
        </p:nvGraphicFramePr>
        <p:xfrm>
          <a:off x="2567744" y="980728"/>
          <a:ext cx="6297541" cy="54776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1" name="Rectangle 2"/>
          <p:cNvSpPr>
            <a:spLocks noChangeArrowheads="1"/>
          </p:cNvSpPr>
          <p:nvPr/>
        </p:nvSpPr>
        <p:spPr bwMode="auto">
          <a:xfrm>
            <a:off x="6044147" y="1954386"/>
            <a:ext cx="144016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1400" b="1" dirty="0">
                <a:latin typeface="Calibri" panose="020F0502020204030204" pitchFamily="34" charset="0"/>
              </a:rPr>
              <a:t>ha olcsóbbak lennének</a:t>
            </a:r>
          </a:p>
        </p:txBody>
      </p:sp>
      <p:sp>
        <p:nvSpPr>
          <p:cNvPr id="42" name="Rectangle 2"/>
          <p:cNvSpPr>
            <a:spLocks noChangeArrowheads="1"/>
          </p:cNvSpPr>
          <p:nvPr/>
        </p:nvSpPr>
        <p:spPr bwMode="auto">
          <a:xfrm>
            <a:off x="3157847" y="3780104"/>
            <a:ext cx="1532162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1400" b="1" dirty="0">
                <a:solidFill>
                  <a:schemeClr val="accent4"/>
                </a:solidFill>
                <a:latin typeface="Calibri" panose="020F0502020204030204" pitchFamily="34" charset="0"/>
              </a:rPr>
              <a:t>ha többet tudnék róluk</a:t>
            </a:r>
          </a:p>
        </p:txBody>
      </p:sp>
      <p:sp>
        <p:nvSpPr>
          <p:cNvPr id="43" name="Rectangle 2"/>
          <p:cNvSpPr>
            <a:spLocks noChangeArrowheads="1"/>
          </p:cNvSpPr>
          <p:nvPr/>
        </p:nvSpPr>
        <p:spPr bwMode="auto">
          <a:xfrm>
            <a:off x="4128855" y="1380776"/>
            <a:ext cx="3075113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18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400" i="1" dirty="0">
                <a:solidFill>
                  <a:srgbClr val="7F7F7F"/>
                </a:solidFill>
                <a:latin typeface="Arial"/>
              </a:rPr>
              <a:t>„Ön milyen esetben venné gyakrabban igénybe a különböző járműmegosztó szolgáltatásokat?”</a:t>
            </a:r>
          </a:p>
        </p:txBody>
      </p:sp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5936552" y="2784387"/>
            <a:ext cx="144016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1200" dirty="0">
                <a:solidFill>
                  <a:schemeClr val="bg2"/>
                </a:solidFill>
                <a:latin typeface="Calibri" panose="020F0502020204030204" pitchFamily="34" charset="0"/>
              </a:rPr>
              <a:t>nem tudom</a:t>
            </a: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4496392" y="3144750"/>
            <a:ext cx="144016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1200" dirty="0">
                <a:solidFill>
                  <a:schemeClr val="bg2"/>
                </a:solidFill>
                <a:latin typeface="Calibri" panose="020F0502020204030204" pitchFamily="34" charset="0"/>
              </a:rPr>
              <a:t>ha több lenne belőlük</a:t>
            </a:r>
          </a:p>
        </p:txBody>
      </p:sp>
      <p:sp>
        <p:nvSpPr>
          <p:cNvPr id="17" name="Rectangle 2"/>
          <p:cNvSpPr>
            <a:spLocks noChangeArrowheads="1"/>
          </p:cNvSpPr>
          <p:nvPr/>
        </p:nvSpPr>
        <p:spPr bwMode="auto">
          <a:xfrm>
            <a:off x="2599765" y="4669447"/>
            <a:ext cx="2056212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1400" b="1" dirty="0">
                <a:solidFill>
                  <a:schemeClr val="accent4"/>
                </a:solidFill>
                <a:latin typeface="Calibri" panose="020F0502020204030204" pitchFamily="34" charset="0"/>
              </a:rPr>
              <a:t>ha egyszerűbb lenne a szolgáltatás igénybe vétele</a:t>
            </a:r>
          </a:p>
        </p:txBody>
      </p:sp>
      <p:sp>
        <p:nvSpPr>
          <p:cNvPr id="18" name="Rectangle 2"/>
          <p:cNvSpPr>
            <a:spLocks noChangeArrowheads="1"/>
          </p:cNvSpPr>
          <p:nvPr/>
        </p:nvSpPr>
        <p:spPr bwMode="auto">
          <a:xfrm>
            <a:off x="3654363" y="5602228"/>
            <a:ext cx="1684057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1400" b="1" dirty="0">
                <a:solidFill>
                  <a:schemeClr val="accent4"/>
                </a:solidFill>
                <a:latin typeface="Calibri" panose="020F0502020204030204" pitchFamily="34" charset="0"/>
              </a:rPr>
              <a:t>ha nagyobb területen lehetne igénybe venni </a:t>
            </a:r>
          </a:p>
        </p:txBody>
      </p:sp>
      <p:sp>
        <p:nvSpPr>
          <p:cNvPr id="19" name="Rectangle 2"/>
          <p:cNvSpPr>
            <a:spLocks noChangeArrowheads="1"/>
          </p:cNvSpPr>
          <p:nvPr/>
        </p:nvSpPr>
        <p:spPr bwMode="auto">
          <a:xfrm>
            <a:off x="5338420" y="5029809"/>
            <a:ext cx="1321812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1200" dirty="0">
                <a:solidFill>
                  <a:schemeClr val="bg2"/>
                </a:solidFill>
                <a:latin typeface="Calibri" panose="020F0502020204030204" pitchFamily="34" charset="0"/>
              </a:rPr>
              <a:t>ha fejlesztenék a járműparkot</a:t>
            </a:r>
          </a:p>
        </p:txBody>
      </p:sp>
      <p:sp>
        <p:nvSpPr>
          <p:cNvPr id="20" name="Rectangle 2"/>
          <p:cNvSpPr>
            <a:spLocks noChangeArrowheads="1"/>
          </p:cNvSpPr>
          <p:nvPr/>
        </p:nvSpPr>
        <p:spPr bwMode="auto">
          <a:xfrm>
            <a:off x="6116741" y="3820764"/>
            <a:ext cx="1321812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1200" dirty="0">
                <a:solidFill>
                  <a:schemeClr val="bg2"/>
                </a:solidFill>
                <a:latin typeface="Calibri" panose="020F0502020204030204" pitchFamily="34" charset="0"/>
              </a:rPr>
              <a:t>soha</a:t>
            </a: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6170207" y="4199808"/>
            <a:ext cx="241301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1200" dirty="0">
                <a:solidFill>
                  <a:schemeClr val="bg2"/>
                </a:solidFill>
                <a:latin typeface="Calibri" panose="020F0502020204030204" pitchFamily="34" charset="0"/>
              </a:rPr>
              <a:t>ha biztonságosabb lenne a budapesti közlekedés</a:t>
            </a:r>
          </a:p>
        </p:txBody>
      </p:sp>
      <p:sp>
        <p:nvSpPr>
          <p:cNvPr id="22" name="Rectangle 2"/>
          <p:cNvSpPr>
            <a:spLocks noChangeArrowheads="1"/>
          </p:cNvSpPr>
          <p:nvPr/>
        </p:nvSpPr>
        <p:spPr bwMode="auto">
          <a:xfrm>
            <a:off x="5450127" y="4500829"/>
            <a:ext cx="241301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1200" dirty="0">
                <a:solidFill>
                  <a:schemeClr val="bg2"/>
                </a:solidFill>
                <a:latin typeface="Calibri" panose="020F0502020204030204" pitchFamily="34" charset="0"/>
              </a:rPr>
              <a:t>egyéb esetben</a:t>
            </a:r>
          </a:p>
        </p:txBody>
      </p:sp>
      <p:pic>
        <p:nvPicPr>
          <p:cNvPr id="23" name="Picture 12" descr="car sharing Icon 27459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395" y="1162298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4" descr="bike sharing Icon 312689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2889" y="1124880"/>
            <a:ext cx="703474" cy="703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375382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>
                <a:defRPr/>
              </a:pPr>
              <a:t>29</a:t>
            </a:fld>
            <a:endParaRPr lang="hu-HU" dirty="0">
              <a:solidFill>
                <a:schemeClr val="bg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Egyenes összekötő 6"/>
          <p:cNvCxnSpPr/>
          <p:nvPr/>
        </p:nvCxnSpPr>
        <p:spPr>
          <a:xfrm>
            <a:off x="35496" y="782288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1058387" y="111912"/>
            <a:ext cx="804900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b="1" dirty="0">
                <a:solidFill>
                  <a:srgbClr val="7F7F7F"/>
                </a:solidFill>
                <a:latin typeface="Arial"/>
              </a:rPr>
              <a:t>A budapesti közlekedés szereplőinek értékelése</a:t>
            </a:r>
          </a:p>
        </p:txBody>
      </p:sp>
      <p:sp>
        <p:nvSpPr>
          <p:cNvPr id="26" name="Téglalap 25">
            <a:extLst>
              <a:ext uri="{FF2B5EF4-FFF2-40B4-BE49-F238E27FC236}">
                <a16:creationId xmlns:a16="http://schemas.microsoft.com/office/drawing/2014/main" xmlns="" id="{75F2B151-F1C9-49D7-9DC8-81A21FE00EC5}"/>
              </a:ext>
            </a:extLst>
          </p:cNvPr>
          <p:cNvSpPr/>
          <p:nvPr/>
        </p:nvSpPr>
        <p:spPr>
          <a:xfrm>
            <a:off x="0" y="6578020"/>
            <a:ext cx="2699792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hu-HU" sz="1000" i="1" dirty="0">
                <a:solidFill>
                  <a:srgbClr val="7F7F7F"/>
                </a:solidFill>
                <a:latin typeface="+mj-lt"/>
              </a:rPr>
              <a:t>Bázis: teljes minta, n=1000</a:t>
            </a:r>
          </a:p>
        </p:txBody>
      </p:sp>
      <p:sp>
        <p:nvSpPr>
          <p:cNvPr id="28" name="Téglalap 27"/>
          <p:cNvSpPr/>
          <p:nvPr/>
        </p:nvSpPr>
        <p:spPr>
          <a:xfrm>
            <a:off x="152624" y="4743858"/>
            <a:ext cx="8950488" cy="1656184"/>
          </a:xfrm>
          <a:prstGeom prst="rect">
            <a:avLst/>
          </a:prstGeom>
          <a:solidFill>
            <a:srgbClr val="005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9" name="Téglalap 28"/>
          <p:cNvSpPr/>
          <p:nvPr/>
        </p:nvSpPr>
        <p:spPr>
          <a:xfrm>
            <a:off x="269268" y="4833286"/>
            <a:ext cx="864096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A fővárosi közlekedés szereplőinek vírushelyzetre tett reakcióját az emberek viszonylag kedvezően ítélték meg – a pozitív véleményt formálók aránya mind az öt vizsgált szervezet esetében meghaladja az elmarasztalókét. Az elégedettségi szint a taxitársaságok és a járműmegosztó szolgáltatások esetében a legmagasabb, azonban ebben a két esetben a legkisebb az értékelők aránya (50% a taxitársaságoknál és 38% a járműmegosztóknál). A BKK minősítése alig marad el a fent említett két szereplőtől, ami annak fényében, hogy az értékelők aránya 90%-os, különösen értékes eredmény. A legtöbb kritikát a Fővárosi Önkormányzat kapta.</a:t>
            </a:r>
          </a:p>
        </p:txBody>
      </p:sp>
      <p:sp>
        <p:nvSpPr>
          <p:cNvPr id="43" name="Rectangle 2"/>
          <p:cNvSpPr>
            <a:spLocks noChangeArrowheads="1"/>
          </p:cNvSpPr>
          <p:nvPr/>
        </p:nvSpPr>
        <p:spPr bwMode="auto">
          <a:xfrm>
            <a:off x="901919" y="1231979"/>
            <a:ext cx="7144138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18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200" i="1" dirty="0">
                <a:solidFill>
                  <a:srgbClr val="7F7F7F"/>
                </a:solidFill>
                <a:latin typeface="Arial"/>
              </a:rPr>
              <a:t>„Ha a koronavírussal kapcsolatos intézkedésekre gondol, Ön szerint az alábbi szereplők mennyire reagáltak jól vagy rosszul a vírushelyzetre a közlekedés szempontjából, mennyire elégedett a teljesítményükkel?”</a:t>
            </a:r>
          </a:p>
        </p:txBody>
      </p:sp>
      <p:graphicFrame>
        <p:nvGraphicFramePr>
          <p:cNvPr id="20" name="Diagram 19"/>
          <p:cNvGraphicFramePr/>
          <p:nvPr>
            <p:extLst>
              <p:ext uri="{D42A27DB-BD31-4B8C-83A1-F6EECF244321}">
                <p14:modId xmlns:p14="http://schemas.microsoft.com/office/powerpoint/2010/main" val="1217801882"/>
              </p:ext>
            </p:extLst>
          </p:nvPr>
        </p:nvGraphicFramePr>
        <p:xfrm>
          <a:off x="-108520" y="1550739"/>
          <a:ext cx="9421035" cy="28408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Téglalap 10">
            <a:extLst>
              <a:ext uri="{FF2B5EF4-FFF2-40B4-BE49-F238E27FC236}">
                <a16:creationId xmlns:a16="http://schemas.microsoft.com/office/drawing/2014/main" xmlns="" id="{75F2B151-F1C9-49D7-9DC8-81A21FE00EC5}"/>
              </a:ext>
            </a:extLst>
          </p:cNvPr>
          <p:cNvSpPr/>
          <p:nvPr/>
        </p:nvSpPr>
        <p:spPr>
          <a:xfrm>
            <a:off x="325855" y="4290547"/>
            <a:ext cx="115212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hu-HU" sz="1000" b="1" dirty="0" smtClean="0">
                <a:solidFill>
                  <a:srgbClr val="FF0000"/>
                </a:solidFill>
                <a:latin typeface="+mj-lt"/>
              </a:rPr>
              <a:t>Átlag: 2,80</a:t>
            </a:r>
            <a:endParaRPr lang="hu-HU" sz="10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2" name="Téglalap 11">
            <a:extLst>
              <a:ext uri="{FF2B5EF4-FFF2-40B4-BE49-F238E27FC236}">
                <a16:creationId xmlns:a16="http://schemas.microsoft.com/office/drawing/2014/main" xmlns="" id="{75F2B151-F1C9-49D7-9DC8-81A21FE00EC5}"/>
              </a:ext>
            </a:extLst>
          </p:cNvPr>
          <p:cNvSpPr/>
          <p:nvPr/>
        </p:nvSpPr>
        <p:spPr>
          <a:xfrm>
            <a:off x="2195736" y="4268495"/>
            <a:ext cx="115212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hu-HU" sz="1000" b="1" dirty="0" smtClean="0">
                <a:solidFill>
                  <a:srgbClr val="FF0000"/>
                </a:solidFill>
                <a:latin typeface="+mj-lt"/>
              </a:rPr>
              <a:t>Átlag: 2,71</a:t>
            </a:r>
            <a:endParaRPr lang="hu-HU" sz="10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3" name="Téglalap 12">
            <a:extLst>
              <a:ext uri="{FF2B5EF4-FFF2-40B4-BE49-F238E27FC236}">
                <a16:creationId xmlns:a16="http://schemas.microsoft.com/office/drawing/2014/main" xmlns="" id="{75F2B151-F1C9-49D7-9DC8-81A21FE00EC5}"/>
              </a:ext>
            </a:extLst>
          </p:cNvPr>
          <p:cNvSpPr/>
          <p:nvPr/>
        </p:nvSpPr>
        <p:spPr>
          <a:xfrm>
            <a:off x="4063612" y="4290547"/>
            <a:ext cx="115212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hu-HU" sz="1000" b="1" dirty="0" smtClean="0">
                <a:solidFill>
                  <a:srgbClr val="FF0000"/>
                </a:solidFill>
                <a:latin typeface="+mj-lt"/>
              </a:rPr>
              <a:t>Átlag: 2,59</a:t>
            </a:r>
            <a:endParaRPr lang="hu-HU" sz="10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4" name="Téglalap 13">
            <a:extLst>
              <a:ext uri="{FF2B5EF4-FFF2-40B4-BE49-F238E27FC236}">
                <a16:creationId xmlns:a16="http://schemas.microsoft.com/office/drawing/2014/main" xmlns="" id="{75F2B151-F1C9-49D7-9DC8-81A21FE00EC5}"/>
              </a:ext>
            </a:extLst>
          </p:cNvPr>
          <p:cNvSpPr/>
          <p:nvPr/>
        </p:nvSpPr>
        <p:spPr>
          <a:xfrm>
            <a:off x="5890224" y="4296973"/>
            <a:ext cx="115212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hu-HU" sz="1000" b="1" dirty="0" smtClean="0">
                <a:solidFill>
                  <a:srgbClr val="FF0000"/>
                </a:solidFill>
                <a:latin typeface="+mj-lt"/>
              </a:rPr>
              <a:t>Átlag: 2,83</a:t>
            </a:r>
            <a:endParaRPr lang="hu-HU" sz="10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5" name="Téglalap 14">
            <a:extLst>
              <a:ext uri="{FF2B5EF4-FFF2-40B4-BE49-F238E27FC236}">
                <a16:creationId xmlns:a16="http://schemas.microsoft.com/office/drawing/2014/main" xmlns="" id="{75F2B151-F1C9-49D7-9DC8-81A21FE00EC5}"/>
              </a:ext>
            </a:extLst>
          </p:cNvPr>
          <p:cNvSpPr/>
          <p:nvPr/>
        </p:nvSpPr>
        <p:spPr>
          <a:xfrm>
            <a:off x="7758100" y="4319025"/>
            <a:ext cx="115212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hu-HU" sz="1000" b="1" dirty="0" smtClean="0">
                <a:solidFill>
                  <a:srgbClr val="FF0000"/>
                </a:solidFill>
                <a:latin typeface="+mj-lt"/>
              </a:rPr>
              <a:t>Átlag: 2,82</a:t>
            </a:r>
            <a:endParaRPr lang="hu-HU" sz="1000" b="1" dirty="0"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175183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églalap 5"/>
          <p:cNvSpPr/>
          <p:nvPr/>
        </p:nvSpPr>
        <p:spPr>
          <a:xfrm>
            <a:off x="0" y="1700808"/>
            <a:ext cx="9144000" cy="2964992"/>
          </a:xfrm>
          <a:prstGeom prst="rect">
            <a:avLst/>
          </a:prstGeom>
          <a:solidFill>
            <a:srgbClr val="005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>
                <a:defRPr/>
              </a:pPr>
              <a:t>30</a:t>
            </a:fld>
            <a:endParaRPr lang="hu-HU" dirty="0">
              <a:solidFill>
                <a:schemeClr val="bg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Egyenes összekötő 6"/>
          <p:cNvCxnSpPr/>
          <p:nvPr/>
        </p:nvCxnSpPr>
        <p:spPr>
          <a:xfrm>
            <a:off x="35496" y="782288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612057" y="2420888"/>
            <a:ext cx="7704856" cy="1818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3" tIns="45712" rIns="91423" bIns="45712" anchor="t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342" fontAlgn="base">
              <a:spcBef>
                <a:spcPct val="0"/>
              </a:spcBef>
              <a:spcAft>
                <a:spcPts val="1200"/>
              </a:spcAft>
              <a:defRPr/>
            </a:pPr>
            <a:r>
              <a:rPr lang="hu-HU" sz="2600" i="1" dirty="0">
                <a:solidFill>
                  <a:schemeClr val="bg1"/>
                </a:solidFill>
                <a:latin typeface="Arial"/>
              </a:rPr>
              <a:t>Részletes eredmények</a:t>
            </a:r>
          </a:p>
          <a:p>
            <a:pPr marL="914400" lvl="2" indent="0" defTabSz="914342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3200" b="1" i="1" dirty="0">
                <a:solidFill>
                  <a:schemeClr val="bg1"/>
                </a:solidFill>
                <a:latin typeface="Arial"/>
              </a:rPr>
              <a:t>Taxihasználattal kapcsolatos attitűdök</a:t>
            </a:r>
          </a:p>
        </p:txBody>
      </p:sp>
    </p:spTree>
    <p:extLst>
      <p:ext uri="{BB962C8B-B14F-4D97-AF65-F5344CB8AC3E}">
        <p14:creationId xmlns:p14="http://schemas.microsoft.com/office/powerpoint/2010/main" val="104157747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églalap 23"/>
          <p:cNvSpPr/>
          <p:nvPr/>
        </p:nvSpPr>
        <p:spPr>
          <a:xfrm>
            <a:off x="2555776" y="980728"/>
            <a:ext cx="6408712" cy="5477673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rgbClr val="0052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>
                <a:defRPr/>
              </a:pPr>
              <a:t>31</a:t>
            </a:fld>
            <a:endParaRPr lang="hu-HU" dirty="0">
              <a:solidFill>
                <a:schemeClr val="bg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Egyenes összekötő 6"/>
          <p:cNvCxnSpPr/>
          <p:nvPr/>
        </p:nvCxnSpPr>
        <p:spPr>
          <a:xfrm>
            <a:off x="35496" y="782288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1058387" y="111912"/>
            <a:ext cx="804900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b="1" dirty="0">
                <a:solidFill>
                  <a:srgbClr val="7F7F7F"/>
                </a:solidFill>
                <a:latin typeface="Arial"/>
              </a:rPr>
              <a:t>Taxitársaságok igénybe vétele </a:t>
            </a:r>
          </a:p>
        </p:txBody>
      </p:sp>
      <p:sp>
        <p:nvSpPr>
          <p:cNvPr id="28" name="Téglalap 27"/>
          <p:cNvSpPr/>
          <p:nvPr/>
        </p:nvSpPr>
        <p:spPr>
          <a:xfrm>
            <a:off x="60374" y="980728"/>
            <a:ext cx="2279378" cy="5477673"/>
          </a:xfrm>
          <a:prstGeom prst="rect">
            <a:avLst/>
          </a:prstGeom>
          <a:solidFill>
            <a:srgbClr val="005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29" name="Téglalap 28"/>
          <p:cNvSpPr/>
          <p:nvPr/>
        </p:nvSpPr>
        <p:spPr>
          <a:xfrm>
            <a:off x="232051" y="1368056"/>
            <a:ext cx="2007749" cy="37343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A taxitársaságokról és a taxizási szokásokról azokat kérdeztük, akik az elmúlt 2 évben utaztak taxival Budapesten belül – arányuk a teljes mintában 60% volt. </a:t>
            </a:r>
          </a:p>
          <a:p>
            <a:pPr algn="ctr"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A megkérdezettek körében a legtöbbek által legalább alkalmanként igénybe vett taxitársaság a Főtaxi volt, melyet a 6x6 Taxi, a Bolt és a City Taxi követnek.</a:t>
            </a:r>
          </a:p>
          <a:p>
            <a:pPr algn="ctr"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endParaRPr lang="hu-HU" sz="1200" dirty="0">
              <a:solidFill>
                <a:schemeClr val="bg1"/>
              </a:solidFill>
              <a:latin typeface="Arial"/>
            </a:endParaRPr>
          </a:p>
        </p:txBody>
      </p:sp>
      <p:sp>
        <p:nvSpPr>
          <p:cNvPr id="43" name="Rectangle 2"/>
          <p:cNvSpPr>
            <a:spLocks noChangeArrowheads="1"/>
          </p:cNvSpPr>
          <p:nvPr/>
        </p:nvSpPr>
        <p:spPr bwMode="auto">
          <a:xfrm>
            <a:off x="2319191" y="1079630"/>
            <a:ext cx="6822014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18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400" i="1" dirty="0">
                <a:solidFill>
                  <a:srgbClr val="7F7F7F"/>
                </a:solidFill>
                <a:latin typeface="Arial"/>
              </a:rPr>
              <a:t>„Melyik taxitársasággal szokott Ön utazni legalább alkalmanként?”</a:t>
            </a:r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9506" y="2754908"/>
            <a:ext cx="713234" cy="851918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98877" y="1484784"/>
            <a:ext cx="1311299" cy="982208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01112" y="2757415"/>
            <a:ext cx="806954" cy="806954"/>
          </a:xfrm>
          <a:prstGeom prst="rect">
            <a:avLst/>
          </a:prstGeom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60132" y="4293350"/>
            <a:ext cx="1741286" cy="504056"/>
          </a:xfrm>
          <a:prstGeom prst="rect">
            <a:avLst/>
          </a:prstGeom>
        </p:spPr>
      </p:pic>
      <p:pic>
        <p:nvPicPr>
          <p:cNvPr id="10" name="Kép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92045" y="5478718"/>
            <a:ext cx="620983" cy="620983"/>
          </a:xfrm>
          <a:prstGeom prst="rect">
            <a:avLst/>
          </a:prstGeom>
        </p:spPr>
      </p:pic>
      <p:pic>
        <p:nvPicPr>
          <p:cNvPr id="12" name="Kép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31342" y="5442028"/>
            <a:ext cx="710004" cy="694365"/>
          </a:xfrm>
          <a:prstGeom prst="rect">
            <a:avLst/>
          </a:prstGeom>
        </p:spPr>
      </p:pic>
      <p:pic>
        <p:nvPicPr>
          <p:cNvPr id="13" name="Kép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37197" y="2918193"/>
            <a:ext cx="923178" cy="541934"/>
          </a:xfrm>
          <a:prstGeom prst="rect">
            <a:avLst/>
          </a:prstGeom>
        </p:spPr>
      </p:pic>
      <p:pic>
        <p:nvPicPr>
          <p:cNvPr id="14" name="Kép 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921444" y="4102890"/>
            <a:ext cx="861564" cy="861564"/>
          </a:xfrm>
          <a:prstGeom prst="rect">
            <a:avLst/>
          </a:prstGeom>
        </p:spPr>
      </p:pic>
      <p:pic>
        <p:nvPicPr>
          <p:cNvPr id="15" name="Kép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685246" y="5442028"/>
            <a:ext cx="694365" cy="694365"/>
          </a:xfrm>
          <a:prstGeom prst="rect">
            <a:avLst/>
          </a:prstGeom>
        </p:spPr>
      </p:pic>
      <p:sp>
        <p:nvSpPr>
          <p:cNvPr id="22" name="Rectangle 2"/>
          <p:cNvSpPr>
            <a:spLocks noChangeArrowheads="1"/>
          </p:cNvSpPr>
          <p:nvPr/>
        </p:nvSpPr>
        <p:spPr bwMode="auto">
          <a:xfrm>
            <a:off x="3849140" y="3238492"/>
            <a:ext cx="1081831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18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600" b="1" dirty="0">
                <a:solidFill>
                  <a:srgbClr val="7F7F7F"/>
                </a:solidFill>
                <a:latin typeface="Arial"/>
              </a:rPr>
              <a:t>29%</a:t>
            </a:r>
          </a:p>
        </p:txBody>
      </p:sp>
      <p:sp>
        <p:nvSpPr>
          <p:cNvPr id="23" name="Téglalap 22">
            <a:extLst>
              <a:ext uri="{FF2B5EF4-FFF2-40B4-BE49-F238E27FC236}">
                <a16:creationId xmlns:a16="http://schemas.microsoft.com/office/drawing/2014/main" xmlns="" id="{75F2B151-F1C9-49D7-9DC8-81A21FE00EC5}"/>
              </a:ext>
            </a:extLst>
          </p:cNvPr>
          <p:cNvSpPr/>
          <p:nvPr/>
        </p:nvSpPr>
        <p:spPr>
          <a:xfrm>
            <a:off x="0" y="6578020"/>
            <a:ext cx="3879132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hu-HU" sz="1000" i="1" dirty="0">
                <a:solidFill>
                  <a:srgbClr val="7F7F7F"/>
                </a:solidFill>
                <a:latin typeface="+mj-lt"/>
              </a:rPr>
              <a:t>Bázis: akik az elmúlt 2 évben utaztak taxival Budapesten, n=597</a:t>
            </a:r>
          </a:p>
        </p:txBody>
      </p:sp>
      <p:sp>
        <p:nvSpPr>
          <p:cNvPr id="25" name="Rectangle 2"/>
          <p:cNvSpPr>
            <a:spLocks noChangeArrowheads="1"/>
          </p:cNvSpPr>
          <p:nvPr/>
        </p:nvSpPr>
        <p:spPr bwMode="auto">
          <a:xfrm>
            <a:off x="5993183" y="1785181"/>
            <a:ext cx="1081831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18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2000" b="1" dirty="0">
                <a:solidFill>
                  <a:srgbClr val="FF0000"/>
                </a:solidFill>
                <a:latin typeface="Arial"/>
              </a:rPr>
              <a:t>35%</a:t>
            </a:r>
          </a:p>
        </p:txBody>
      </p:sp>
      <p:sp>
        <p:nvSpPr>
          <p:cNvPr id="26" name="Rectangle 2"/>
          <p:cNvSpPr>
            <a:spLocks noChangeArrowheads="1"/>
          </p:cNvSpPr>
          <p:nvPr/>
        </p:nvSpPr>
        <p:spPr bwMode="auto">
          <a:xfrm>
            <a:off x="5905638" y="3238492"/>
            <a:ext cx="1081831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18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600" b="1" dirty="0">
                <a:solidFill>
                  <a:srgbClr val="7F7F7F"/>
                </a:solidFill>
                <a:latin typeface="Arial"/>
              </a:rPr>
              <a:t>27%</a:t>
            </a:r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 bwMode="auto">
          <a:xfrm>
            <a:off x="7677994" y="3235234"/>
            <a:ext cx="1081831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18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600" b="1" dirty="0">
                <a:solidFill>
                  <a:srgbClr val="7F7F7F"/>
                </a:solidFill>
                <a:latin typeface="Arial"/>
              </a:rPr>
              <a:t>22%</a:t>
            </a:r>
          </a:p>
        </p:txBody>
      </p:sp>
      <p:sp>
        <p:nvSpPr>
          <p:cNvPr id="30" name="Rectangle 2"/>
          <p:cNvSpPr>
            <a:spLocks noChangeArrowheads="1"/>
          </p:cNvSpPr>
          <p:nvPr/>
        </p:nvSpPr>
        <p:spPr bwMode="auto">
          <a:xfrm>
            <a:off x="4519519" y="4611303"/>
            <a:ext cx="1081831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18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600" b="1" dirty="0">
                <a:solidFill>
                  <a:srgbClr val="7F7F7F"/>
                </a:solidFill>
                <a:latin typeface="Arial"/>
              </a:rPr>
              <a:t>10%</a:t>
            </a:r>
          </a:p>
        </p:txBody>
      </p:sp>
      <p:sp>
        <p:nvSpPr>
          <p:cNvPr id="31" name="Rectangle 2"/>
          <p:cNvSpPr>
            <a:spLocks noChangeArrowheads="1"/>
          </p:cNvSpPr>
          <p:nvPr/>
        </p:nvSpPr>
        <p:spPr bwMode="auto">
          <a:xfrm>
            <a:off x="7232355" y="4594205"/>
            <a:ext cx="1081831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18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600" b="1" dirty="0">
                <a:solidFill>
                  <a:srgbClr val="7F7F7F"/>
                </a:solidFill>
                <a:latin typeface="Arial"/>
              </a:rPr>
              <a:t>8%</a:t>
            </a:r>
          </a:p>
        </p:txBody>
      </p:sp>
      <p:sp>
        <p:nvSpPr>
          <p:cNvPr id="32" name="Rectangle 2"/>
          <p:cNvSpPr>
            <a:spLocks noChangeArrowheads="1"/>
          </p:cNvSpPr>
          <p:nvPr/>
        </p:nvSpPr>
        <p:spPr bwMode="auto">
          <a:xfrm>
            <a:off x="3593071" y="5972270"/>
            <a:ext cx="1081831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18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600" b="1" dirty="0">
                <a:solidFill>
                  <a:srgbClr val="7F7F7F"/>
                </a:solidFill>
                <a:latin typeface="Arial"/>
              </a:rPr>
              <a:t>5%</a:t>
            </a:r>
          </a:p>
        </p:txBody>
      </p:sp>
      <p:sp>
        <p:nvSpPr>
          <p:cNvPr id="33" name="Rectangle 2"/>
          <p:cNvSpPr>
            <a:spLocks noChangeArrowheads="1"/>
          </p:cNvSpPr>
          <p:nvPr/>
        </p:nvSpPr>
        <p:spPr bwMode="auto">
          <a:xfrm>
            <a:off x="5350187" y="5967154"/>
            <a:ext cx="1081831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18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600" b="1" dirty="0">
                <a:solidFill>
                  <a:srgbClr val="7F7F7F"/>
                </a:solidFill>
                <a:latin typeface="Arial"/>
              </a:rPr>
              <a:t>1%</a:t>
            </a:r>
          </a:p>
        </p:txBody>
      </p:sp>
      <p:sp>
        <p:nvSpPr>
          <p:cNvPr id="34" name="Rectangle 2"/>
          <p:cNvSpPr>
            <a:spLocks noChangeArrowheads="1"/>
          </p:cNvSpPr>
          <p:nvPr/>
        </p:nvSpPr>
        <p:spPr bwMode="auto">
          <a:xfrm>
            <a:off x="7090218" y="5948375"/>
            <a:ext cx="1081831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18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600" b="1" dirty="0">
                <a:solidFill>
                  <a:srgbClr val="7F7F7F"/>
                </a:solidFill>
                <a:latin typeface="Arial"/>
              </a:rPr>
              <a:t>1%</a:t>
            </a:r>
          </a:p>
        </p:txBody>
      </p:sp>
      <p:cxnSp>
        <p:nvCxnSpPr>
          <p:cNvPr id="17" name="Egyenes összekötő 16"/>
          <p:cNvCxnSpPr/>
          <p:nvPr/>
        </p:nvCxnSpPr>
        <p:spPr>
          <a:xfrm>
            <a:off x="2987824" y="2636912"/>
            <a:ext cx="5184225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Egyenes összekötő 34"/>
          <p:cNvCxnSpPr/>
          <p:nvPr/>
        </p:nvCxnSpPr>
        <p:spPr>
          <a:xfrm>
            <a:off x="2987824" y="3861048"/>
            <a:ext cx="5184225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Egyenes összekötő 35"/>
          <p:cNvCxnSpPr/>
          <p:nvPr/>
        </p:nvCxnSpPr>
        <p:spPr>
          <a:xfrm>
            <a:off x="2987824" y="5157192"/>
            <a:ext cx="5184225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105144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4392103" y="2276872"/>
            <a:ext cx="4356361" cy="720080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rgbClr val="0052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4" name="Téglalap 23"/>
          <p:cNvSpPr/>
          <p:nvPr/>
        </p:nvSpPr>
        <p:spPr>
          <a:xfrm>
            <a:off x="150995" y="2007069"/>
            <a:ext cx="3728137" cy="4501681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rgbClr val="0052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>
                <a:defRPr/>
              </a:pPr>
              <a:t>32</a:t>
            </a:fld>
            <a:endParaRPr lang="hu-HU" dirty="0">
              <a:solidFill>
                <a:schemeClr val="bg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Egyenes összekötő 6"/>
          <p:cNvCxnSpPr/>
          <p:nvPr/>
        </p:nvCxnSpPr>
        <p:spPr>
          <a:xfrm>
            <a:off x="35496" y="782288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églalap 27"/>
          <p:cNvSpPr/>
          <p:nvPr/>
        </p:nvSpPr>
        <p:spPr>
          <a:xfrm>
            <a:off x="159095" y="948609"/>
            <a:ext cx="3720037" cy="1008112"/>
          </a:xfrm>
          <a:prstGeom prst="rect">
            <a:avLst/>
          </a:prstGeom>
          <a:solidFill>
            <a:srgbClr val="005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2679" y="3689706"/>
            <a:ext cx="561150" cy="670262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3107" y="2741766"/>
            <a:ext cx="905015" cy="677887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2610" y="3714764"/>
            <a:ext cx="666007" cy="666007"/>
          </a:xfrm>
          <a:prstGeom prst="rect">
            <a:avLst/>
          </a:prstGeom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46724" y="4746251"/>
            <a:ext cx="1420398" cy="411167"/>
          </a:xfrm>
          <a:prstGeom prst="rect">
            <a:avLst/>
          </a:prstGeom>
        </p:spPr>
      </p:pic>
      <p:pic>
        <p:nvPicPr>
          <p:cNvPr id="10" name="Kép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58669" y="5558208"/>
            <a:ext cx="664918" cy="664918"/>
          </a:xfrm>
          <a:prstGeom prst="rect">
            <a:avLst/>
          </a:prstGeom>
        </p:spPr>
      </p:pic>
      <p:pic>
        <p:nvPicPr>
          <p:cNvPr id="12" name="Kép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5252" y="5558208"/>
            <a:ext cx="679894" cy="664918"/>
          </a:xfrm>
          <a:prstGeom prst="rect">
            <a:avLst/>
          </a:prstGeom>
        </p:spPr>
      </p:pic>
      <p:pic>
        <p:nvPicPr>
          <p:cNvPr id="13" name="Kép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55600" y="2766337"/>
            <a:ext cx="1071056" cy="628743"/>
          </a:xfrm>
          <a:prstGeom prst="rect">
            <a:avLst/>
          </a:prstGeom>
        </p:spPr>
      </p:pic>
      <p:pic>
        <p:nvPicPr>
          <p:cNvPr id="14" name="Kép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72610" y="4672001"/>
            <a:ext cx="666007" cy="666007"/>
          </a:xfrm>
          <a:prstGeom prst="rect">
            <a:avLst/>
          </a:prstGeom>
        </p:spPr>
      </p:pic>
      <p:sp>
        <p:nvSpPr>
          <p:cNvPr id="22" name="Rectangle 2"/>
          <p:cNvSpPr>
            <a:spLocks noChangeArrowheads="1"/>
          </p:cNvSpPr>
          <p:nvPr/>
        </p:nvSpPr>
        <p:spPr bwMode="auto">
          <a:xfrm>
            <a:off x="1050162" y="4083741"/>
            <a:ext cx="1081831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18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600" b="1" dirty="0">
                <a:solidFill>
                  <a:srgbClr val="7F7F7F"/>
                </a:solidFill>
                <a:latin typeface="Arial"/>
              </a:rPr>
              <a:t>21%</a:t>
            </a:r>
          </a:p>
        </p:txBody>
      </p:sp>
      <p:sp>
        <p:nvSpPr>
          <p:cNvPr id="23" name="Téglalap 22">
            <a:extLst>
              <a:ext uri="{FF2B5EF4-FFF2-40B4-BE49-F238E27FC236}">
                <a16:creationId xmlns:a16="http://schemas.microsoft.com/office/drawing/2014/main" xmlns="" id="{75F2B151-F1C9-49D7-9DC8-81A21FE00EC5}"/>
              </a:ext>
            </a:extLst>
          </p:cNvPr>
          <p:cNvSpPr/>
          <p:nvPr/>
        </p:nvSpPr>
        <p:spPr>
          <a:xfrm>
            <a:off x="-19926" y="6611779"/>
            <a:ext cx="3879132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hu-HU" sz="1000" i="1" dirty="0">
                <a:solidFill>
                  <a:srgbClr val="7F7F7F"/>
                </a:solidFill>
                <a:latin typeface="+mj-lt"/>
              </a:rPr>
              <a:t>Bázis: akik az elmúlt 2 évben utaztak taxival Budapesten, n=597</a:t>
            </a:r>
          </a:p>
        </p:txBody>
      </p:sp>
      <p:sp>
        <p:nvSpPr>
          <p:cNvPr id="25" name="Rectangle 2"/>
          <p:cNvSpPr>
            <a:spLocks noChangeArrowheads="1"/>
          </p:cNvSpPr>
          <p:nvPr/>
        </p:nvSpPr>
        <p:spPr bwMode="auto">
          <a:xfrm>
            <a:off x="1119318" y="3167307"/>
            <a:ext cx="1081831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18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2000" b="1" dirty="0">
                <a:solidFill>
                  <a:srgbClr val="FF0000"/>
                </a:solidFill>
                <a:latin typeface="Arial"/>
              </a:rPr>
              <a:t>25%</a:t>
            </a:r>
          </a:p>
        </p:txBody>
      </p:sp>
      <p:sp>
        <p:nvSpPr>
          <p:cNvPr id="26" name="Rectangle 2"/>
          <p:cNvSpPr>
            <a:spLocks noChangeArrowheads="1"/>
          </p:cNvSpPr>
          <p:nvPr/>
        </p:nvSpPr>
        <p:spPr bwMode="auto">
          <a:xfrm>
            <a:off x="3070433" y="3164046"/>
            <a:ext cx="1081831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18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2000" b="1" dirty="0">
                <a:solidFill>
                  <a:srgbClr val="7F7F7F"/>
                </a:solidFill>
                <a:latin typeface="Arial"/>
              </a:rPr>
              <a:t>24%</a:t>
            </a:r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 bwMode="auto">
          <a:xfrm>
            <a:off x="2801517" y="4030697"/>
            <a:ext cx="1081831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18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600" b="1" dirty="0">
                <a:solidFill>
                  <a:srgbClr val="7F7F7F"/>
                </a:solidFill>
                <a:latin typeface="Arial"/>
              </a:rPr>
              <a:t>15%</a:t>
            </a:r>
          </a:p>
        </p:txBody>
      </p:sp>
      <p:sp>
        <p:nvSpPr>
          <p:cNvPr id="30" name="Rectangle 2"/>
          <p:cNvSpPr>
            <a:spLocks noChangeArrowheads="1"/>
          </p:cNvSpPr>
          <p:nvPr/>
        </p:nvSpPr>
        <p:spPr bwMode="auto">
          <a:xfrm>
            <a:off x="978588" y="4984857"/>
            <a:ext cx="1081831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18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600" b="1" dirty="0">
                <a:solidFill>
                  <a:srgbClr val="7F7F7F"/>
                </a:solidFill>
                <a:latin typeface="Arial"/>
              </a:rPr>
              <a:t>5%</a:t>
            </a:r>
          </a:p>
        </p:txBody>
      </p:sp>
      <p:sp>
        <p:nvSpPr>
          <p:cNvPr id="31" name="Rectangle 2"/>
          <p:cNvSpPr>
            <a:spLocks noChangeArrowheads="1"/>
          </p:cNvSpPr>
          <p:nvPr/>
        </p:nvSpPr>
        <p:spPr bwMode="auto">
          <a:xfrm>
            <a:off x="3093993" y="4971931"/>
            <a:ext cx="1081831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18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600" b="1" dirty="0">
                <a:solidFill>
                  <a:srgbClr val="7F7F7F"/>
                </a:solidFill>
                <a:latin typeface="Arial"/>
              </a:rPr>
              <a:t>3%</a:t>
            </a:r>
          </a:p>
        </p:txBody>
      </p:sp>
      <p:sp>
        <p:nvSpPr>
          <p:cNvPr id="32" name="Rectangle 2"/>
          <p:cNvSpPr>
            <a:spLocks noChangeArrowheads="1"/>
          </p:cNvSpPr>
          <p:nvPr/>
        </p:nvSpPr>
        <p:spPr bwMode="auto">
          <a:xfrm>
            <a:off x="978588" y="5921489"/>
            <a:ext cx="1081831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18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600" b="1" dirty="0">
                <a:solidFill>
                  <a:srgbClr val="7F7F7F"/>
                </a:solidFill>
                <a:latin typeface="Arial"/>
              </a:rPr>
              <a:t>2%</a:t>
            </a:r>
          </a:p>
        </p:txBody>
      </p:sp>
      <p:sp>
        <p:nvSpPr>
          <p:cNvPr id="33" name="Rectangle 2"/>
          <p:cNvSpPr>
            <a:spLocks noChangeArrowheads="1"/>
          </p:cNvSpPr>
          <p:nvPr/>
        </p:nvSpPr>
        <p:spPr bwMode="auto">
          <a:xfrm>
            <a:off x="2738709" y="5944404"/>
            <a:ext cx="1081831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18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600" b="1" dirty="0">
                <a:solidFill>
                  <a:srgbClr val="7F7F7F"/>
                </a:solidFill>
                <a:latin typeface="Arial"/>
              </a:rPr>
              <a:t>1%</a:t>
            </a:r>
          </a:p>
        </p:txBody>
      </p:sp>
      <p:sp>
        <p:nvSpPr>
          <p:cNvPr id="35" name="Rectangle 2"/>
          <p:cNvSpPr>
            <a:spLocks noChangeArrowheads="1"/>
          </p:cNvSpPr>
          <p:nvPr/>
        </p:nvSpPr>
        <p:spPr bwMode="auto">
          <a:xfrm>
            <a:off x="1058387" y="111912"/>
            <a:ext cx="804900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b="1" dirty="0">
                <a:solidFill>
                  <a:srgbClr val="7F7F7F"/>
                </a:solidFill>
                <a:latin typeface="Arial"/>
              </a:rPr>
              <a:t>A leggyakrabban igénybe vett taxitársaságok </a:t>
            </a:r>
          </a:p>
        </p:txBody>
      </p:sp>
      <p:sp>
        <p:nvSpPr>
          <p:cNvPr id="36" name="Rectangle 2"/>
          <p:cNvSpPr>
            <a:spLocks noChangeArrowheads="1"/>
          </p:cNvSpPr>
          <p:nvPr/>
        </p:nvSpPr>
        <p:spPr bwMode="auto">
          <a:xfrm>
            <a:off x="251520" y="2150068"/>
            <a:ext cx="3569020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18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400" i="1" dirty="0">
                <a:solidFill>
                  <a:srgbClr val="7F7F7F"/>
                </a:solidFill>
                <a:latin typeface="Arial"/>
              </a:rPr>
              <a:t>„Melyik taxi társasággal szokott Ön leggyakrabban utazni? ”</a:t>
            </a:r>
          </a:p>
        </p:txBody>
      </p:sp>
      <p:sp>
        <p:nvSpPr>
          <p:cNvPr id="34" name="Téglalap 33"/>
          <p:cNvSpPr/>
          <p:nvPr/>
        </p:nvSpPr>
        <p:spPr>
          <a:xfrm>
            <a:off x="159095" y="998957"/>
            <a:ext cx="3661445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Minden negyedik utas a Főtaxit jelölte meg az általa leggyakrabban használt taxitársaságként, tőle csak minimálisan maradt le a Bolt (24%).</a:t>
            </a:r>
          </a:p>
        </p:txBody>
      </p:sp>
      <p:sp>
        <p:nvSpPr>
          <p:cNvPr id="40" name="Téglalap 39"/>
          <p:cNvSpPr/>
          <p:nvPr/>
        </p:nvSpPr>
        <p:spPr>
          <a:xfrm>
            <a:off x="4042208" y="946426"/>
            <a:ext cx="4994288" cy="5562323"/>
          </a:xfrm>
          <a:prstGeom prst="rect">
            <a:avLst/>
          </a:prstGeom>
          <a:noFill/>
          <a:ln w="3175">
            <a:solidFill>
              <a:srgbClr val="0052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41" name="Téglalap 40"/>
          <p:cNvSpPr/>
          <p:nvPr/>
        </p:nvSpPr>
        <p:spPr>
          <a:xfrm>
            <a:off x="4037454" y="994627"/>
            <a:ext cx="4994288" cy="791848"/>
          </a:xfrm>
          <a:prstGeom prst="rect">
            <a:avLst/>
          </a:prstGeom>
          <a:solidFill>
            <a:srgbClr val="005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42" name="Téglalap 41"/>
          <p:cNvSpPr/>
          <p:nvPr/>
        </p:nvSpPr>
        <p:spPr>
          <a:xfrm>
            <a:off x="4032700" y="1001645"/>
            <a:ext cx="492228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Az egyes taxitársaságok kedveltsége korosztályonként eltérő – a Bolt a fiatalabbak körében hódít, a Főtaxi viszont szinte minden korcsoportban benne van a top2-ben. </a:t>
            </a:r>
          </a:p>
        </p:txBody>
      </p:sp>
      <p:sp>
        <p:nvSpPr>
          <p:cNvPr id="43" name="Téglalap 42"/>
          <p:cNvSpPr/>
          <p:nvPr/>
        </p:nvSpPr>
        <p:spPr>
          <a:xfrm>
            <a:off x="4078212" y="1811910"/>
            <a:ext cx="4922280" cy="300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1200" dirty="0">
                <a:solidFill>
                  <a:schemeClr val="bg2"/>
                </a:solidFill>
                <a:latin typeface="Arial"/>
              </a:rPr>
              <a:t>Leggyakrabban igénybe vett taxitársaságok korcsoportonként:</a:t>
            </a:r>
          </a:p>
        </p:txBody>
      </p:sp>
      <p:sp>
        <p:nvSpPr>
          <p:cNvPr id="44" name="Téglalap 43"/>
          <p:cNvSpPr/>
          <p:nvPr/>
        </p:nvSpPr>
        <p:spPr>
          <a:xfrm>
            <a:off x="4104071" y="2475329"/>
            <a:ext cx="2504586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84250"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2000" b="1" dirty="0">
                <a:solidFill>
                  <a:srgbClr val="00527C"/>
                </a:solidFill>
                <a:latin typeface="Arial"/>
              </a:rPr>
              <a:t>16-18 évesek:</a:t>
            </a:r>
          </a:p>
        </p:txBody>
      </p:sp>
      <p:pic>
        <p:nvPicPr>
          <p:cNvPr id="37" name="Kép 3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465551" y="2344735"/>
            <a:ext cx="697203" cy="409280"/>
          </a:xfrm>
          <a:prstGeom prst="rect">
            <a:avLst/>
          </a:prstGeom>
        </p:spPr>
      </p:pic>
      <p:pic>
        <p:nvPicPr>
          <p:cNvPr id="38" name="Kép 3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12649" y="2344735"/>
            <a:ext cx="552928" cy="414162"/>
          </a:xfrm>
          <a:prstGeom prst="rect">
            <a:avLst/>
          </a:prstGeom>
        </p:spPr>
      </p:pic>
      <p:sp>
        <p:nvSpPr>
          <p:cNvPr id="39" name="Téglalap 38"/>
          <p:cNvSpPr/>
          <p:nvPr/>
        </p:nvSpPr>
        <p:spPr>
          <a:xfrm>
            <a:off x="4407800" y="3090364"/>
            <a:ext cx="4356361" cy="720080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rgbClr val="0052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45" name="Téglalap 44"/>
          <p:cNvSpPr/>
          <p:nvPr/>
        </p:nvSpPr>
        <p:spPr>
          <a:xfrm>
            <a:off x="4119768" y="3288821"/>
            <a:ext cx="2504586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84250"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2000" b="1" dirty="0">
                <a:solidFill>
                  <a:srgbClr val="00527C"/>
                </a:solidFill>
                <a:latin typeface="Arial"/>
              </a:rPr>
              <a:t>19-28 évesek:</a:t>
            </a:r>
          </a:p>
        </p:txBody>
      </p:sp>
      <p:sp>
        <p:nvSpPr>
          <p:cNvPr id="48" name="Téglalap 47"/>
          <p:cNvSpPr/>
          <p:nvPr/>
        </p:nvSpPr>
        <p:spPr>
          <a:xfrm>
            <a:off x="4400696" y="3892213"/>
            <a:ext cx="4356361" cy="720080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rgbClr val="0052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49" name="Téglalap 48"/>
          <p:cNvSpPr/>
          <p:nvPr/>
        </p:nvSpPr>
        <p:spPr>
          <a:xfrm>
            <a:off x="4112664" y="4090670"/>
            <a:ext cx="2504586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84250"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2000" b="1" dirty="0">
                <a:solidFill>
                  <a:srgbClr val="00527C"/>
                </a:solidFill>
                <a:latin typeface="Arial"/>
              </a:rPr>
              <a:t>29-35 évesek:</a:t>
            </a:r>
          </a:p>
        </p:txBody>
      </p:sp>
      <p:sp>
        <p:nvSpPr>
          <p:cNvPr id="52" name="Téglalap 51"/>
          <p:cNvSpPr/>
          <p:nvPr/>
        </p:nvSpPr>
        <p:spPr>
          <a:xfrm>
            <a:off x="4416393" y="4705705"/>
            <a:ext cx="4356361" cy="720080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rgbClr val="0052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3" name="Téglalap 52"/>
          <p:cNvSpPr/>
          <p:nvPr/>
        </p:nvSpPr>
        <p:spPr>
          <a:xfrm>
            <a:off x="4128361" y="4904162"/>
            <a:ext cx="2504586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84250"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2000" b="1" dirty="0">
                <a:solidFill>
                  <a:srgbClr val="00527C"/>
                </a:solidFill>
                <a:latin typeface="Arial"/>
              </a:rPr>
              <a:t>36-45 évesek:</a:t>
            </a:r>
          </a:p>
        </p:txBody>
      </p:sp>
      <p:sp>
        <p:nvSpPr>
          <p:cNvPr id="56" name="Téglalap 55"/>
          <p:cNvSpPr/>
          <p:nvPr/>
        </p:nvSpPr>
        <p:spPr>
          <a:xfrm>
            <a:off x="4411502" y="5508529"/>
            <a:ext cx="4356361" cy="720080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rgbClr val="0052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7" name="Téglalap 56"/>
          <p:cNvSpPr/>
          <p:nvPr/>
        </p:nvSpPr>
        <p:spPr>
          <a:xfrm>
            <a:off x="4123470" y="5706986"/>
            <a:ext cx="2504586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84250"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2000" b="1" dirty="0">
                <a:solidFill>
                  <a:srgbClr val="00527C"/>
                </a:solidFill>
                <a:latin typeface="Arial"/>
              </a:rPr>
              <a:t>45+ évesek:</a:t>
            </a:r>
          </a:p>
        </p:txBody>
      </p:sp>
      <p:sp>
        <p:nvSpPr>
          <p:cNvPr id="60" name="Rectangle 2"/>
          <p:cNvSpPr>
            <a:spLocks noChangeArrowheads="1"/>
          </p:cNvSpPr>
          <p:nvPr/>
        </p:nvSpPr>
        <p:spPr bwMode="auto">
          <a:xfrm>
            <a:off x="6461872" y="2729982"/>
            <a:ext cx="822511" cy="3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18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400" b="1" dirty="0">
                <a:solidFill>
                  <a:srgbClr val="7F7F7F"/>
                </a:solidFill>
                <a:latin typeface="Arial"/>
              </a:rPr>
              <a:t>47%</a:t>
            </a:r>
          </a:p>
        </p:txBody>
      </p:sp>
      <p:sp>
        <p:nvSpPr>
          <p:cNvPr id="61" name="Rectangle 2"/>
          <p:cNvSpPr>
            <a:spLocks noChangeArrowheads="1"/>
          </p:cNvSpPr>
          <p:nvPr/>
        </p:nvSpPr>
        <p:spPr bwMode="auto">
          <a:xfrm>
            <a:off x="7443243" y="2724348"/>
            <a:ext cx="822511" cy="3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18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400" b="1" dirty="0">
                <a:solidFill>
                  <a:srgbClr val="7F7F7F"/>
                </a:solidFill>
                <a:latin typeface="Arial"/>
              </a:rPr>
              <a:t>21%</a:t>
            </a:r>
          </a:p>
        </p:txBody>
      </p:sp>
      <p:pic>
        <p:nvPicPr>
          <p:cNvPr id="62" name="Kép 6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465551" y="3170711"/>
            <a:ext cx="697203" cy="409280"/>
          </a:xfrm>
          <a:prstGeom prst="rect">
            <a:avLst/>
          </a:prstGeom>
        </p:spPr>
      </p:pic>
      <p:sp>
        <p:nvSpPr>
          <p:cNvPr id="63" name="Rectangle 2"/>
          <p:cNvSpPr>
            <a:spLocks noChangeArrowheads="1"/>
          </p:cNvSpPr>
          <p:nvPr/>
        </p:nvSpPr>
        <p:spPr bwMode="auto">
          <a:xfrm>
            <a:off x="6461872" y="3555958"/>
            <a:ext cx="822511" cy="3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18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400" b="1" dirty="0">
                <a:solidFill>
                  <a:srgbClr val="7F7F7F"/>
                </a:solidFill>
                <a:latin typeface="Arial"/>
              </a:rPr>
              <a:t>33%</a:t>
            </a:r>
          </a:p>
        </p:txBody>
      </p:sp>
      <p:sp>
        <p:nvSpPr>
          <p:cNvPr id="64" name="Rectangle 2"/>
          <p:cNvSpPr>
            <a:spLocks noChangeArrowheads="1"/>
          </p:cNvSpPr>
          <p:nvPr/>
        </p:nvSpPr>
        <p:spPr bwMode="auto">
          <a:xfrm>
            <a:off x="7443243" y="3550324"/>
            <a:ext cx="822511" cy="3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18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400" b="1" dirty="0">
                <a:solidFill>
                  <a:srgbClr val="7F7F7F"/>
                </a:solidFill>
                <a:latin typeface="Arial"/>
              </a:rPr>
              <a:t>22%</a:t>
            </a:r>
          </a:p>
        </p:txBody>
      </p:sp>
      <p:pic>
        <p:nvPicPr>
          <p:cNvPr id="65" name="Kép 6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95929" y="3164046"/>
            <a:ext cx="386367" cy="386367"/>
          </a:xfrm>
          <a:prstGeom prst="rect">
            <a:avLst/>
          </a:prstGeom>
        </p:spPr>
      </p:pic>
      <p:pic>
        <p:nvPicPr>
          <p:cNvPr id="66" name="Kép 6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465551" y="3973881"/>
            <a:ext cx="697203" cy="409280"/>
          </a:xfrm>
          <a:prstGeom prst="rect">
            <a:avLst/>
          </a:prstGeom>
        </p:spPr>
      </p:pic>
      <p:pic>
        <p:nvPicPr>
          <p:cNvPr id="67" name="Kép 6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12649" y="3973881"/>
            <a:ext cx="552928" cy="414162"/>
          </a:xfrm>
          <a:prstGeom prst="rect">
            <a:avLst/>
          </a:prstGeom>
        </p:spPr>
      </p:pic>
      <p:sp>
        <p:nvSpPr>
          <p:cNvPr id="68" name="Rectangle 2"/>
          <p:cNvSpPr>
            <a:spLocks noChangeArrowheads="1"/>
          </p:cNvSpPr>
          <p:nvPr/>
        </p:nvSpPr>
        <p:spPr bwMode="auto">
          <a:xfrm>
            <a:off x="6461872" y="4359128"/>
            <a:ext cx="822511" cy="3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18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400" b="1" dirty="0">
                <a:solidFill>
                  <a:srgbClr val="7F7F7F"/>
                </a:solidFill>
                <a:latin typeface="Arial"/>
              </a:rPr>
              <a:t>28%</a:t>
            </a:r>
          </a:p>
        </p:txBody>
      </p:sp>
      <p:sp>
        <p:nvSpPr>
          <p:cNvPr id="69" name="Rectangle 2"/>
          <p:cNvSpPr>
            <a:spLocks noChangeArrowheads="1"/>
          </p:cNvSpPr>
          <p:nvPr/>
        </p:nvSpPr>
        <p:spPr bwMode="auto">
          <a:xfrm>
            <a:off x="7443243" y="4353494"/>
            <a:ext cx="822511" cy="3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18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400" b="1" dirty="0">
                <a:solidFill>
                  <a:srgbClr val="7F7F7F"/>
                </a:solidFill>
                <a:latin typeface="Arial"/>
              </a:rPr>
              <a:t>25%</a:t>
            </a:r>
          </a:p>
        </p:txBody>
      </p:sp>
      <p:pic>
        <p:nvPicPr>
          <p:cNvPr id="70" name="Kép 6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25869" y="4795739"/>
            <a:ext cx="552928" cy="414162"/>
          </a:xfrm>
          <a:prstGeom prst="rect">
            <a:avLst/>
          </a:prstGeom>
        </p:spPr>
      </p:pic>
      <p:sp>
        <p:nvSpPr>
          <p:cNvPr id="71" name="Rectangle 2"/>
          <p:cNvSpPr>
            <a:spLocks noChangeArrowheads="1"/>
          </p:cNvSpPr>
          <p:nvPr/>
        </p:nvSpPr>
        <p:spPr bwMode="auto">
          <a:xfrm>
            <a:off x="6456463" y="5175352"/>
            <a:ext cx="822511" cy="3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18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400" b="1" dirty="0">
                <a:solidFill>
                  <a:srgbClr val="7F7F7F"/>
                </a:solidFill>
                <a:latin typeface="Arial"/>
              </a:rPr>
              <a:t>29%</a:t>
            </a:r>
          </a:p>
        </p:txBody>
      </p:sp>
      <p:pic>
        <p:nvPicPr>
          <p:cNvPr id="72" name="Kép 7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92926" y="4759366"/>
            <a:ext cx="389370" cy="465080"/>
          </a:xfrm>
          <a:prstGeom prst="rect">
            <a:avLst/>
          </a:prstGeom>
        </p:spPr>
      </p:pic>
      <p:sp>
        <p:nvSpPr>
          <p:cNvPr id="73" name="Rectangle 2"/>
          <p:cNvSpPr>
            <a:spLocks noChangeArrowheads="1"/>
          </p:cNvSpPr>
          <p:nvPr/>
        </p:nvSpPr>
        <p:spPr bwMode="auto">
          <a:xfrm>
            <a:off x="7422096" y="5179072"/>
            <a:ext cx="822511" cy="3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18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400" b="1" dirty="0">
                <a:solidFill>
                  <a:srgbClr val="7F7F7F"/>
                </a:solidFill>
                <a:latin typeface="Arial"/>
              </a:rPr>
              <a:t>18%</a:t>
            </a:r>
          </a:p>
        </p:txBody>
      </p:sp>
      <p:pic>
        <p:nvPicPr>
          <p:cNvPr id="74" name="Kép 7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34598" y="5598317"/>
            <a:ext cx="552928" cy="414162"/>
          </a:xfrm>
          <a:prstGeom prst="rect">
            <a:avLst/>
          </a:prstGeom>
        </p:spPr>
      </p:pic>
      <p:sp>
        <p:nvSpPr>
          <p:cNvPr id="75" name="Rectangle 2"/>
          <p:cNvSpPr>
            <a:spLocks noChangeArrowheads="1"/>
          </p:cNvSpPr>
          <p:nvPr/>
        </p:nvSpPr>
        <p:spPr bwMode="auto">
          <a:xfrm>
            <a:off x="6465192" y="5977930"/>
            <a:ext cx="822511" cy="3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18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400" b="1" dirty="0">
                <a:solidFill>
                  <a:srgbClr val="7F7F7F"/>
                </a:solidFill>
                <a:latin typeface="Arial"/>
              </a:rPr>
              <a:t>30%</a:t>
            </a:r>
          </a:p>
        </p:txBody>
      </p:sp>
      <p:sp>
        <p:nvSpPr>
          <p:cNvPr id="76" name="Rectangle 2"/>
          <p:cNvSpPr>
            <a:spLocks noChangeArrowheads="1"/>
          </p:cNvSpPr>
          <p:nvPr/>
        </p:nvSpPr>
        <p:spPr bwMode="auto">
          <a:xfrm>
            <a:off x="7492860" y="5977888"/>
            <a:ext cx="822511" cy="3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18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400" b="1" dirty="0">
                <a:solidFill>
                  <a:srgbClr val="7F7F7F"/>
                </a:solidFill>
                <a:latin typeface="Arial"/>
              </a:rPr>
              <a:t>24%</a:t>
            </a:r>
          </a:p>
        </p:txBody>
      </p:sp>
      <p:pic>
        <p:nvPicPr>
          <p:cNvPr id="77" name="Kép 7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45546" y="5591610"/>
            <a:ext cx="386367" cy="386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49802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Téglalap 47"/>
          <p:cNvSpPr/>
          <p:nvPr/>
        </p:nvSpPr>
        <p:spPr>
          <a:xfrm>
            <a:off x="1022813" y="260648"/>
            <a:ext cx="79416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ts val="400"/>
              </a:spcBef>
              <a:spcAft>
                <a:spcPct val="0"/>
              </a:spcAft>
              <a:defRPr/>
            </a:pPr>
            <a:r>
              <a:rPr lang="hu-HU" b="1" dirty="0">
                <a:solidFill>
                  <a:srgbClr val="808080"/>
                </a:solidFill>
                <a:latin typeface="Arial"/>
              </a:rPr>
              <a:t>Ami fontos egy taxitársaságnál</a:t>
            </a:r>
          </a:p>
        </p:txBody>
      </p:sp>
      <p:sp>
        <p:nvSpPr>
          <p:cNvPr id="29" name="Téglalap 28"/>
          <p:cNvSpPr/>
          <p:nvPr/>
        </p:nvSpPr>
        <p:spPr>
          <a:xfrm>
            <a:off x="3074724" y="980728"/>
            <a:ext cx="5817756" cy="5477673"/>
          </a:xfrm>
          <a:prstGeom prst="rect">
            <a:avLst/>
          </a:prstGeom>
          <a:noFill/>
          <a:ln w="3175">
            <a:solidFill>
              <a:srgbClr val="0052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6872095" y="1131485"/>
            <a:ext cx="792088" cy="305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1400" b="1" dirty="0">
                <a:solidFill>
                  <a:srgbClr val="FFC000"/>
                </a:solidFill>
                <a:latin typeface="Arial"/>
              </a:rPr>
              <a:t>Átlag</a:t>
            </a:r>
          </a:p>
        </p:txBody>
      </p:sp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5837664" y="1356691"/>
            <a:ext cx="1206030" cy="272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1000" dirty="0">
                <a:solidFill>
                  <a:srgbClr val="808080"/>
                </a:solidFill>
                <a:latin typeface="Arial"/>
              </a:rPr>
              <a:t>egyáltalán nem fontos</a:t>
            </a:r>
          </a:p>
        </p:txBody>
      </p:sp>
      <p:sp>
        <p:nvSpPr>
          <p:cNvPr id="17" name="Rectangle 2"/>
          <p:cNvSpPr>
            <a:spLocks noChangeArrowheads="1"/>
          </p:cNvSpPr>
          <p:nvPr/>
        </p:nvSpPr>
        <p:spPr bwMode="auto">
          <a:xfrm>
            <a:off x="7721566" y="1380183"/>
            <a:ext cx="856201" cy="272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1000" dirty="0">
                <a:solidFill>
                  <a:srgbClr val="808080"/>
                </a:solidFill>
                <a:latin typeface="Arial"/>
              </a:rPr>
              <a:t>nagyon fontos</a:t>
            </a:r>
          </a:p>
        </p:txBody>
      </p:sp>
      <p:graphicFrame>
        <p:nvGraphicFramePr>
          <p:cNvPr id="19" name="Diagram 18"/>
          <p:cNvGraphicFramePr/>
          <p:nvPr>
            <p:extLst>
              <p:ext uri="{D42A27DB-BD31-4B8C-83A1-F6EECF244321}">
                <p14:modId xmlns:p14="http://schemas.microsoft.com/office/powerpoint/2010/main" val="26201634"/>
              </p:ext>
            </p:extLst>
          </p:nvPr>
        </p:nvGraphicFramePr>
        <p:xfrm>
          <a:off x="5724129" y="1566703"/>
          <a:ext cx="3168352" cy="48044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0" name="Táblázat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0303392"/>
              </p:ext>
            </p:extLst>
          </p:nvPr>
        </p:nvGraphicFramePr>
        <p:xfrm>
          <a:off x="3305106" y="1745972"/>
          <a:ext cx="2569284" cy="44913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6928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20810">
                <a:tc>
                  <a:txBody>
                    <a:bodyPr/>
                    <a:lstStyle/>
                    <a:p>
                      <a:pPr algn="r" fontAlgn="ctr"/>
                      <a:r>
                        <a:rPr lang="hu-HU" sz="1100" b="0" i="0" u="none" strike="noStrike" dirty="0">
                          <a:solidFill>
                            <a:schemeClr val="bg2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biztonságérzet utazás közben</a:t>
                      </a:r>
                      <a:endParaRPr lang="hu-HU" sz="1100" b="0" i="0" u="none" strike="noStrike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0810">
                <a:tc>
                  <a:txBody>
                    <a:bodyPr/>
                    <a:lstStyle/>
                    <a:p>
                      <a:pPr algn="r" fontAlgn="ctr"/>
                      <a:r>
                        <a:rPr lang="hu-HU" sz="1100" b="0" i="0" u="none" strike="noStrike">
                          <a:solidFill>
                            <a:schemeClr val="bg2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autók tisztasága</a:t>
                      </a:r>
                      <a:endParaRPr lang="hu-HU" sz="1100" b="0" i="0" u="none" strike="noStrike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20810">
                <a:tc>
                  <a:txBody>
                    <a:bodyPr/>
                    <a:lstStyle/>
                    <a:p>
                      <a:pPr algn="r" fontAlgn="ctr"/>
                      <a:r>
                        <a:rPr lang="hu-HU" sz="1100" b="0" i="0" u="none" strike="noStrike">
                          <a:solidFill>
                            <a:schemeClr val="bg2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sofőrök modora, kedvessége</a:t>
                      </a:r>
                      <a:endParaRPr lang="hu-HU" sz="1100" b="0" i="0" u="none" strike="noStrike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20810">
                <a:tc>
                  <a:txBody>
                    <a:bodyPr/>
                    <a:lstStyle/>
                    <a:p>
                      <a:pPr algn="r" fontAlgn="ctr"/>
                      <a:r>
                        <a:rPr lang="hu-HU" sz="1100" b="0" i="0" u="none" strike="noStrike">
                          <a:solidFill>
                            <a:schemeClr val="bg2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kiállási idő </a:t>
                      </a:r>
                      <a:endParaRPr lang="hu-HU" sz="1100" b="0" i="0" u="none" strike="noStrike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20810">
                <a:tc>
                  <a:txBody>
                    <a:bodyPr/>
                    <a:lstStyle/>
                    <a:p>
                      <a:pPr algn="r" fontAlgn="ctr"/>
                      <a:r>
                        <a:rPr lang="hu-HU" sz="1100" b="0" i="0" u="none" strike="noStrike">
                          <a:solidFill>
                            <a:schemeClr val="bg2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diszpécserszolgálat elérhetősége</a:t>
                      </a:r>
                      <a:endParaRPr lang="hu-HU" sz="1100" b="0" i="0" u="none" strike="noStrike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20810">
                <a:tc>
                  <a:txBody>
                    <a:bodyPr/>
                    <a:lstStyle/>
                    <a:p>
                      <a:pPr algn="r" fontAlgn="ctr"/>
                      <a:r>
                        <a:rPr lang="hu-HU" sz="1100" b="0" i="0" u="none" strike="noStrike">
                          <a:solidFill>
                            <a:schemeClr val="bg2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autók műszaki állapota</a:t>
                      </a:r>
                      <a:endParaRPr lang="hu-HU" sz="1100" b="0" i="0" u="none" strike="noStrike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20810">
                <a:tc>
                  <a:txBody>
                    <a:bodyPr/>
                    <a:lstStyle/>
                    <a:p>
                      <a:pPr algn="r" fontAlgn="ctr"/>
                      <a:r>
                        <a:rPr lang="hu-HU" sz="1100" b="0" i="0" u="none" strike="noStrike">
                          <a:solidFill>
                            <a:schemeClr val="bg2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kényelem, komfortérzet utazás közben</a:t>
                      </a:r>
                      <a:endParaRPr lang="hu-HU" sz="1100" b="0" i="0" u="none" strike="noStrike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20810">
                <a:tc>
                  <a:txBody>
                    <a:bodyPr/>
                    <a:lstStyle/>
                    <a:p>
                      <a:pPr algn="r" fontAlgn="ctr"/>
                      <a:r>
                        <a:rPr lang="hu-HU" sz="1100" b="0" i="0" u="none" strike="noStrike">
                          <a:solidFill>
                            <a:schemeClr val="bg2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diszpécserszolgálat udvariassága</a:t>
                      </a:r>
                      <a:endParaRPr lang="hu-HU" sz="1100" b="0" i="0" u="none" strike="noStrike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20810">
                <a:tc>
                  <a:txBody>
                    <a:bodyPr/>
                    <a:lstStyle/>
                    <a:p>
                      <a:pPr algn="r" fontAlgn="ctr"/>
                      <a:r>
                        <a:rPr lang="hu-HU" sz="1100" b="0" i="0" u="none" strike="noStrike">
                          <a:solidFill>
                            <a:schemeClr val="bg2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sofőrök megjelenése, ápoltsága, öltözéke</a:t>
                      </a:r>
                      <a:endParaRPr lang="hu-HU" sz="1100" b="0" i="0" u="none" strike="noStrike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20810">
                <a:tc>
                  <a:txBody>
                    <a:bodyPr/>
                    <a:lstStyle/>
                    <a:p>
                      <a:pPr algn="r" fontAlgn="ctr"/>
                      <a:r>
                        <a:rPr lang="hu-HU" sz="1100" b="0" i="0" u="none" strike="noStrike" dirty="0">
                          <a:solidFill>
                            <a:schemeClr val="bg2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dohányfüst-mentes autó</a:t>
                      </a:r>
                      <a:endParaRPr lang="hu-HU" sz="1100" b="0" i="0" u="none" strike="noStrike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20810">
                <a:tc>
                  <a:txBody>
                    <a:bodyPr/>
                    <a:lstStyle/>
                    <a:p>
                      <a:pPr algn="r" fontAlgn="ctr"/>
                      <a:r>
                        <a:rPr lang="hu-HU" sz="1100" b="0" i="0" u="none" strike="noStrike">
                          <a:solidFill>
                            <a:schemeClr val="bg2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taxirendelő applikáció használhatósága</a:t>
                      </a:r>
                      <a:endParaRPr lang="hu-HU" sz="1100" b="0" i="0" u="none" strike="noStrike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20810">
                <a:tc>
                  <a:txBody>
                    <a:bodyPr/>
                    <a:lstStyle/>
                    <a:p>
                      <a:pPr algn="r" fontAlgn="ctr"/>
                      <a:r>
                        <a:rPr lang="hu-HU" sz="1100" b="0" i="0" u="none" strike="noStrike">
                          <a:solidFill>
                            <a:schemeClr val="bg2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taxirendelő applikáció elérhetősége</a:t>
                      </a:r>
                      <a:endParaRPr lang="hu-HU" sz="1100" b="0" i="0" u="none" strike="noStrike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320810">
                <a:tc>
                  <a:txBody>
                    <a:bodyPr/>
                    <a:lstStyle/>
                    <a:p>
                      <a:pPr algn="r" fontAlgn="ctr"/>
                      <a:r>
                        <a:rPr lang="hu-HU" sz="1100" b="0" i="0" u="none" strike="noStrike" dirty="0">
                          <a:solidFill>
                            <a:schemeClr val="bg2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visel-e a sofőr maszkot</a:t>
                      </a:r>
                      <a:endParaRPr lang="hu-HU" sz="1100" b="0" i="0" u="none" strike="noStrike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320810">
                <a:tc>
                  <a:txBody>
                    <a:bodyPr/>
                    <a:lstStyle/>
                    <a:p>
                      <a:pPr algn="r" fontAlgn="ctr"/>
                      <a:r>
                        <a:rPr lang="fi-FI" sz="1100" b="0" i="0" u="none" strike="noStrike" dirty="0">
                          <a:solidFill>
                            <a:schemeClr val="bg2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lehet-e a taxiban kisállatot szállítani</a:t>
                      </a:r>
                      <a:endParaRPr lang="fi-FI" sz="1100" b="0" i="0" u="none" strike="noStrike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</a:tbl>
          </a:graphicData>
        </a:graphic>
      </p:graphicFrame>
      <p:sp>
        <p:nvSpPr>
          <p:cNvPr id="53" name="Téglalap 52"/>
          <p:cNvSpPr/>
          <p:nvPr/>
        </p:nvSpPr>
        <p:spPr>
          <a:xfrm>
            <a:off x="3309877" y="1064431"/>
            <a:ext cx="1008112" cy="553998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 fontAlgn="base">
              <a:spcBef>
                <a:spcPts val="400"/>
              </a:spcBef>
              <a:spcAft>
                <a:spcPct val="0"/>
              </a:spcAft>
              <a:defRPr/>
            </a:pPr>
            <a:r>
              <a:rPr lang="hu-HU" sz="1000" i="1" dirty="0">
                <a:solidFill>
                  <a:schemeClr val="bg1"/>
                </a:solidFill>
                <a:latin typeface="Arial"/>
              </a:rPr>
              <a:t>Értékelés négyokozatú skálán</a:t>
            </a:r>
          </a:p>
        </p:txBody>
      </p:sp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>
                <a:defRPr/>
              </a:pPr>
              <a:t>33</a:t>
            </a:fld>
            <a:endParaRPr lang="hu-HU" dirty="0">
              <a:solidFill>
                <a:schemeClr val="bg2"/>
              </a:solidFill>
            </a:endParaRPr>
          </a:p>
        </p:txBody>
      </p:sp>
      <p:cxnSp>
        <p:nvCxnSpPr>
          <p:cNvPr id="16" name="Egyenes összekötő 15"/>
          <p:cNvCxnSpPr/>
          <p:nvPr/>
        </p:nvCxnSpPr>
        <p:spPr>
          <a:xfrm>
            <a:off x="35496" y="782288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églalap 20"/>
          <p:cNvSpPr/>
          <p:nvPr/>
        </p:nvSpPr>
        <p:spPr>
          <a:xfrm>
            <a:off x="60374" y="980728"/>
            <a:ext cx="2851588" cy="5477673"/>
          </a:xfrm>
          <a:prstGeom prst="rect">
            <a:avLst/>
          </a:prstGeom>
          <a:solidFill>
            <a:srgbClr val="005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2" name="Téglalap 21"/>
          <p:cNvSpPr/>
          <p:nvPr/>
        </p:nvSpPr>
        <p:spPr>
          <a:xfrm>
            <a:off x="245929" y="1124744"/>
            <a:ext cx="2518864" cy="5119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Egy taxitársaságnak nagyon sok elvárásnak meg kell felelnie – az utasok számára egyaránt fontos a gépjármű állapota és tisztasága, a sofőrök modora, megjelenése és öltözéke, a diszpécserszolgálat megfelelő működése és a szolgáltatás  gyorsasága.</a:t>
            </a:r>
          </a:p>
          <a:p>
            <a:pPr algn="just"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Összesen három olyan szempont volt, amelynél a taxizók kevesebb mint fele mondta, hogy az „nagyon fontos” – a taxirendelő applikáció elérhetősége, a maszkviselés a sofőr részéről és a kisállat szállításának lehetősége.</a:t>
            </a:r>
          </a:p>
          <a:p>
            <a:pPr algn="just"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A taxitársaságokkal kapcsolatos tapasztalatokról és a velük szemben támasztott elvárásokról a kvalitatív riport tartalmaz további információt. </a:t>
            </a:r>
          </a:p>
        </p:txBody>
      </p:sp>
      <p:sp>
        <p:nvSpPr>
          <p:cNvPr id="18" name="Téglalap 17">
            <a:extLst>
              <a:ext uri="{FF2B5EF4-FFF2-40B4-BE49-F238E27FC236}">
                <a16:creationId xmlns:a16="http://schemas.microsoft.com/office/drawing/2014/main" xmlns="" id="{75F2B151-F1C9-49D7-9DC8-81A21FE00EC5}"/>
              </a:ext>
            </a:extLst>
          </p:cNvPr>
          <p:cNvSpPr/>
          <p:nvPr/>
        </p:nvSpPr>
        <p:spPr>
          <a:xfrm>
            <a:off x="0" y="6578020"/>
            <a:ext cx="3879132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hu-HU" sz="1000" i="1" dirty="0">
                <a:solidFill>
                  <a:srgbClr val="7F7F7F"/>
                </a:solidFill>
                <a:latin typeface="+mj-lt"/>
              </a:rPr>
              <a:t>Bázis: akik az elmúlt 2 évben utaztak taxival Budapesten, n=597</a:t>
            </a:r>
          </a:p>
        </p:txBody>
      </p:sp>
      <p:cxnSp>
        <p:nvCxnSpPr>
          <p:cNvPr id="4" name="Egyenes összekötő 3"/>
          <p:cNvCxnSpPr/>
          <p:nvPr/>
        </p:nvCxnSpPr>
        <p:spPr>
          <a:xfrm>
            <a:off x="3335949" y="5266040"/>
            <a:ext cx="5237657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688413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églalap 17"/>
          <p:cNvSpPr/>
          <p:nvPr/>
        </p:nvSpPr>
        <p:spPr>
          <a:xfrm>
            <a:off x="188749" y="1077454"/>
            <a:ext cx="7272808" cy="1215961"/>
          </a:xfrm>
          <a:prstGeom prst="rect">
            <a:avLst/>
          </a:prstGeom>
          <a:solidFill>
            <a:srgbClr val="005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>
                <a:defRPr/>
              </a:pPr>
              <a:t>34</a:t>
            </a:fld>
            <a:endParaRPr lang="hu-HU" dirty="0">
              <a:solidFill>
                <a:schemeClr val="bg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Egyenes összekötő 6"/>
          <p:cNvCxnSpPr/>
          <p:nvPr/>
        </p:nvCxnSpPr>
        <p:spPr>
          <a:xfrm>
            <a:off x="35496" y="782288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églalap 10"/>
          <p:cNvSpPr/>
          <p:nvPr/>
        </p:nvSpPr>
        <p:spPr>
          <a:xfrm>
            <a:off x="323528" y="1233226"/>
            <a:ext cx="683507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Az egyes korcsoportok elvárásai között a legszembetűnőbb különbség a taxirendelő applikáció megítélésében van – mind annak megléte, mind a használhatósága annál fontosabb, minél fiatalabb a taxizni szándékozó.</a:t>
            </a:r>
          </a:p>
        </p:txBody>
      </p:sp>
      <p:sp>
        <p:nvSpPr>
          <p:cNvPr id="22" name="Rectangle 2"/>
          <p:cNvSpPr>
            <a:spLocks noChangeArrowheads="1"/>
          </p:cNvSpPr>
          <p:nvPr/>
        </p:nvSpPr>
        <p:spPr bwMode="auto">
          <a:xfrm>
            <a:off x="1017058" y="88030"/>
            <a:ext cx="7480597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b="1" dirty="0">
                <a:solidFill>
                  <a:srgbClr val="7F7F7F"/>
                </a:solidFill>
                <a:latin typeface="Arial"/>
              </a:rPr>
              <a:t>A taxirendelő applikáció fontossága az egyes életkori szegmensek esetében </a:t>
            </a:r>
          </a:p>
        </p:txBody>
      </p:sp>
      <p:sp>
        <p:nvSpPr>
          <p:cNvPr id="49" name="Rectangle 2"/>
          <p:cNvSpPr>
            <a:spLocks noChangeArrowheads="1"/>
          </p:cNvSpPr>
          <p:nvPr/>
        </p:nvSpPr>
        <p:spPr bwMode="auto">
          <a:xfrm>
            <a:off x="206948" y="3277807"/>
            <a:ext cx="1745423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400" i="1" dirty="0">
                <a:solidFill>
                  <a:srgbClr val="7F7F7F"/>
                </a:solidFill>
                <a:latin typeface="Arial"/>
              </a:rPr>
              <a:t>Akik szerint „nagyon fontos” a taxirendelő applikáció </a:t>
            </a:r>
            <a:r>
              <a:rPr lang="hu-HU" sz="1400" i="1" u="sng" dirty="0">
                <a:solidFill>
                  <a:srgbClr val="7F7F7F"/>
                </a:solidFill>
                <a:latin typeface="Arial"/>
              </a:rPr>
              <a:t>elérhetősége</a:t>
            </a:r>
            <a:r>
              <a:rPr lang="hu-HU" sz="1400" i="1" dirty="0">
                <a:solidFill>
                  <a:srgbClr val="7F7F7F"/>
                </a:solidFill>
                <a:latin typeface="Arial"/>
              </a:rPr>
              <a:t>:</a:t>
            </a:r>
          </a:p>
        </p:txBody>
      </p:sp>
      <p:graphicFrame>
        <p:nvGraphicFramePr>
          <p:cNvPr id="12" name="Chart 4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53112309"/>
              </p:ext>
            </p:extLst>
          </p:nvPr>
        </p:nvGraphicFramePr>
        <p:xfrm>
          <a:off x="1773809" y="2587295"/>
          <a:ext cx="6654939" cy="17439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217883" y="5255875"/>
            <a:ext cx="1745423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400" i="1" dirty="0">
                <a:solidFill>
                  <a:srgbClr val="7F7F7F"/>
                </a:solidFill>
                <a:latin typeface="Arial"/>
              </a:rPr>
              <a:t>Akik szerint „nagyon fontos” a taxirendelő applikáció </a:t>
            </a:r>
            <a:r>
              <a:rPr lang="hu-HU" sz="1400" i="1" u="sng" dirty="0">
                <a:solidFill>
                  <a:srgbClr val="7F7F7F"/>
                </a:solidFill>
                <a:latin typeface="Arial"/>
              </a:rPr>
              <a:t>használhatósága</a:t>
            </a:r>
            <a:r>
              <a:rPr lang="hu-HU" sz="1400" i="1" dirty="0">
                <a:solidFill>
                  <a:srgbClr val="7F7F7F"/>
                </a:solidFill>
                <a:latin typeface="Arial"/>
              </a:rPr>
              <a:t>:</a:t>
            </a:r>
          </a:p>
        </p:txBody>
      </p:sp>
      <p:graphicFrame>
        <p:nvGraphicFramePr>
          <p:cNvPr id="14" name="Chart 4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86553957"/>
              </p:ext>
            </p:extLst>
          </p:nvPr>
        </p:nvGraphicFramePr>
        <p:xfrm>
          <a:off x="1853651" y="4565363"/>
          <a:ext cx="6654939" cy="17439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15" name="Kép 14"/>
          <p:cNvPicPr>
            <a:picLocks noChangeAspect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620806" y="995651"/>
            <a:ext cx="1392214" cy="1392214"/>
          </a:xfrm>
          <a:prstGeom prst="rect">
            <a:avLst/>
          </a:prstGeom>
        </p:spPr>
      </p:pic>
      <p:sp>
        <p:nvSpPr>
          <p:cNvPr id="16" name="Téglalap 15">
            <a:extLst>
              <a:ext uri="{FF2B5EF4-FFF2-40B4-BE49-F238E27FC236}">
                <a16:creationId xmlns:a16="http://schemas.microsoft.com/office/drawing/2014/main" xmlns="" id="{75F2B151-F1C9-49D7-9DC8-81A21FE00EC5}"/>
              </a:ext>
            </a:extLst>
          </p:cNvPr>
          <p:cNvSpPr/>
          <p:nvPr/>
        </p:nvSpPr>
        <p:spPr>
          <a:xfrm>
            <a:off x="0" y="6578020"/>
            <a:ext cx="3879132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hu-HU" sz="1000" i="1" dirty="0">
                <a:solidFill>
                  <a:srgbClr val="7F7F7F"/>
                </a:solidFill>
                <a:latin typeface="+mj-lt"/>
              </a:rPr>
              <a:t>Bázis: akik az elmúlt 2 évben utaztak taxival Budapesten, n=597</a:t>
            </a:r>
          </a:p>
        </p:txBody>
      </p:sp>
    </p:spTree>
    <p:extLst>
      <p:ext uri="{BB962C8B-B14F-4D97-AF65-F5344CB8AC3E}">
        <p14:creationId xmlns:p14="http://schemas.microsoft.com/office/powerpoint/2010/main" val="322005315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>
                <a:defRPr/>
              </a:pPr>
              <a:t>35</a:t>
            </a:fld>
            <a:endParaRPr lang="hu-HU" dirty="0">
              <a:solidFill>
                <a:schemeClr val="bg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Egyenes összekötő 6"/>
          <p:cNvCxnSpPr/>
          <p:nvPr/>
        </p:nvCxnSpPr>
        <p:spPr>
          <a:xfrm>
            <a:off x="35496" y="782288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1058387" y="111912"/>
            <a:ext cx="804900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b="1" dirty="0">
                <a:solidFill>
                  <a:srgbClr val="7F7F7F"/>
                </a:solidFill>
                <a:latin typeface="Arial"/>
              </a:rPr>
              <a:t>Taxirendelés módja</a:t>
            </a:r>
          </a:p>
        </p:txBody>
      </p:sp>
      <p:sp>
        <p:nvSpPr>
          <p:cNvPr id="28" name="Téglalap 27"/>
          <p:cNvSpPr/>
          <p:nvPr/>
        </p:nvSpPr>
        <p:spPr>
          <a:xfrm>
            <a:off x="183494" y="946427"/>
            <a:ext cx="8780994" cy="1042413"/>
          </a:xfrm>
          <a:prstGeom prst="rect">
            <a:avLst/>
          </a:prstGeom>
          <a:solidFill>
            <a:srgbClr val="005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9" name="Téglalap 28"/>
          <p:cNvSpPr/>
          <p:nvPr/>
        </p:nvSpPr>
        <p:spPr>
          <a:xfrm>
            <a:off x="349580" y="956680"/>
            <a:ext cx="820421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Annak ellenére, hogy a taxirendelő applikáció megléte és használhatósága fontos a fiatalok számára, a taxi hívásának leggyakoribb módja még a 16-18 éves korosztályban is a telefonon történő rendelés. Természetesen minél idősebb valaki, annál inkább a telefont részesíti előnyben – a 45 évesnél idősebbek közül csak minden negyedik megkérdezett jelezte, hogy applikációval is szokott kocsit hívni, míg ugyanez az arány a legfiatalabbak csoportjában 53%.</a:t>
            </a:r>
          </a:p>
        </p:txBody>
      </p:sp>
      <p:sp>
        <p:nvSpPr>
          <p:cNvPr id="43" name="Rectangle 2"/>
          <p:cNvSpPr>
            <a:spLocks noChangeArrowheads="1"/>
          </p:cNvSpPr>
          <p:nvPr/>
        </p:nvSpPr>
        <p:spPr bwMode="auto">
          <a:xfrm>
            <a:off x="2613567" y="1988840"/>
            <a:ext cx="4717662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18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200" i="1" dirty="0">
                <a:solidFill>
                  <a:srgbClr val="7F7F7F"/>
                </a:solidFill>
                <a:latin typeface="Arial"/>
              </a:rPr>
              <a:t>„Ha Budapesten belül taxit rendel, azt milyen módon teszi?”</a:t>
            </a:r>
          </a:p>
        </p:txBody>
      </p:sp>
      <p:sp>
        <p:nvSpPr>
          <p:cNvPr id="33" name="Téglalap 32"/>
          <p:cNvSpPr/>
          <p:nvPr/>
        </p:nvSpPr>
        <p:spPr>
          <a:xfrm>
            <a:off x="1259632" y="2545642"/>
            <a:ext cx="177559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ts val="400"/>
              </a:spcBef>
              <a:spcAft>
                <a:spcPct val="0"/>
              </a:spcAft>
              <a:defRPr/>
            </a:pPr>
            <a:r>
              <a:rPr lang="hu-HU" sz="1100" dirty="0">
                <a:solidFill>
                  <a:srgbClr val="00527C"/>
                </a:solidFill>
                <a:latin typeface="Arial"/>
              </a:rPr>
              <a:t>Teljes minta</a:t>
            </a:r>
          </a:p>
        </p:txBody>
      </p:sp>
      <p:sp>
        <p:nvSpPr>
          <p:cNvPr id="34" name="Téglalap 33"/>
          <p:cNvSpPr/>
          <p:nvPr/>
        </p:nvSpPr>
        <p:spPr>
          <a:xfrm>
            <a:off x="2411760" y="2545642"/>
            <a:ext cx="177559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ts val="400"/>
              </a:spcBef>
              <a:spcAft>
                <a:spcPct val="0"/>
              </a:spcAft>
              <a:defRPr/>
            </a:pPr>
            <a:r>
              <a:rPr lang="hu-HU" sz="1100" dirty="0">
                <a:solidFill>
                  <a:srgbClr val="719BC9"/>
                </a:solidFill>
                <a:latin typeface="Arial"/>
              </a:rPr>
              <a:t>16-18 évesek</a:t>
            </a:r>
          </a:p>
        </p:txBody>
      </p:sp>
      <p:sp>
        <p:nvSpPr>
          <p:cNvPr id="35" name="Téglalap 34"/>
          <p:cNvSpPr/>
          <p:nvPr/>
        </p:nvSpPr>
        <p:spPr>
          <a:xfrm>
            <a:off x="3563888" y="2545642"/>
            <a:ext cx="177559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ts val="400"/>
              </a:spcBef>
              <a:spcAft>
                <a:spcPct val="0"/>
              </a:spcAft>
              <a:defRPr/>
            </a:pPr>
            <a:r>
              <a:rPr lang="hu-HU" sz="1100" dirty="0">
                <a:solidFill>
                  <a:srgbClr val="FFC000"/>
                </a:solidFill>
                <a:latin typeface="Arial"/>
              </a:rPr>
              <a:t>19-28 évesek</a:t>
            </a:r>
          </a:p>
        </p:txBody>
      </p:sp>
      <p:graphicFrame>
        <p:nvGraphicFramePr>
          <p:cNvPr id="37" name="Táblázat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5632429"/>
              </p:ext>
            </p:extLst>
          </p:nvPr>
        </p:nvGraphicFramePr>
        <p:xfrm>
          <a:off x="98399" y="2834105"/>
          <a:ext cx="1565588" cy="33277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558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11312">
                <a:tc>
                  <a:txBody>
                    <a:bodyPr/>
                    <a:lstStyle/>
                    <a:p>
                      <a:pPr algn="r" fontAlgn="b"/>
                      <a:r>
                        <a:rPr lang="hu-HU" sz="1000" b="0" i="0" u="none" strike="noStrike" dirty="0">
                          <a:solidFill>
                            <a:schemeClr val="bg2"/>
                          </a:solidFill>
                          <a:effectLst/>
                          <a:latin typeface="Arial" panose="020B0604020202020204" pitchFamily="34" charset="0"/>
                        </a:rPr>
                        <a:t>telefonon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80114">
                <a:tc>
                  <a:txBody>
                    <a:bodyPr/>
                    <a:lstStyle/>
                    <a:p>
                      <a:pPr algn="r" fontAlgn="b"/>
                      <a:r>
                        <a:rPr lang="hu-HU" sz="1000" b="0" i="0" u="none" strike="noStrike" dirty="0">
                          <a:solidFill>
                            <a:schemeClr val="bg2"/>
                          </a:solidFill>
                          <a:effectLst/>
                          <a:latin typeface="Arial" panose="020B0604020202020204" pitchFamily="34" charset="0"/>
                        </a:rPr>
                        <a:t>mobil applikációval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90507"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000" b="0" i="0" u="none" strike="noStrike" dirty="0">
                          <a:solidFill>
                            <a:schemeClr val="bg2"/>
                          </a:solidFill>
                          <a:effectLst/>
                          <a:latin typeface="Arial" panose="020B0604020202020204" pitchFamily="34" charset="0"/>
                        </a:rPr>
                        <a:t>netes felületen keresztül 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35760"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000" b="0" i="0" u="none" strike="noStrike" dirty="0">
                          <a:solidFill>
                            <a:schemeClr val="bg2"/>
                          </a:solidFill>
                          <a:effectLst/>
                          <a:latin typeface="Arial" panose="020B0604020202020204" pitchFamily="34" charset="0"/>
                        </a:rPr>
                        <a:t>utcán leintem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66958"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000" b="0" i="0" u="none" strike="noStrike" dirty="0">
                          <a:solidFill>
                            <a:schemeClr val="bg2"/>
                          </a:solidFill>
                          <a:effectLst/>
                          <a:latin typeface="Arial" panose="020B0604020202020204" pitchFamily="34" charset="0"/>
                        </a:rPr>
                        <a:t>nem rendelek - elmegyek a legközelebbi taxi droszthoz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43059"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000" b="0" i="0" u="none" strike="noStrike" dirty="0">
                          <a:solidFill>
                            <a:schemeClr val="bg2"/>
                          </a:solidFill>
                          <a:effectLst/>
                          <a:latin typeface="Arial" panose="020B0604020202020204" pitchFamily="34" charset="0"/>
                        </a:rPr>
                        <a:t>nem én rendelem a taxit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graphicFrame>
        <p:nvGraphicFramePr>
          <p:cNvPr id="38" name="Diagram 37"/>
          <p:cNvGraphicFramePr/>
          <p:nvPr>
            <p:extLst>
              <p:ext uri="{D42A27DB-BD31-4B8C-83A1-F6EECF244321}">
                <p14:modId xmlns:p14="http://schemas.microsoft.com/office/powerpoint/2010/main" val="3947311229"/>
              </p:ext>
            </p:extLst>
          </p:nvPr>
        </p:nvGraphicFramePr>
        <p:xfrm>
          <a:off x="1735456" y="2792703"/>
          <a:ext cx="2116914" cy="35089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4" name="Diagram 43"/>
          <p:cNvGraphicFramePr/>
          <p:nvPr>
            <p:extLst>
              <p:ext uri="{D42A27DB-BD31-4B8C-83A1-F6EECF244321}">
                <p14:modId xmlns:p14="http://schemas.microsoft.com/office/powerpoint/2010/main" val="1760010559"/>
              </p:ext>
            </p:extLst>
          </p:nvPr>
        </p:nvGraphicFramePr>
        <p:xfrm>
          <a:off x="2882567" y="2809200"/>
          <a:ext cx="2116914" cy="35264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6" name="Téglalap 45"/>
          <p:cNvSpPr/>
          <p:nvPr/>
        </p:nvSpPr>
        <p:spPr>
          <a:xfrm>
            <a:off x="4644008" y="2535862"/>
            <a:ext cx="177559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ts val="400"/>
              </a:spcBef>
              <a:spcAft>
                <a:spcPct val="0"/>
              </a:spcAft>
              <a:defRPr/>
            </a:pPr>
            <a:r>
              <a:rPr lang="hu-HU" sz="11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</a:rPr>
              <a:t>29-35 évesek</a:t>
            </a:r>
          </a:p>
        </p:txBody>
      </p:sp>
      <p:sp>
        <p:nvSpPr>
          <p:cNvPr id="47" name="Téglalap 46"/>
          <p:cNvSpPr/>
          <p:nvPr/>
        </p:nvSpPr>
        <p:spPr>
          <a:xfrm>
            <a:off x="5796136" y="2538152"/>
            <a:ext cx="177559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ts val="400"/>
              </a:spcBef>
              <a:spcAft>
                <a:spcPct val="0"/>
              </a:spcAft>
              <a:defRPr/>
            </a:pPr>
            <a:r>
              <a:rPr lang="hu-HU" sz="1100" dirty="0">
                <a:solidFill>
                  <a:srgbClr val="C00000"/>
                </a:solidFill>
                <a:latin typeface="Arial"/>
              </a:rPr>
              <a:t>36-45 évesek</a:t>
            </a:r>
          </a:p>
        </p:txBody>
      </p:sp>
      <p:grpSp>
        <p:nvGrpSpPr>
          <p:cNvPr id="50" name="Csoportba foglalás 49"/>
          <p:cNvGrpSpPr/>
          <p:nvPr/>
        </p:nvGrpSpPr>
        <p:grpSpPr>
          <a:xfrm>
            <a:off x="3419872" y="6462907"/>
            <a:ext cx="3284458" cy="323165"/>
            <a:chOff x="4815934" y="6452682"/>
            <a:chExt cx="3284458" cy="323165"/>
          </a:xfrm>
        </p:grpSpPr>
        <p:sp>
          <p:nvSpPr>
            <p:cNvPr id="51" name="Téglalap 50"/>
            <p:cNvSpPr/>
            <p:nvPr/>
          </p:nvSpPr>
          <p:spPr>
            <a:xfrm>
              <a:off x="5176046" y="6452682"/>
              <a:ext cx="2924346" cy="323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lnSpc>
                  <a:spcPts val="1800"/>
                </a:lnSpc>
                <a:spcBef>
                  <a:spcPts val="400"/>
                </a:spcBef>
                <a:spcAft>
                  <a:spcPct val="0"/>
                </a:spcAft>
                <a:defRPr/>
              </a:pPr>
              <a:r>
                <a:rPr lang="hu-HU" sz="1000" i="1" dirty="0">
                  <a:solidFill>
                    <a:srgbClr val="808080"/>
                  </a:solidFill>
                  <a:latin typeface="Arial"/>
                </a:rPr>
                <a:t>= szignifikáns eltérés a teljes mintához képest</a:t>
              </a:r>
            </a:p>
          </p:txBody>
        </p:sp>
        <p:sp>
          <p:nvSpPr>
            <p:cNvPr id="52" name="Freeform 11"/>
            <p:cNvSpPr>
              <a:spLocks/>
            </p:cNvSpPr>
            <p:nvPr/>
          </p:nvSpPr>
          <p:spPr bwMode="auto">
            <a:xfrm rot="10800000">
              <a:off x="4815934" y="6556219"/>
              <a:ext cx="206740" cy="167194"/>
            </a:xfrm>
            <a:custGeom>
              <a:avLst/>
              <a:gdLst/>
              <a:ahLst/>
              <a:cxnLst>
                <a:cxn ang="0">
                  <a:pos x="204" y="262"/>
                </a:cxn>
                <a:cxn ang="0">
                  <a:pos x="204" y="0"/>
                </a:cxn>
                <a:cxn ang="0">
                  <a:pos x="88" y="0"/>
                </a:cxn>
                <a:cxn ang="0">
                  <a:pos x="88" y="262"/>
                </a:cxn>
                <a:cxn ang="0">
                  <a:pos x="0" y="262"/>
                </a:cxn>
                <a:cxn ang="0">
                  <a:pos x="146" y="436"/>
                </a:cxn>
                <a:cxn ang="0">
                  <a:pos x="292" y="262"/>
                </a:cxn>
                <a:cxn ang="0">
                  <a:pos x="204" y="262"/>
                </a:cxn>
              </a:cxnLst>
              <a:rect l="0" t="0" r="r" b="b"/>
              <a:pathLst>
                <a:path w="292" h="436">
                  <a:moveTo>
                    <a:pt x="204" y="262"/>
                  </a:moveTo>
                  <a:lnTo>
                    <a:pt x="204" y="0"/>
                  </a:lnTo>
                  <a:lnTo>
                    <a:pt x="88" y="0"/>
                  </a:lnTo>
                  <a:lnTo>
                    <a:pt x="88" y="262"/>
                  </a:lnTo>
                  <a:lnTo>
                    <a:pt x="0" y="262"/>
                  </a:lnTo>
                  <a:lnTo>
                    <a:pt x="146" y="436"/>
                  </a:lnTo>
                  <a:lnTo>
                    <a:pt x="292" y="262"/>
                  </a:lnTo>
                  <a:lnTo>
                    <a:pt x="204" y="262"/>
                  </a:lnTo>
                  <a:close/>
                </a:path>
              </a:pathLst>
            </a:custGeom>
            <a:solidFill>
              <a:srgbClr val="73AE5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000">
                <a:solidFill>
                  <a:prstClr val="black"/>
                </a:solidFill>
              </a:endParaRPr>
            </a:p>
          </p:txBody>
        </p:sp>
      </p:grpSp>
      <p:sp>
        <p:nvSpPr>
          <p:cNvPr id="54" name="Freeform 11"/>
          <p:cNvSpPr>
            <a:spLocks/>
          </p:cNvSpPr>
          <p:nvPr/>
        </p:nvSpPr>
        <p:spPr bwMode="auto">
          <a:xfrm>
            <a:off x="3572819" y="6568508"/>
            <a:ext cx="181496" cy="183984"/>
          </a:xfrm>
          <a:custGeom>
            <a:avLst/>
            <a:gdLst/>
            <a:ahLst/>
            <a:cxnLst>
              <a:cxn ang="0">
                <a:pos x="204" y="262"/>
              </a:cxn>
              <a:cxn ang="0">
                <a:pos x="204" y="0"/>
              </a:cxn>
              <a:cxn ang="0">
                <a:pos x="88" y="0"/>
              </a:cxn>
              <a:cxn ang="0">
                <a:pos x="88" y="262"/>
              </a:cxn>
              <a:cxn ang="0">
                <a:pos x="0" y="262"/>
              </a:cxn>
              <a:cxn ang="0">
                <a:pos x="146" y="436"/>
              </a:cxn>
              <a:cxn ang="0">
                <a:pos x="292" y="262"/>
              </a:cxn>
              <a:cxn ang="0">
                <a:pos x="204" y="262"/>
              </a:cxn>
            </a:cxnLst>
            <a:rect l="0" t="0" r="r" b="b"/>
            <a:pathLst>
              <a:path w="292" h="436">
                <a:moveTo>
                  <a:pt x="204" y="262"/>
                </a:moveTo>
                <a:lnTo>
                  <a:pt x="204" y="0"/>
                </a:lnTo>
                <a:lnTo>
                  <a:pt x="88" y="0"/>
                </a:lnTo>
                <a:lnTo>
                  <a:pt x="88" y="262"/>
                </a:lnTo>
                <a:lnTo>
                  <a:pt x="0" y="262"/>
                </a:lnTo>
                <a:lnTo>
                  <a:pt x="146" y="436"/>
                </a:lnTo>
                <a:lnTo>
                  <a:pt x="292" y="262"/>
                </a:lnTo>
                <a:lnTo>
                  <a:pt x="204" y="262"/>
                </a:lnTo>
                <a:close/>
              </a:path>
            </a:pathLst>
          </a:cu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000">
              <a:solidFill>
                <a:prstClr val="black"/>
              </a:solidFill>
            </a:endParaRPr>
          </a:p>
        </p:txBody>
      </p:sp>
      <p:sp>
        <p:nvSpPr>
          <p:cNvPr id="25" name="Téglalap 24">
            <a:extLst>
              <a:ext uri="{FF2B5EF4-FFF2-40B4-BE49-F238E27FC236}">
                <a16:creationId xmlns:a16="http://schemas.microsoft.com/office/drawing/2014/main" xmlns="" id="{75F2B151-F1C9-49D7-9DC8-81A21FE00EC5}"/>
              </a:ext>
            </a:extLst>
          </p:cNvPr>
          <p:cNvSpPr/>
          <p:nvPr/>
        </p:nvSpPr>
        <p:spPr>
          <a:xfrm>
            <a:off x="1474680" y="6176512"/>
            <a:ext cx="1058387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hu-HU" sz="1000" i="1" dirty="0">
                <a:solidFill>
                  <a:srgbClr val="7F7F7F"/>
                </a:solidFill>
                <a:latin typeface="+mj-lt"/>
              </a:rPr>
              <a:t>n=597</a:t>
            </a:r>
          </a:p>
        </p:txBody>
      </p:sp>
      <p:sp>
        <p:nvSpPr>
          <p:cNvPr id="26" name="Téglalap 25">
            <a:extLst>
              <a:ext uri="{FF2B5EF4-FFF2-40B4-BE49-F238E27FC236}">
                <a16:creationId xmlns:a16="http://schemas.microsoft.com/office/drawing/2014/main" xmlns="" id="{75F2B151-F1C9-49D7-9DC8-81A21FE00EC5}"/>
              </a:ext>
            </a:extLst>
          </p:cNvPr>
          <p:cNvSpPr/>
          <p:nvPr/>
        </p:nvSpPr>
        <p:spPr>
          <a:xfrm>
            <a:off x="2486968" y="6163423"/>
            <a:ext cx="1058387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hu-HU" sz="1000" i="1" dirty="0">
                <a:solidFill>
                  <a:srgbClr val="7F7F7F"/>
                </a:solidFill>
                <a:latin typeface="+mj-lt"/>
              </a:rPr>
              <a:t>n=65</a:t>
            </a:r>
          </a:p>
        </p:txBody>
      </p:sp>
      <p:sp>
        <p:nvSpPr>
          <p:cNvPr id="30" name="Téglalap 29">
            <a:extLst>
              <a:ext uri="{FF2B5EF4-FFF2-40B4-BE49-F238E27FC236}">
                <a16:creationId xmlns:a16="http://schemas.microsoft.com/office/drawing/2014/main" xmlns="" id="{75F2B151-F1C9-49D7-9DC8-81A21FE00EC5}"/>
              </a:ext>
            </a:extLst>
          </p:cNvPr>
          <p:cNvSpPr/>
          <p:nvPr/>
        </p:nvSpPr>
        <p:spPr>
          <a:xfrm>
            <a:off x="3722887" y="6159111"/>
            <a:ext cx="1058387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hu-HU" sz="1000" i="1" dirty="0">
                <a:solidFill>
                  <a:srgbClr val="7F7F7F"/>
                </a:solidFill>
                <a:latin typeface="+mj-lt"/>
              </a:rPr>
              <a:t>n=91</a:t>
            </a:r>
          </a:p>
        </p:txBody>
      </p:sp>
      <p:sp>
        <p:nvSpPr>
          <p:cNvPr id="40" name="Téglalap 39"/>
          <p:cNvSpPr/>
          <p:nvPr/>
        </p:nvSpPr>
        <p:spPr>
          <a:xfrm>
            <a:off x="7092280" y="2518830"/>
            <a:ext cx="177559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ts val="400"/>
              </a:spcBef>
              <a:spcAft>
                <a:spcPct val="0"/>
              </a:spcAft>
              <a:defRPr/>
            </a:pPr>
            <a:r>
              <a:rPr lang="hu-HU" sz="1100" dirty="0">
                <a:solidFill>
                  <a:schemeClr val="accent6">
                    <a:lumMod val="40000"/>
                    <a:lumOff val="60000"/>
                  </a:schemeClr>
                </a:solidFill>
                <a:latin typeface="Arial"/>
              </a:rPr>
              <a:t>45+ évesek</a:t>
            </a:r>
          </a:p>
        </p:txBody>
      </p:sp>
      <p:graphicFrame>
        <p:nvGraphicFramePr>
          <p:cNvPr id="42" name="Diagram 41"/>
          <p:cNvGraphicFramePr/>
          <p:nvPr>
            <p:extLst>
              <p:ext uri="{D42A27DB-BD31-4B8C-83A1-F6EECF244321}">
                <p14:modId xmlns:p14="http://schemas.microsoft.com/office/powerpoint/2010/main" val="4079493892"/>
              </p:ext>
            </p:extLst>
          </p:nvPr>
        </p:nvGraphicFramePr>
        <p:xfrm>
          <a:off x="4063710" y="2809200"/>
          <a:ext cx="2116914" cy="35264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53" name="Diagram 52"/>
          <p:cNvGraphicFramePr/>
          <p:nvPr>
            <p:extLst>
              <p:ext uri="{D42A27DB-BD31-4B8C-83A1-F6EECF244321}">
                <p14:modId xmlns:p14="http://schemas.microsoft.com/office/powerpoint/2010/main" val="3657467249"/>
              </p:ext>
            </p:extLst>
          </p:nvPr>
        </p:nvGraphicFramePr>
        <p:xfrm>
          <a:off x="5221044" y="2809200"/>
          <a:ext cx="2116914" cy="35264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55" name="Diagram 54"/>
          <p:cNvGraphicFramePr/>
          <p:nvPr>
            <p:extLst>
              <p:ext uri="{D42A27DB-BD31-4B8C-83A1-F6EECF244321}">
                <p14:modId xmlns:p14="http://schemas.microsoft.com/office/powerpoint/2010/main" val="1195025194"/>
              </p:ext>
            </p:extLst>
          </p:nvPr>
        </p:nvGraphicFramePr>
        <p:xfrm>
          <a:off x="6320435" y="2809200"/>
          <a:ext cx="2116914" cy="35264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56" name="Diagram 55"/>
          <p:cNvGraphicFramePr/>
          <p:nvPr>
            <p:extLst>
              <p:ext uri="{D42A27DB-BD31-4B8C-83A1-F6EECF244321}">
                <p14:modId xmlns:p14="http://schemas.microsoft.com/office/powerpoint/2010/main" val="2748402677"/>
              </p:ext>
            </p:extLst>
          </p:nvPr>
        </p:nvGraphicFramePr>
        <p:xfrm>
          <a:off x="7529552" y="2792703"/>
          <a:ext cx="2116914" cy="35264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32" name="Téglalap 31">
            <a:extLst>
              <a:ext uri="{FF2B5EF4-FFF2-40B4-BE49-F238E27FC236}">
                <a16:creationId xmlns:a16="http://schemas.microsoft.com/office/drawing/2014/main" xmlns="" id="{75F2B151-F1C9-49D7-9DC8-81A21FE00EC5}"/>
              </a:ext>
            </a:extLst>
          </p:cNvPr>
          <p:cNvSpPr/>
          <p:nvPr/>
        </p:nvSpPr>
        <p:spPr>
          <a:xfrm>
            <a:off x="4896873" y="6163422"/>
            <a:ext cx="1058387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hu-HU" sz="1000" i="1" dirty="0">
                <a:solidFill>
                  <a:srgbClr val="7F7F7F"/>
                </a:solidFill>
                <a:latin typeface="+mj-lt"/>
              </a:rPr>
              <a:t>n=157</a:t>
            </a:r>
          </a:p>
        </p:txBody>
      </p:sp>
      <p:sp>
        <p:nvSpPr>
          <p:cNvPr id="57" name="Téglalap 56">
            <a:extLst>
              <a:ext uri="{FF2B5EF4-FFF2-40B4-BE49-F238E27FC236}">
                <a16:creationId xmlns:a16="http://schemas.microsoft.com/office/drawing/2014/main" xmlns="" id="{75F2B151-F1C9-49D7-9DC8-81A21FE00EC5}"/>
              </a:ext>
            </a:extLst>
          </p:cNvPr>
          <p:cNvSpPr/>
          <p:nvPr/>
        </p:nvSpPr>
        <p:spPr>
          <a:xfrm>
            <a:off x="5984395" y="6175993"/>
            <a:ext cx="1058387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hu-HU" sz="1000" i="1" dirty="0">
                <a:solidFill>
                  <a:srgbClr val="7F7F7F"/>
                </a:solidFill>
                <a:latin typeface="+mj-lt"/>
              </a:rPr>
              <a:t>n=145</a:t>
            </a:r>
          </a:p>
        </p:txBody>
      </p:sp>
      <p:sp>
        <p:nvSpPr>
          <p:cNvPr id="39" name="Téglalap 38">
            <a:extLst>
              <a:ext uri="{FF2B5EF4-FFF2-40B4-BE49-F238E27FC236}">
                <a16:creationId xmlns:a16="http://schemas.microsoft.com/office/drawing/2014/main" xmlns="" id="{75F2B151-F1C9-49D7-9DC8-81A21FE00EC5}"/>
              </a:ext>
            </a:extLst>
          </p:cNvPr>
          <p:cNvSpPr/>
          <p:nvPr/>
        </p:nvSpPr>
        <p:spPr>
          <a:xfrm>
            <a:off x="7236296" y="6159111"/>
            <a:ext cx="1058387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hu-HU" sz="1000" i="1" dirty="0">
                <a:solidFill>
                  <a:srgbClr val="7F7F7F"/>
                </a:solidFill>
                <a:latin typeface="+mj-lt"/>
              </a:rPr>
              <a:t>n=138</a:t>
            </a:r>
          </a:p>
        </p:txBody>
      </p:sp>
      <p:sp>
        <p:nvSpPr>
          <p:cNvPr id="36" name="Freeform 11"/>
          <p:cNvSpPr>
            <a:spLocks/>
          </p:cNvSpPr>
          <p:nvPr/>
        </p:nvSpPr>
        <p:spPr bwMode="auto">
          <a:xfrm rot="10800000">
            <a:off x="3338615" y="5832454"/>
            <a:ext cx="206740" cy="167194"/>
          </a:xfrm>
          <a:custGeom>
            <a:avLst/>
            <a:gdLst/>
            <a:ahLst/>
            <a:cxnLst>
              <a:cxn ang="0">
                <a:pos x="204" y="262"/>
              </a:cxn>
              <a:cxn ang="0">
                <a:pos x="204" y="0"/>
              </a:cxn>
              <a:cxn ang="0">
                <a:pos x="88" y="0"/>
              </a:cxn>
              <a:cxn ang="0">
                <a:pos x="88" y="262"/>
              </a:cxn>
              <a:cxn ang="0">
                <a:pos x="0" y="262"/>
              </a:cxn>
              <a:cxn ang="0">
                <a:pos x="146" y="436"/>
              </a:cxn>
              <a:cxn ang="0">
                <a:pos x="292" y="262"/>
              </a:cxn>
              <a:cxn ang="0">
                <a:pos x="204" y="262"/>
              </a:cxn>
            </a:cxnLst>
            <a:rect l="0" t="0" r="r" b="b"/>
            <a:pathLst>
              <a:path w="292" h="436">
                <a:moveTo>
                  <a:pt x="204" y="262"/>
                </a:moveTo>
                <a:lnTo>
                  <a:pt x="204" y="0"/>
                </a:lnTo>
                <a:lnTo>
                  <a:pt x="88" y="0"/>
                </a:lnTo>
                <a:lnTo>
                  <a:pt x="88" y="262"/>
                </a:lnTo>
                <a:lnTo>
                  <a:pt x="0" y="262"/>
                </a:lnTo>
                <a:lnTo>
                  <a:pt x="146" y="436"/>
                </a:lnTo>
                <a:lnTo>
                  <a:pt x="292" y="262"/>
                </a:lnTo>
                <a:lnTo>
                  <a:pt x="204" y="262"/>
                </a:lnTo>
                <a:close/>
              </a:path>
            </a:pathLst>
          </a:custGeom>
          <a:solidFill>
            <a:srgbClr val="73AE5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000">
              <a:solidFill>
                <a:prstClr val="black"/>
              </a:solidFill>
            </a:endParaRPr>
          </a:p>
        </p:txBody>
      </p:sp>
      <p:sp>
        <p:nvSpPr>
          <p:cNvPr id="41" name="Freeform 11"/>
          <p:cNvSpPr>
            <a:spLocks/>
          </p:cNvSpPr>
          <p:nvPr/>
        </p:nvSpPr>
        <p:spPr bwMode="auto">
          <a:xfrm rot="10800000">
            <a:off x="8656455" y="3110181"/>
            <a:ext cx="206740" cy="167194"/>
          </a:xfrm>
          <a:custGeom>
            <a:avLst/>
            <a:gdLst/>
            <a:ahLst/>
            <a:cxnLst>
              <a:cxn ang="0">
                <a:pos x="204" y="262"/>
              </a:cxn>
              <a:cxn ang="0">
                <a:pos x="204" y="0"/>
              </a:cxn>
              <a:cxn ang="0">
                <a:pos x="88" y="0"/>
              </a:cxn>
              <a:cxn ang="0">
                <a:pos x="88" y="262"/>
              </a:cxn>
              <a:cxn ang="0">
                <a:pos x="0" y="262"/>
              </a:cxn>
              <a:cxn ang="0">
                <a:pos x="146" y="436"/>
              </a:cxn>
              <a:cxn ang="0">
                <a:pos x="292" y="262"/>
              </a:cxn>
              <a:cxn ang="0">
                <a:pos x="204" y="262"/>
              </a:cxn>
            </a:cxnLst>
            <a:rect l="0" t="0" r="r" b="b"/>
            <a:pathLst>
              <a:path w="292" h="436">
                <a:moveTo>
                  <a:pt x="204" y="262"/>
                </a:moveTo>
                <a:lnTo>
                  <a:pt x="204" y="0"/>
                </a:lnTo>
                <a:lnTo>
                  <a:pt x="88" y="0"/>
                </a:lnTo>
                <a:lnTo>
                  <a:pt x="88" y="262"/>
                </a:lnTo>
                <a:lnTo>
                  <a:pt x="0" y="262"/>
                </a:lnTo>
                <a:lnTo>
                  <a:pt x="146" y="436"/>
                </a:lnTo>
                <a:lnTo>
                  <a:pt x="292" y="262"/>
                </a:lnTo>
                <a:lnTo>
                  <a:pt x="204" y="262"/>
                </a:lnTo>
                <a:close/>
              </a:path>
            </a:pathLst>
          </a:custGeom>
          <a:solidFill>
            <a:srgbClr val="73AE5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000">
              <a:solidFill>
                <a:prstClr val="black"/>
              </a:solidFill>
            </a:endParaRPr>
          </a:p>
        </p:txBody>
      </p:sp>
      <p:sp>
        <p:nvSpPr>
          <p:cNvPr id="45" name="Freeform 11"/>
          <p:cNvSpPr>
            <a:spLocks/>
          </p:cNvSpPr>
          <p:nvPr/>
        </p:nvSpPr>
        <p:spPr bwMode="auto">
          <a:xfrm>
            <a:off x="8200605" y="3633389"/>
            <a:ext cx="181496" cy="183984"/>
          </a:xfrm>
          <a:custGeom>
            <a:avLst/>
            <a:gdLst/>
            <a:ahLst/>
            <a:cxnLst>
              <a:cxn ang="0">
                <a:pos x="204" y="262"/>
              </a:cxn>
              <a:cxn ang="0">
                <a:pos x="204" y="0"/>
              </a:cxn>
              <a:cxn ang="0">
                <a:pos x="88" y="0"/>
              </a:cxn>
              <a:cxn ang="0">
                <a:pos x="88" y="262"/>
              </a:cxn>
              <a:cxn ang="0">
                <a:pos x="0" y="262"/>
              </a:cxn>
              <a:cxn ang="0">
                <a:pos x="146" y="436"/>
              </a:cxn>
              <a:cxn ang="0">
                <a:pos x="292" y="262"/>
              </a:cxn>
              <a:cxn ang="0">
                <a:pos x="204" y="262"/>
              </a:cxn>
            </a:cxnLst>
            <a:rect l="0" t="0" r="r" b="b"/>
            <a:pathLst>
              <a:path w="292" h="436">
                <a:moveTo>
                  <a:pt x="204" y="262"/>
                </a:moveTo>
                <a:lnTo>
                  <a:pt x="204" y="0"/>
                </a:lnTo>
                <a:lnTo>
                  <a:pt x="88" y="0"/>
                </a:lnTo>
                <a:lnTo>
                  <a:pt x="88" y="262"/>
                </a:lnTo>
                <a:lnTo>
                  <a:pt x="0" y="262"/>
                </a:lnTo>
                <a:lnTo>
                  <a:pt x="146" y="436"/>
                </a:lnTo>
                <a:lnTo>
                  <a:pt x="292" y="262"/>
                </a:lnTo>
                <a:lnTo>
                  <a:pt x="204" y="262"/>
                </a:lnTo>
                <a:close/>
              </a:path>
            </a:pathLst>
          </a:cu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0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958127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Téglalap 47"/>
          <p:cNvSpPr/>
          <p:nvPr/>
        </p:nvSpPr>
        <p:spPr>
          <a:xfrm>
            <a:off x="1022813" y="260648"/>
            <a:ext cx="79416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ts val="400"/>
              </a:spcBef>
              <a:spcAft>
                <a:spcPct val="0"/>
              </a:spcAft>
              <a:defRPr/>
            </a:pPr>
            <a:r>
              <a:rPr lang="hu-HU" b="1" dirty="0">
                <a:solidFill>
                  <a:srgbClr val="808080"/>
                </a:solidFill>
                <a:latin typeface="Arial"/>
              </a:rPr>
              <a:t>Taxirendelő applikációval szembeni elvárások</a:t>
            </a:r>
          </a:p>
        </p:txBody>
      </p:sp>
      <p:sp>
        <p:nvSpPr>
          <p:cNvPr id="29" name="Téglalap 28"/>
          <p:cNvSpPr/>
          <p:nvPr/>
        </p:nvSpPr>
        <p:spPr>
          <a:xfrm>
            <a:off x="2987824" y="980728"/>
            <a:ext cx="5904656" cy="5477673"/>
          </a:xfrm>
          <a:prstGeom prst="rect">
            <a:avLst/>
          </a:prstGeom>
          <a:noFill/>
          <a:ln w="3175">
            <a:solidFill>
              <a:srgbClr val="0052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6872095" y="1131485"/>
            <a:ext cx="792088" cy="305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1400" b="1" dirty="0">
                <a:solidFill>
                  <a:srgbClr val="FFC000"/>
                </a:solidFill>
                <a:latin typeface="Arial"/>
              </a:rPr>
              <a:t>Átlag</a:t>
            </a:r>
          </a:p>
        </p:txBody>
      </p:sp>
      <p:graphicFrame>
        <p:nvGraphicFramePr>
          <p:cNvPr id="19" name="Diagram 18"/>
          <p:cNvGraphicFramePr/>
          <p:nvPr>
            <p:extLst>
              <p:ext uri="{D42A27DB-BD31-4B8C-83A1-F6EECF244321}">
                <p14:modId xmlns:p14="http://schemas.microsoft.com/office/powerpoint/2010/main" val="1166573010"/>
              </p:ext>
            </p:extLst>
          </p:nvPr>
        </p:nvGraphicFramePr>
        <p:xfrm>
          <a:off x="5724129" y="1566703"/>
          <a:ext cx="3168352" cy="48044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0" name="Táblázat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7241786"/>
              </p:ext>
            </p:extLst>
          </p:nvPr>
        </p:nvGraphicFramePr>
        <p:xfrm>
          <a:off x="2987824" y="1745972"/>
          <a:ext cx="2886566" cy="4466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65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46644"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altLang="hu-HU" sz="1100" b="0" i="0" u="none" strike="noStrike" kern="1200" dirty="0">
                          <a:solidFill>
                            <a:srgbClr val="80808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jól áttekinthető felület, könnyen  kezelhető app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6644"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altLang="hu-HU" sz="1100" b="0" i="0" u="none" strike="noStrike" kern="1200" dirty="0">
                          <a:solidFill>
                            <a:srgbClr val="80808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pontosan adja meg a várható érkezési időt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46644"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altLang="hu-HU" sz="1100" b="0" i="0" u="none" strike="noStrike" kern="1200" dirty="0">
                          <a:solidFill>
                            <a:srgbClr val="80808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egyszerűen lehessen regisztrálni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46644"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altLang="hu-HU" sz="1100" b="0" i="0" u="none" strike="noStrike" kern="1200">
                          <a:solidFill>
                            <a:srgbClr val="80808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adjon várható utazási költséget</a:t>
                      </a:r>
                      <a:endParaRPr lang="hu-HU" altLang="hu-HU" sz="1100" b="0" i="0" u="none" strike="noStrike" kern="1200" dirty="0">
                        <a:solidFill>
                          <a:srgbClr val="80808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46644"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altLang="hu-HU" sz="1100" b="0" i="0" u="none" strike="noStrike" kern="1200" dirty="0">
                          <a:solidFill>
                            <a:srgbClr val="80808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pontosan érzékelje a pozíciómat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46644"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altLang="hu-HU" sz="1100" b="0" i="0" u="none" strike="noStrike" kern="1200" dirty="0">
                          <a:solidFill>
                            <a:srgbClr val="80808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adja meg a kocsi rendszámát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46644"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altLang="hu-HU" sz="1100" b="0" i="0" u="none" strike="noStrike" kern="1200" dirty="0">
                          <a:solidFill>
                            <a:srgbClr val="80808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legyen lehetőség az utazás értékelésére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46644"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altLang="hu-HU" sz="1100" b="0" i="0" u="none" strike="noStrike" kern="1200" dirty="0">
                          <a:solidFill>
                            <a:srgbClr val="80808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tudjam regisztrálni a bankkártyámat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46644"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altLang="hu-HU" sz="1100" b="0" i="0" u="none" strike="noStrike" kern="1200" dirty="0">
                          <a:solidFill>
                            <a:srgbClr val="80808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mentse el a címeket, ahová gyakran utazom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446644"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altLang="hu-HU" sz="1100" b="0" i="0" u="none" strike="noStrike" kern="1200" dirty="0">
                          <a:solidFill>
                            <a:srgbClr val="80808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mentse el a pozíciókat, ahonnan taxit hívok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</a:tbl>
          </a:graphicData>
        </a:graphic>
      </p:graphicFrame>
      <p:sp>
        <p:nvSpPr>
          <p:cNvPr id="53" name="Téglalap 52"/>
          <p:cNvSpPr/>
          <p:nvPr/>
        </p:nvSpPr>
        <p:spPr>
          <a:xfrm>
            <a:off x="3309877" y="1064431"/>
            <a:ext cx="1008112" cy="553998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 fontAlgn="base">
              <a:spcBef>
                <a:spcPts val="400"/>
              </a:spcBef>
              <a:spcAft>
                <a:spcPct val="0"/>
              </a:spcAft>
              <a:defRPr/>
            </a:pPr>
            <a:r>
              <a:rPr lang="hu-HU" sz="1000" i="1" dirty="0">
                <a:solidFill>
                  <a:schemeClr val="bg1"/>
                </a:solidFill>
                <a:latin typeface="Arial"/>
              </a:rPr>
              <a:t>Értékelés négyokozatú skálán</a:t>
            </a:r>
          </a:p>
        </p:txBody>
      </p:sp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>
                <a:defRPr/>
              </a:pPr>
              <a:t>36</a:t>
            </a:fld>
            <a:endParaRPr lang="hu-HU" dirty="0">
              <a:solidFill>
                <a:schemeClr val="bg2"/>
              </a:solidFill>
            </a:endParaRPr>
          </a:p>
        </p:txBody>
      </p:sp>
      <p:cxnSp>
        <p:nvCxnSpPr>
          <p:cNvPr id="16" name="Egyenes összekötő 15"/>
          <p:cNvCxnSpPr/>
          <p:nvPr/>
        </p:nvCxnSpPr>
        <p:spPr>
          <a:xfrm>
            <a:off x="35496" y="782288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églalap 20"/>
          <p:cNvSpPr/>
          <p:nvPr/>
        </p:nvSpPr>
        <p:spPr>
          <a:xfrm>
            <a:off x="60374" y="975663"/>
            <a:ext cx="2851588" cy="5477673"/>
          </a:xfrm>
          <a:prstGeom prst="rect">
            <a:avLst/>
          </a:prstGeom>
          <a:solidFill>
            <a:srgbClr val="005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2" name="Téglalap 21"/>
          <p:cNvSpPr/>
          <p:nvPr/>
        </p:nvSpPr>
        <p:spPr>
          <a:xfrm>
            <a:off x="223136" y="1103153"/>
            <a:ext cx="2518864" cy="53501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A taxirendelő applikációval szembeni legfontosabb elvárás a könnyű kezelhetőség és áttekinthetőség (beleértve a regisztráció folyamatát is), illetve a pontos, precíz működés.</a:t>
            </a:r>
          </a:p>
          <a:p>
            <a:pPr algn="just"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Minden más inkább csak „kényelmi funkció”. A rendszám megadása, az utazás értékelése, a bankkártya regisztráció és a címek/pozíciók elmentése nem tekinthető alapelvárásnak,</a:t>
            </a:r>
          </a:p>
          <a:p>
            <a:pPr algn="just" fontAlgn="base">
              <a:lnSpc>
                <a:spcPts val="1800"/>
              </a:lnSpc>
              <a:spcBef>
                <a:spcPts val="400"/>
              </a:spcBef>
              <a:spcAft>
                <a:spcPts val="120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azonban sok esetben éppen ezek a plusz lehetőségek jelenthetnek versenyelőnyt egy taxitársaság számára (a fókuszcsoportokon elhangzott egyik ötlet a taxizás teljes „személyre szabása” volt a hallgatni kívánt rádióadó megadásától kezdve a sofőrrel való beszélgetés mértékéig).</a:t>
            </a:r>
          </a:p>
        </p:txBody>
      </p:sp>
      <p:sp>
        <p:nvSpPr>
          <p:cNvPr id="25" name="Téglalap 24">
            <a:extLst>
              <a:ext uri="{FF2B5EF4-FFF2-40B4-BE49-F238E27FC236}">
                <a16:creationId xmlns:a16="http://schemas.microsoft.com/office/drawing/2014/main" xmlns="" id="{75F2B151-F1C9-49D7-9DC8-81A21FE00EC5}"/>
              </a:ext>
            </a:extLst>
          </p:cNvPr>
          <p:cNvSpPr/>
          <p:nvPr/>
        </p:nvSpPr>
        <p:spPr>
          <a:xfrm>
            <a:off x="60373" y="6567155"/>
            <a:ext cx="425761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hu-HU" sz="1000" i="1" dirty="0">
                <a:solidFill>
                  <a:srgbClr val="7F7F7F"/>
                </a:solidFill>
                <a:latin typeface="+mj-lt"/>
              </a:rPr>
              <a:t>Bázis: akik szoktak applikáción keresztül taxit rendelni, n=264</a:t>
            </a:r>
          </a:p>
        </p:txBody>
      </p:sp>
      <p:pic>
        <p:nvPicPr>
          <p:cNvPr id="18" name="Kép 17"/>
          <p:cNvPicPr>
            <a:picLocks noChangeAspect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991221" y="1774924"/>
            <a:ext cx="1392214" cy="1392214"/>
          </a:xfrm>
          <a:prstGeom prst="rect">
            <a:avLst/>
          </a:prstGeom>
        </p:spPr>
      </p:pic>
      <p:sp>
        <p:nvSpPr>
          <p:cNvPr id="23" name="Rectangle 2"/>
          <p:cNvSpPr>
            <a:spLocks noChangeArrowheads="1"/>
          </p:cNvSpPr>
          <p:nvPr/>
        </p:nvSpPr>
        <p:spPr bwMode="auto">
          <a:xfrm>
            <a:off x="5837664" y="1356691"/>
            <a:ext cx="1206030" cy="272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1000" dirty="0">
                <a:solidFill>
                  <a:srgbClr val="808080"/>
                </a:solidFill>
                <a:latin typeface="Arial"/>
              </a:rPr>
              <a:t>egyáltalán nem fontos</a:t>
            </a:r>
          </a:p>
        </p:txBody>
      </p:sp>
      <p:sp>
        <p:nvSpPr>
          <p:cNvPr id="24" name="Rectangle 2"/>
          <p:cNvSpPr>
            <a:spLocks noChangeArrowheads="1"/>
          </p:cNvSpPr>
          <p:nvPr/>
        </p:nvSpPr>
        <p:spPr bwMode="auto">
          <a:xfrm>
            <a:off x="7721566" y="1380183"/>
            <a:ext cx="856201" cy="272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1000" dirty="0">
                <a:solidFill>
                  <a:srgbClr val="808080"/>
                </a:solidFill>
                <a:latin typeface="Arial"/>
              </a:rPr>
              <a:t>nagyon fontos</a:t>
            </a:r>
          </a:p>
        </p:txBody>
      </p:sp>
      <p:cxnSp>
        <p:nvCxnSpPr>
          <p:cNvPr id="26" name="Egyenes összekötő 25"/>
          <p:cNvCxnSpPr/>
          <p:nvPr/>
        </p:nvCxnSpPr>
        <p:spPr>
          <a:xfrm>
            <a:off x="3335949" y="3978688"/>
            <a:ext cx="5237657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048705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églalap 51"/>
          <p:cNvSpPr/>
          <p:nvPr/>
        </p:nvSpPr>
        <p:spPr>
          <a:xfrm>
            <a:off x="88251" y="879138"/>
            <a:ext cx="8948246" cy="4411201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8" name="Téglalap 17"/>
          <p:cNvSpPr/>
          <p:nvPr/>
        </p:nvSpPr>
        <p:spPr>
          <a:xfrm>
            <a:off x="88251" y="5452036"/>
            <a:ext cx="8948246" cy="1116359"/>
          </a:xfrm>
          <a:prstGeom prst="rect">
            <a:avLst/>
          </a:prstGeom>
          <a:solidFill>
            <a:srgbClr val="005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>
                <a:defRPr/>
              </a:pPr>
              <a:t>37</a:t>
            </a:fld>
            <a:endParaRPr lang="hu-HU" dirty="0">
              <a:solidFill>
                <a:schemeClr val="bg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Egyenes összekötő 6"/>
          <p:cNvCxnSpPr/>
          <p:nvPr/>
        </p:nvCxnSpPr>
        <p:spPr>
          <a:xfrm>
            <a:off x="35496" y="782288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églalap 10"/>
          <p:cNvSpPr/>
          <p:nvPr/>
        </p:nvSpPr>
        <p:spPr>
          <a:xfrm>
            <a:off x="179512" y="5445224"/>
            <a:ext cx="8712968" cy="10669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1800"/>
              </a:lnSpc>
              <a:spcBef>
                <a:spcPts val="400"/>
              </a:spcBef>
              <a:spcAft>
                <a:spcPct val="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Egy kizárólag elektromos gépjárműflottával üzemelő taxitársaság jelentős előnyre tehetne szert versenytársaival szemben – majdnem minden második ember ezt a társaságot részesítené előnyben. (Az elektromos autókat a többség környezetbarát közlekedési módnak tartja.)</a:t>
            </a:r>
          </a:p>
          <a:p>
            <a:pPr algn="just" fontAlgn="base">
              <a:lnSpc>
                <a:spcPts val="1800"/>
              </a:lnSpc>
              <a:spcBef>
                <a:spcPts val="400"/>
              </a:spcBef>
              <a:spcAft>
                <a:spcPct val="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A szolgáltatás iránt a felsőfokú végzettségű, magas jövedelmű rétegek a legnyitottabbak. </a:t>
            </a:r>
          </a:p>
        </p:txBody>
      </p:sp>
      <p:sp>
        <p:nvSpPr>
          <p:cNvPr id="38" name="Rectangle 2"/>
          <p:cNvSpPr>
            <a:spLocks noChangeArrowheads="1"/>
          </p:cNvSpPr>
          <p:nvPr/>
        </p:nvSpPr>
        <p:spPr bwMode="auto">
          <a:xfrm>
            <a:off x="936597" y="44624"/>
            <a:ext cx="8266141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b="1" dirty="0">
                <a:solidFill>
                  <a:srgbClr val="7F7F7F"/>
                </a:solidFill>
                <a:latin typeface="Arial"/>
              </a:rPr>
              <a:t>Elektromos taxik hatása a taxizási szokásokra</a:t>
            </a:r>
          </a:p>
        </p:txBody>
      </p:sp>
      <p:sp>
        <p:nvSpPr>
          <p:cNvPr id="47" name="Téglalap 46">
            <a:extLst>
              <a:ext uri="{FF2B5EF4-FFF2-40B4-BE49-F238E27FC236}">
                <a16:creationId xmlns:a16="http://schemas.microsoft.com/office/drawing/2014/main" xmlns="" id="{75F2B151-F1C9-49D7-9DC8-81A21FE00EC5}"/>
              </a:ext>
            </a:extLst>
          </p:cNvPr>
          <p:cNvSpPr/>
          <p:nvPr/>
        </p:nvSpPr>
        <p:spPr>
          <a:xfrm>
            <a:off x="1187624" y="5000960"/>
            <a:ext cx="2699792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hu-HU" sz="1000" i="1" dirty="0">
                <a:solidFill>
                  <a:srgbClr val="7F7F7F"/>
                </a:solidFill>
                <a:latin typeface="+mj-lt"/>
              </a:rPr>
              <a:t>Bázis: teljes minta, n=1000</a:t>
            </a:r>
          </a:p>
        </p:txBody>
      </p:sp>
      <p:graphicFrame>
        <p:nvGraphicFramePr>
          <p:cNvPr id="49" name="Diagram 48"/>
          <p:cNvGraphicFramePr/>
          <p:nvPr>
            <p:extLst>
              <p:ext uri="{D42A27DB-BD31-4B8C-83A1-F6EECF244321}">
                <p14:modId xmlns:p14="http://schemas.microsoft.com/office/powerpoint/2010/main" val="1072586262"/>
              </p:ext>
            </p:extLst>
          </p:nvPr>
        </p:nvGraphicFramePr>
        <p:xfrm>
          <a:off x="-5681" y="1782129"/>
          <a:ext cx="9042178" cy="32385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6" name="Rectangle 2"/>
          <p:cNvSpPr>
            <a:spLocks noChangeArrowheads="1"/>
          </p:cNvSpPr>
          <p:nvPr/>
        </p:nvSpPr>
        <p:spPr bwMode="auto">
          <a:xfrm>
            <a:off x="570688" y="997676"/>
            <a:ext cx="7983371" cy="741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lnSpc>
                <a:spcPts val="20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400" i="1" dirty="0">
                <a:solidFill>
                  <a:srgbClr val="7F7F7F"/>
                </a:solidFill>
                <a:latin typeface="Arial"/>
              </a:rPr>
              <a:t>„Mit szólna ahhoz, ha egy taxitársaság kizárólag elektromos meghajtású, környezetbarát autókkal üzemelne Budapesten? Mennyire befolyásolná ez az Ön taxihasználati szokásait?”</a:t>
            </a:r>
          </a:p>
        </p:txBody>
      </p:sp>
      <p:pic>
        <p:nvPicPr>
          <p:cNvPr id="19" name="Kép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5399" y="4000391"/>
            <a:ext cx="2133972" cy="1101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21457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églalap 17"/>
          <p:cNvSpPr/>
          <p:nvPr/>
        </p:nvSpPr>
        <p:spPr>
          <a:xfrm>
            <a:off x="4464282" y="4895278"/>
            <a:ext cx="4588335" cy="1623534"/>
          </a:xfrm>
          <a:prstGeom prst="rect">
            <a:avLst/>
          </a:prstGeom>
          <a:solidFill>
            <a:srgbClr val="005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>
                <a:defRPr/>
              </a:pPr>
              <a:t>38</a:t>
            </a:fld>
            <a:endParaRPr lang="hu-HU" dirty="0">
              <a:solidFill>
                <a:schemeClr val="bg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Egyenes összekötő 6"/>
          <p:cNvCxnSpPr/>
          <p:nvPr/>
        </p:nvCxnSpPr>
        <p:spPr>
          <a:xfrm>
            <a:off x="35496" y="782288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églalap 10"/>
          <p:cNvSpPr/>
          <p:nvPr/>
        </p:nvSpPr>
        <p:spPr>
          <a:xfrm>
            <a:off x="4610684" y="4895278"/>
            <a:ext cx="4339156" cy="15799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1800"/>
              </a:lnSpc>
              <a:spcBef>
                <a:spcPts val="400"/>
              </a:spcBef>
              <a:spcAft>
                <a:spcPct val="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A fővárosban közlekedők szerint a taxi viszonylag gyors és rugalmas utazást tesz lehetővé. </a:t>
            </a:r>
          </a:p>
          <a:p>
            <a:pPr algn="just" fontAlgn="base">
              <a:lnSpc>
                <a:spcPts val="1800"/>
              </a:lnSpc>
              <a:spcBef>
                <a:spcPts val="400"/>
              </a:spcBef>
              <a:spcAft>
                <a:spcPct val="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A jövő közlekedését egyértelműen az autómegosztó szolgáltatások jelentik,</a:t>
            </a:r>
          </a:p>
          <a:p>
            <a:pPr algn="just" fontAlgn="base">
              <a:lnSpc>
                <a:spcPts val="1800"/>
              </a:lnSpc>
              <a:spcBef>
                <a:spcPts val="400"/>
              </a:spcBef>
              <a:spcAft>
                <a:spcPct val="0"/>
              </a:spcAft>
              <a:defRPr/>
            </a:pPr>
            <a:r>
              <a:rPr lang="hu-HU" sz="1200" dirty="0">
                <a:solidFill>
                  <a:schemeClr val="bg1"/>
                </a:solidFill>
                <a:latin typeface="Arial"/>
              </a:rPr>
              <a:t>azonban a budapesti dugók csökkentéséhez egyik közlekedési mód sem járul igazán hozzá.</a:t>
            </a:r>
          </a:p>
        </p:txBody>
      </p:sp>
      <p:sp>
        <p:nvSpPr>
          <p:cNvPr id="47" name="Rectangle 2"/>
          <p:cNvSpPr>
            <a:spLocks noChangeArrowheads="1"/>
          </p:cNvSpPr>
          <p:nvPr/>
        </p:nvSpPr>
        <p:spPr bwMode="auto">
          <a:xfrm>
            <a:off x="936597" y="44624"/>
            <a:ext cx="8266141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b="1" dirty="0">
                <a:solidFill>
                  <a:srgbClr val="7F7F7F"/>
                </a:solidFill>
                <a:latin typeface="Arial"/>
              </a:rPr>
              <a:t>A taxival történő utazás, az autómegosztó szolgáltatás és a sofőrszolgálat összehasonlítása</a:t>
            </a:r>
          </a:p>
        </p:txBody>
      </p:sp>
      <p:sp>
        <p:nvSpPr>
          <p:cNvPr id="48" name="Téglalap 47">
            <a:extLst>
              <a:ext uri="{FF2B5EF4-FFF2-40B4-BE49-F238E27FC236}">
                <a16:creationId xmlns:a16="http://schemas.microsoft.com/office/drawing/2014/main" xmlns="" id="{75F2B151-F1C9-49D7-9DC8-81A21FE00EC5}"/>
              </a:ext>
            </a:extLst>
          </p:cNvPr>
          <p:cNvSpPr/>
          <p:nvPr/>
        </p:nvSpPr>
        <p:spPr>
          <a:xfrm>
            <a:off x="113175" y="6611779"/>
            <a:ext cx="1979712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hu-HU" sz="1000" i="1" dirty="0">
                <a:solidFill>
                  <a:srgbClr val="7F7F7F"/>
                </a:solidFill>
                <a:latin typeface="+mj-lt"/>
              </a:rPr>
              <a:t>Bázis: teljes minta, n=1000</a:t>
            </a:r>
          </a:p>
        </p:txBody>
      </p:sp>
      <p:graphicFrame>
        <p:nvGraphicFramePr>
          <p:cNvPr id="31" name="Chart 4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17011411"/>
              </p:ext>
            </p:extLst>
          </p:nvPr>
        </p:nvGraphicFramePr>
        <p:xfrm>
          <a:off x="113174" y="952247"/>
          <a:ext cx="4104455" cy="21794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2" name="Rectangle 2"/>
          <p:cNvSpPr>
            <a:spLocks noChangeArrowheads="1"/>
          </p:cNvSpPr>
          <p:nvPr/>
        </p:nvSpPr>
        <p:spPr bwMode="auto">
          <a:xfrm>
            <a:off x="1513213" y="843930"/>
            <a:ext cx="6155141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400" i="1" dirty="0">
                <a:solidFill>
                  <a:srgbClr val="7F7F7F"/>
                </a:solidFill>
                <a:latin typeface="Arial"/>
              </a:rPr>
              <a:t>„Mely utazási módra igaz leginkább?”</a:t>
            </a:r>
          </a:p>
        </p:txBody>
      </p:sp>
      <p:sp>
        <p:nvSpPr>
          <p:cNvPr id="33" name="Rectangle 2"/>
          <p:cNvSpPr>
            <a:spLocks noChangeArrowheads="1"/>
          </p:cNvSpPr>
          <p:nvPr/>
        </p:nvSpPr>
        <p:spPr bwMode="auto">
          <a:xfrm>
            <a:off x="964744" y="1251600"/>
            <a:ext cx="2256285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200" i="1" dirty="0">
                <a:latin typeface="Arial"/>
              </a:rPr>
              <a:t>gyors közlekedést tesz lehetőség Budapesten belül</a:t>
            </a:r>
          </a:p>
        </p:txBody>
      </p:sp>
      <p:graphicFrame>
        <p:nvGraphicFramePr>
          <p:cNvPr id="34" name="Chart 4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95821964"/>
              </p:ext>
            </p:extLst>
          </p:nvPr>
        </p:nvGraphicFramePr>
        <p:xfrm>
          <a:off x="113174" y="4633924"/>
          <a:ext cx="4104455" cy="21794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5" name="Chart 4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42348120"/>
              </p:ext>
            </p:extLst>
          </p:nvPr>
        </p:nvGraphicFramePr>
        <p:xfrm>
          <a:off x="87897" y="2726121"/>
          <a:ext cx="4104455" cy="21794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36" name="Chart 4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97487320"/>
              </p:ext>
            </p:extLst>
          </p:nvPr>
        </p:nvGraphicFramePr>
        <p:xfrm>
          <a:off x="4655370" y="999326"/>
          <a:ext cx="4104455" cy="21794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37" name="Chart 4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27281094"/>
              </p:ext>
            </p:extLst>
          </p:nvPr>
        </p:nvGraphicFramePr>
        <p:xfrm>
          <a:off x="4655370" y="2815821"/>
          <a:ext cx="4104455" cy="21794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38" name="Rectangle 2"/>
          <p:cNvSpPr>
            <a:spLocks noChangeArrowheads="1"/>
          </p:cNvSpPr>
          <p:nvPr/>
        </p:nvSpPr>
        <p:spPr bwMode="auto">
          <a:xfrm>
            <a:off x="1117830" y="3095730"/>
            <a:ext cx="2256285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200" i="1" dirty="0">
                <a:latin typeface="Arial"/>
              </a:rPr>
              <a:t>jó ár-érték arányt kínál</a:t>
            </a:r>
          </a:p>
        </p:txBody>
      </p:sp>
      <p:sp>
        <p:nvSpPr>
          <p:cNvPr id="39" name="Rectangle 2"/>
          <p:cNvSpPr>
            <a:spLocks noChangeArrowheads="1"/>
          </p:cNvSpPr>
          <p:nvPr/>
        </p:nvSpPr>
        <p:spPr bwMode="auto">
          <a:xfrm>
            <a:off x="1291873" y="4922031"/>
            <a:ext cx="2256285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200" i="1" dirty="0">
                <a:latin typeface="Arial"/>
              </a:rPr>
              <a:t>a jövő közlekedése</a:t>
            </a:r>
          </a:p>
        </p:txBody>
      </p:sp>
      <p:sp>
        <p:nvSpPr>
          <p:cNvPr id="40" name="Rectangle 2"/>
          <p:cNvSpPr>
            <a:spLocks noChangeArrowheads="1"/>
          </p:cNvSpPr>
          <p:nvPr/>
        </p:nvSpPr>
        <p:spPr bwMode="auto">
          <a:xfrm>
            <a:off x="5652120" y="1251766"/>
            <a:ext cx="2256285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200" i="1" dirty="0">
                <a:latin typeface="Arial"/>
              </a:rPr>
              <a:t>rugalmas utazást tesz lehetővé</a:t>
            </a:r>
          </a:p>
        </p:txBody>
      </p:sp>
      <p:sp>
        <p:nvSpPr>
          <p:cNvPr id="41" name="Rectangle 2"/>
          <p:cNvSpPr>
            <a:spLocks noChangeArrowheads="1"/>
          </p:cNvSpPr>
          <p:nvPr/>
        </p:nvSpPr>
        <p:spPr bwMode="auto">
          <a:xfrm>
            <a:off x="4860032" y="3144841"/>
            <a:ext cx="2256285" cy="35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ts val="600"/>
              </a:spcBef>
              <a:spcAft>
                <a:spcPct val="0"/>
              </a:spcAft>
              <a:defRPr/>
            </a:pPr>
            <a:r>
              <a:rPr lang="hu-HU" sz="1200" i="1" dirty="0">
                <a:latin typeface="Arial"/>
              </a:rPr>
              <a:t>csökkenti a Budapesti dugókat</a:t>
            </a:r>
          </a:p>
        </p:txBody>
      </p:sp>
    </p:spTree>
    <p:extLst>
      <p:ext uri="{BB962C8B-B14F-4D97-AF65-F5344CB8AC3E}">
        <p14:creationId xmlns:p14="http://schemas.microsoft.com/office/powerpoint/2010/main" val="160309330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églalap 5"/>
          <p:cNvSpPr/>
          <p:nvPr/>
        </p:nvSpPr>
        <p:spPr>
          <a:xfrm>
            <a:off x="0" y="1700808"/>
            <a:ext cx="9144000" cy="2964992"/>
          </a:xfrm>
          <a:prstGeom prst="rect">
            <a:avLst/>
          </a:prstGeom>
          <a:solidFill>
            <a:srgbClr val="005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>
                <a:defRPr/>
              </a:pPr>
              <a:t>39</a:t>
            </a:fld>
            <a:endParaRPr lang="hu-HU" dirty="0">
              <a:solidFill>
                <a:schemeClr val="bg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Egyenes összekötő 6"/>
          <p:cNvCxnSpPr/>
          <p:nvPr/>
        </p:nvCxnSpPr>
        <p:spPr>
          <a:xfrm>
            <a:off x="35496" y="782288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612057" y="2420888"/>
            <a:ext cx="7704856" cy="1818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3" tIns="45712" rIns="91423" bIns="45712" anchor="t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342" fontAlgn="base">
              <a:spcBef>
                <a:spcPct val="0"/>
              </a:spcBef>
              <a:spcAft>
                <a:spcPts val="1200"/>
              </a:spcAft>
              <a:defRPr/>
            </a:pPr>
            <a:r>
              <a:rPr lang="hu-HU" sz="2600" i="1" dirty="0">
                <a:solidFill>
                  <a:schemeClr val="bg1"/>
                </a:solidFill>
                <a:latin typeface="Arial"/>
              </a:rPr>
              <a:t>Mellékletek</a:t>
            </a:r>
          </a:p>
          <a:p>
            <a:pPr marL="914400" lvl="2" indent="0" defTabSz="914342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3200" b="1" i="1" dirty="0">
                <a:solidFill>
                  <a:schemeClr val="bg1"/>
                </a:solidFill>
                <a:latin typeface="Arial"/>
              </a:rPr>
              <a:t>A minta összetétele</a:t>
            </a:r>
          </a:p>
        </p:txBody>
      </p:sp>
    </p:spTree>
    <p:extLst>
      <p:ext uri="{BB962C8B-B14F-4D97-AF65-F5344CB8AC3E}">
        <p14:creationId xmlns:p14="http://schemas.microsoft.com/office/powerpoint/2010/main" val="132382372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églalap 5"/>
          <p:cNvSpPr/>
          <p:nvPr/>
        </p:nvSpPr>
        <p:spPr>
          <a:xfrm>
            <a:off x="0" y="892469"/>
            <a:ext cx="395536" cy="5965531"/>
          </a:xfrm>
          <a:prstGeom prst="rect">
            <a:avLst/>
          </a:prstGeom>
          <a:solidFill>
            <a:srgbClr val="005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rgbClr val="FFFFFF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Egyenes összekötő 6"/>
          <p:cNvCxnSpPr/>
          <p:nvPr/>
        </p:nvCxnSpPr>
        <p:spPr>
          <a:xfrm>
            <a:off x="35496" y="782288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églalap 33"/>
          <p:cNvSpPr/>
          <p:nvPr/>
        </p:nvSpPr>
        <p:spPr>
          <a:xfrm>
            <a:off x="986492" y="263932"/>
            <a:ext cx="77768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ts val="400"/>
              </a:spcBef>
              <a:spcAft>
                <a:spcPct val="0"/>
              </a:spcAft>
              <a:defRPr/>
            </a:pPr>
            <a:r>
              <a:rPr lang="hu-HU" b="1" dirty="0">
                <a:solidFill>
                  <a:srgbClr val="808080"/>
                </a:solidFill>
                <a:latin typeface="Arial"/>
              </a:rPr>
              <a:t>Demográfiai megoszlás</a:t>
            </a:r>
          </a:p>
        </p:txBody>
      </p:sp>
      <p:cxnSp>
        <p:nvCxnSpPr>
          <p:cNvPr id="4" name="Egyenes összekötő 3"/>
          <p:cNvCxnSpPr/>
          <p:nvPr/>
        </p:nvCxnSpPr>
        <p:spPr>
          <a:xfrm>
            <a:off x="4741417" y="1124744"/>
            <a:ext cx="0" cy="5342975"/>
          </a:xfrm>
          <a:prstGeom prst="line">
            <a:avLst/>
          </a:prstGeom>
          <a:ln w="63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Egyenes összekötő 9"/>
          <p:cNvCxnSpPr/>
          <p:nvPr/>
        </p:nvCxnSpPr>
        <p:spPr>
          <a:xfrm>
            <a:off x="445065" y="3573016"/>
            <a:ext cx="8591431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Cím 1"/>
          <p:cNvSpPr txBox="1">
            <a:spLocks/>
          </p:cNvSpPr>
          <p:nvPr/>
        </p:nvSpPr>
        <p:spPr bwMode="auto">
          <a:xfrm>
            <a:off x="1300064" y="980728"/>
            <a:ext cx="2240356" cy="4139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91440" rIns="91440" bIns="91440" numCol="1" anchor="t" anchorCtr="0" compatLnSpc="1">
            <a:prstTxWarp prst="textNoShape">
              <a:avLst/>
            </a:prstTxWarp>
          </a:bodyPr>
          <a:lstStyle>
            <a:lvl1pPr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hu-HU" sz="1600" dirty="0">
                <a:solidFill>
                  <a:srgbClr val="808080"/>
                </a:solidFill>
              </a:rPr>
              <a:t>NEM</a:t>
            </a:r>
          </a:p>
        </p:txBody>
      </p:sp>
      <p:sp>
        <p:nvSpPr>
          <p:cNvPr id="40" name="Cím 1"/>
          <p:cNvSpPr txBox="1">
            <a:spLocks/>
          </p:cNvSpPr>
          <p:nvPr/>
        </p:nvSpPr>
        <p:spPr bwMode="auto">
          <a:xfrm>
            <a:off x="5496127" y="980728"/>
            <a:ext cx="2808312" cy="4139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91440" rIns="91440" bIns="91440" numCol="1" anchor="t" anchorCtr="0" compatLnSpc="1">
            <a:prstTxWarp prst="textNoShape">
              <a:avLst/>
            </a:prstTxWarp>
          </a:bodyPr>
          <a:lstStyle>
            <a:lvl1pPr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hu-HU" sz="1600" dirty="0">
                <a:solidFill>
                  <a:srgbClr val="808080"/>
                </a:solidFill>
              </a:rPr>
              <a:t>ÉLETKOR</a:t>
            </a:r>
          </a:p>
        </p:txBody>
      </p:sp>
      <p:graphicFrame>
        <p:nvGraphicFramePr>
          <p:cNvPr id="16" name="Diagram 15"/>
          <p:cNvGraphicFramePr/>
          <p:nvPr>
            <p:extLst>
              <p:ext uri="{D42A27DB-BD31-4B8C-83A1-F6EECF244321}">
                <p14:modId xmlns:p14="http://schemas.microsoft.com/office/powerpoint/2010/main" val="3403212665"/>
              </p:ext>
            </p:extLst>
          </p:nvPr>
        </p:nvGraphicFramePr>
        <p:xfrm>
          <a:off x="505796" y="1361830"/>
          <a:ext cx="3970427" cy="18511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7" name="Diagram 16"/>
          <p:cNvGraphicFramePr/>
          <p:nvPr>
            <p:extLst>
              <p:ext uri="{D42A27DB-BD31-4B8C-83A1-F6EECF244321}">
                <p14:modId xmlns:p14="http://schemas.microsoft.com/office/powerpoint/2010/main" val="1657414568"/>
              </p:ext>
            </p:extLst>
          </p:nvPr>
        </p:nvGraphicFramePr>
        <p:xfrm>
          <a:off x="4961083" y="1400678"/>
          <a:ext cx="3970427" cy="20553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1" name="Cím 1"/>
          <p:cNvSpPr txBox="1">
            <a:spLocks/>
          </p:cNvSpPr>
          <p:nvPr/>
        </p:nvSpPr>
        <p:spPr bwMode="auto">
          <a:xfrm>
            <a:off x="1150601" y="3802273"/>
            <a:ext cx="2808312" cy="4139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91440" rIns="91440" bIns="91440" numCol="1" anchor="t" anchorCtr="0" compatLnSpc="1">
            <a:prstTxWarp prst="textNoShape">
              <a:avLst/>
            </a:prstTxWarp>
          </a:bodyPr>
          <a:lstStyle>
            <a:lvl1pPr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hu-HU" sz="1600" dirty="0">
                <a:solidFill>
                  <a:srgbClr val="808080"/>
                </a:solidFill>
              </a:rPr>
              <a:t>VÉGZETTSÉG</a:t>
            </a:r>
          </a:p>
        </p:txBody>
      </p:sp>
      <p:graphicFrame>
        <p:nvGraphicFramePr>
          <p:cNvPr id="23" name="Diagram 22"/>
          <p:cNvGraphicFramePr/>
          <p:nvPr>
            <p:extLst>
              <p:ext uri="{D42A27DB-BD31-4B8C-83A1-F6EECF244321}">
                <p14:modId xmlns:p14="http://schemas.microsoft.com/office/powerpoint/2010/main" val="4187245862"/>
              </p:ext>
            </p:extLst>
          </p:nvPr>
        </p:nvGraphicFramePr>
        <p:xfrm>
          <a:off x="595327" y="4287758"/>
          <a:ext cx="3970427" cy="17703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9" name="Téglalap 18"/>
          <p:cNvSpPr/>
          <p:nvPr/>
        </p:nvSpPr>
        <p:spPr>
          <a:xfrm>
            <a:off x="6902178" y="434591"/>
            <a:ext cx="2134318" cy="294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ase">
              <a:lnSpc>
                <a:spcPts val="1800"/>
              </a:lnSpc>
              <a:spcBef>
                <a:spcPts val="400"/>
              </a:spcBef>
              <a:spcAft>
                <a:spcPct val="0"/>
              </a:spcAft>
              <a:defRPr/>
            </a:pPr>
            <a:r>
              <a:rPr lang="hu-HU" sz="1000" i="1" dirty="0">
                <a:solidFill>
                  <a:schemeClr val="bg2"/>
                </a:solidFill>
                <a:latin typeface="Arial"/>
              </a:rPr>
              <a:t>Bázis: n=1000</a:t>
            </a:r>
          </a:p>
        </p:txBody>
      </p:sp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>
                <a:defRPr/>
              </a:pPr>
              <a:t>40</a:t>
            </a:fld>
            <a:endParaRPr lang="hu-HU" dirty="0">
              <a:solidFill>
                <a:schemeClr val="bg2"/>
              </a:solidFill>
            </a:endParaRPr>
          </a:p>
        </p:txBody>
      </p:sp>
      <p:sp>
        <p:nvSpPr>
          <p:cNvPr id="28" name="Cím 1"/>
          <p:cNvSpPr txBox="1">
            <a:spLocks/>
          </p:cNvSpPr>
          <p:nvPr/>
        </p:nvSpPr>
        <p:spPr bwMode="auto">
          <a:xfrm>
            <a:off x="4656486" y="3789040"/>
            <a:ext cx="4579623" cy="4139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91440" rIns="91440" bIns="91440" numCol="1" anchor="t" anchorCtr="0" compatLnSpc="1">
            <a:prstTxWarp prst="textNoShape">
              <a:avLst/>
            </a:prstTxWarp>
          </a:bodyPr>
          <a:lstStyle>
            <a:lvl1pPr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hu-HU" sz="1600" dirty="0">
                <a:solidFill>
                  <a:srgbClr val="808080"/>
                </a:solidFill>
              </a:rPr>
              <a:t>HÁZTARTÁS NAGYSÁGA</a:t>
            </a:r>
          </a:p>
        </p:txBody>
      </p:sp>
      <p:graphicFrame>
        <p:nvGraphicFramePr>
          <p:cNvPr id="29" name="Diagram 28"/>
          <p:cNvGraphicFramePr/>
          <p:nvPr>
            <p:extLst>
              <p:ext uri="{D42A27DB-BD31-4B8C-83A1-F6EECF244321}">
                <p14:modId xmlns:p14="http://schemas.microsoft.com/office/powerpoint/2010/main" val="3632948906"/>
              </p:ext>
            </p:extLst>
          </p:nvPr>
        </p:nvGraphicFramePr>
        <p:xfrm>
          <a:off x="4880863" y="4604828"/>
          <a:ext cx="3980314" cy="14503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159027745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églalap 5"/>
          <p:cNvSpPr/>
          <p:nvPr/>
        </p:nvSpPr>
        <p:spPr>
          <a:xfrm>
            <a:off x="0" y="892469"/>
            <a:ext cx="395536" cy="5965531"/>
          </a:xfrm>
          <a:prstGeom prst="rect">
            <a:avLst/>
          </a:prstGeom>
          <a:solidFill>
            <a:srgbClr val="005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rgbClr val="FFFFFF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26103" cy="47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Egyenes összekötő 6"/>
          <p:cNvCxnSpPr/>
          <p:nvPr/>
        </p:nvCxnSpPr>
        <p:spPr>
          <a:xfrm>
            <a:off x="35496" y="782288"/>
            <a:ext cx="9108504" cy="0"/>
          </a:xfrm>
          <a:prstGeom prst="line">
            <a:avLst/>
          </a:prstGeom>
          <a:ln w="28575">
            <a:solidFill>
              <a:srgbClr val="0052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églalap 33"/>
          <p:cNvSpPr/>
          <p:nvPr/>
        </p:nvSpPr>
        <p:spPr>
          <a:xfrm>
            <a:off x="986492" y="263932"/>
            <a:ext cx="77768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ts val="400"/>
              </a:spcBef>
              <a:spcAft>
                <a:spcPct val="0"/>
              </a:spcAft>
              <a:defRPr/>
            </a:pPr>
            <a:r>
              <a:rPr lang="hu-HU" b="1" dirty="0">
                <a:solidFill>
                  <a:srgbClr val="808080"/>
                </a:solidFill>
                <a:latin typeface="Arial"/>
              </a:rPr>
              <a:t>Demográfiai megoszlás</a:t>
            </a:r>
          </a:p>
        </p:txBody>
      </p:sp>
      <p:cxnSp>
        <p:nvCxnSpPr>
          <p:cNvPr id="10" name="Egyenes összekötő 9"/>
          <p:cNvCxnSpPr/>
          <p:nvPr/>
        </p:nvCxnSpPr>
        <p:spPr>
          <a:xfrm>
            <a:off x="445065" y="3356992"/>
            <a:ext cx="8591431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6" name="Diagram 15"/>
          <p:cNvGraphicFramePr/>
          <p:nvPr>
            <p:extLst>
              <p:ext uri="{D42A27DB-BD31-4B8C-83A1-F6EECF244321}">
                <p14:modId xmlns:p14="http://schemas.microsoft.com/office/powerpoint/2010/main" val="2129316186"/>
              </p:ext>
            </p:extLst>
          </p:nvPr>
        </p:nvGraphicFramePr>
        <p:xfrm>
          <a:off x="827584" y="1144067"/>
          <a:ext cx="7811117" cy="18511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9" name="Téglalap 18"/>
          <p:cNvSpPr/>
          <p:nvPr/>
        </p:nvSpPr>
        <p:spPr>
          <a:xfrm>
            <a:off x="6902178" y="434591"/>
            <a:ext cx="2134318" cy="294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ase">
              <a:lnSpc>
                <a:spcPts val="1800"/>
              </a:lnSpc>
              <a:spcBef>
                <a:spcPts val="400"/>
              </a:spcBef>
              <a:spcAft>
                <a:spcPct val="0"/>
              </a:spcAft>
              <a:defRPr/>
            </a:pPr>
            <a:r>
              <a:rPr lang="hu-HU" sz="1000" i="1" dirty="0">
                <a:solidFill>
                  <a:schemeClr val="bg2"/>
                </a:solidFill>
                <a:latin typeface="Arial"/>
              </a:rPr>
              <a:t>Bázis: n=1000</a:t>
            </a:r>
          </a:p>
        </p:txBody>
      </p:sp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chemeClr val="bg2"/>
                </a:solidFill>
              </a:rPr>
              <a:pPr>
                <a:defRPr/>
              </a:pPr>
              <a:t>41</a:t>
            </a:fld>
            <a:endParaRPr lang="hu-HU" dirty="0">
              <a:solidFill>
                <a:schemeClr val="bg2"/>
              </a:solidFill>
            </a:endParaRPr>
          </a:p>
        </p:txBody>
      </p:sp>
      <p:sp>
        <p:nvSpPr>
          <p:cNvPr id="37" name="Cím 1"/>
          <p:cNvSpPr txBox="1">
            <a:spLocks/>
          </p:cNvSpPr>
          <p:nvPr/>
        </p:nvSpPr>
        <p:spPr bwMode="auto">
          <a:xfrm>
            <a:off x="3445576" y="1019379"/>
            <a:ext cx="2240356" cy="4139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91440" rIns="91440" bIns="91440" numCol="1" anchor="t" anchorCtr="0" compatLnSpc="1">
            <a:prstTxWarp prst="textNoShape">
              <a:avLst/>
            </a:prstTxWarp>
          </a:bodyPr>
          <a:lstStyle>
            <a:lvl1pPr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hu-HU" sz="1600" dirty="0">
                <a:solidFill>
                  <a:srgbClr val="808080"/>
                </a:solidFill>
              </a:rPr>
              <a:t>LAKÓHELY</a:t>
            </a:r>
          </a:p>
        </p:txBody>
      </p:sp>
      <p:sp>
        <p:nvSpPr>
          <p:cNvPr id="18" name="Cím 1"/>
          <p:cNvSpPr txBox="1">
            <a:spLocks/>
          </p:cNvSpPr>
          <p:nvPr/>
        </p:nvSpPr>
        <p:spPr bwMode="auto">
          <a:xfrm>
            <a:off x="3399696" y="3846435"/>
            <a:ext cx="2808312" cy="4139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91440" rIns="91440" bIns="91440" numCol="1" anchor="t" anchorCtr="0" compatLnSpc="1">
            <a:prstTxWarp prst="textNoShape">
              <a:avLst/>
            </a:prstTxWarp>
          </a:bodyPr>
          <a:lstStyle>
            <a:lvl1pPr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hu-HU" sz="1600" dirty="0">
                <a:solidFill>
                  <a:srgbClr val="808080"/>
                </a:solidFill>
              </a:rPr>
              <a:t>JÖVEDELEM</a:t>
            </a:r>
          </a:p>
        </p:txBody>
      </p:sp>
      <p:graphicFrame>
        <p:nvGraphicFramePr>
          <p:cNvPr id="20" name="Diagram 19"/>
          <p:cNvGraphicFramePr/>
          <p:nvPr>
            <p:extLst>
              <p:ext uri="{D42A27DB-BD31-4B8C-83A1-F6EECF244321}">
                <p14:modId xmlns:p14="http://schemas.microsoft.com/office/powerpoint/2010/main" val="752182789"/>
              </p:ext>
            </p:extLst>
          </p:nvPr>
        </p:nvGraphicFramePr>
        <p:xfrm>
          <a:off x="658399" y="4008048"/>
          <a:ext cx="8362238" cy="17703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51955656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764704"/>
            <a:ext cx="9144000" cy="6093379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2915816" y="1556792"/>
            <a:ext cx="5904656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3800" b="1" dirty="0">
                <a:solidFill>
                  <a:srgbClr val="FFFFFF">
                    <a:lumMod val="50000"/>
                  </a:srgbClr>
                </a:solidFill>
                <a:latin typeface="Arial"/>
              </a:rPr>
              <a:t>Trend International Kft.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2800" b="1" dirty="0">
                <a:solidFill>
                  <a:srgbClr val="FFFFFF">
                    <a:lumMod val="50000"/>
                  </a:srgbClr>
                </a:solidFill>
                <a:latin typeface="Arial"/>
              </a:rPr>
              <a:t>Budapest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hu-HU" sz="2800" b="1" dirty="0">
              <a:solidFill>
                <a:srgbClr val="FFFFFF">
                  <a:lumMod val="50000"/>
                </a:srgbClr>
              </a:solidFill>
              <a:latin typeface="Arial"/>
            </a:endParaRPr>
          </a:p>
          <a:p>
            <a:pPr marL="896938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dirty="0">
                <a:solidFill>
                  <a:srgbClr val="7F7F7F"/>
                </a:solidFill>
              </a:rPr>
              <a:t>H-1033 Budapest, Hévízi út 6/E.</a:t>
            </a:r>
            <a:br>
              <a:rPr lang="hu-HU" dirty="0">
                <a:solidFill>
                  <a:srgbClr val="7F7F7F"/>
                </a:solidFill>
              </a:rPr>
            </a:br>
            <a:endParaRPr lang="hu-HU" dirty="0">
              <a:solidFill>
                <a:srgbClr val="7F7F7F"/>
              </a:solidFill>
            </a:endParaRPr>
          </a:p>
          <a:p>
            <a:pPr marL="896938" fontAlgn="base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hu-HU" dirty="0">
                <a:solidFill>
                  <a:srgbClr val="7F7F7F"/>
                </a:solidFill>
              </a:rPr>
              <a:t>Telefon:	+36 1/391-4334 </a:t>
            </a:r>
          </a:p>
          <a:p>
            <a:pPr marL="896938" fontAlgn="base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hu-HU" dirty="0">
                <a:solidFill>
                  <a:srgbClr val="7F7F7F"/>
                </a:solidFill>
              </a:rPr>
              <a:t>Email: 	</a:t>
            </a:r>
            <a:r>
              <a:rPr lang="hu-HU" u="sng" dirty="0">
                <a:solidFill>
                  <a:srgbClr val="7F7F7F"/>
                </a:solidFill>
                <a:hlinkClick r:id="rId4" tooltip="blocked::mailto:office@trendinternational.hu"/>
              </a:rPr>
              <a:t>office@trendinternational.hu</a:t>
            </a:r>
            <a:r>
              <a:rPr lang="hu-HU" dirty="0">
                <a:solidFill>
                  <a:srgbClr val="7F7F7F"/>
                </a:solidFill>
              </a:rPr>
              <a:t/>
            </a:r>
            <a:br>
              <a:rPr lang="hu-HU" dirty="0">
                <a:solidFill>
                  <a:srgbClr val="7F7F7F"/>
                </a:solidFill>
              </a:rPr>
            </a:br>
            <a:r>
              <a:rPr lang="hu-HU" dirty="0">
                <a:solidFill>
                  <a:srgbClr val="7F7F7F"/>
                </a:solidFill>
              </a:rPr>
              <a:t>Web:	</a:t>
            </a:r>
            <a:r>
              <a:rPr lang="hu-HU" u="sng" dirty="0">
                <a:solidFill>
                  <a:srgbClr val="7F7F7F"/>
                </a:solidFill>
                <a:hlinkClick r:id="rId5" tooltip="blocked::http://www.trendinternational.hu/"/>
              </a:rPr>
              <a:t>www.trendinternational.hu</a:t>
            </a:r>
            <a:endParaRPr lang="hu-HU" b="1" dirty="0">
              <a:solidFill>
                <a:srgbClr val="FFFFFF">
                  <a:lumMod val="50000"/>
                </a:srgbClr>
              </a:solidFill>
              <a:latin typeface="Arial"/>
            </a:endParaRPr>
          </a:p>
        </p:txBody>
      </p:sp>
      <p:sp>
        <p:nvSpPr>
          <p:cNvPr id="2" name="Dia számának hely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EF34D-66B8-420C-9B97-E3340AB4CD45}" type="slidenum">
              <a:rPr lang="hu-HU" smtClean="0">
                <a:solidFill>
                  <a:srgbClr val="808080"/>
                </a:solidFill>
              </a:rPr>
              <a:pPr>
                <a:defRPr/>
              </a:pPr>
              <a:t>42</a:t>
            </a:fld>
            <a:endParaRPr lang="hu-HU" dirty="0">
              <a:solidFill>
                <a:srgbClr val="8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961292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11_Alapértelmezett terv">
  <a:themeElements>
    <a:clrScheme name="11_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1_Alapértelmezett terv">
      <a:majorFont>
        <a:latin typeface="Arial"/>
        <a:ea typeface=""/>
        <a:cs typeface="Arial"/>
      </a:majorFont>
      <a:minorFont>
        <a:latin typeface="Verdan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1_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2_Alapértelmezett terv">
  <a:themeElements>
    <a:clrScheme name="10_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0_Alapértelmezett terv">
      <a:majorFont>
        <a:latin typeface="Arial"/>
        <a:ea typeface=""/>
        <a:cs typeface="Arial"/>
      </a:majorFont>
      <a:minorFont>
        <a:latin typeface="Verdan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0_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4_Alapértelmezett terv">
  <a:themeElements>
    <a:clrScheme name="10_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0_Alapértelmezett terv">
      <a:majorFont>
        <a:latin typeface="Arial"/>
        <a:ea typeface=""/>
        <a:cs typeface="Arial"/>
      </a:majorFont>
      <a:minorFont>
        <a:latin typeface="Verdan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0_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5_Alapértelmezett terv">
  <a:themeElements>
    <a:clrScheme name="10_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0_Alapértelmezett terv">
      <a:majorFont>
        <a:latin typeface="Arial"/>
        <a:ea typeface=""/>
        <a:cs typeface="Arial"/>
      </a:majorFont>
      <a:minorFont>
        <a:latin typeface="Verdan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0_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3_Alapértelmezett terv">
  <a:themeElements>
    <a:clrScheme name="10_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0_Alapértelmezett terv">
      <a:majorFont>
        <a:latin typeface="Arial"/>
        <a:ea typeface=""/>
        <a:cs typeface="Arial"/>
      </a:majorFont>
      <a:minorFont>
        <a:latin typeface="Verdan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0_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6_Alapértelmezett terv">
  <a:themeElements>
    <a:clrScheme name="10_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0_Alapértelmezett terv">
      <a:majorFont>
        <a:latin typeface="Arial"/>
        <a:ea typeface=""/>
        <a:cs typeface="Arial"/>
      </a:majorFont>
      <a:minorFont>
        <a:latin typeface="Verdan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0_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17_Alapértelmezett terv">
  <a:themeElements>
    <a:clrScheme name="10_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0_Alapértelmezett terv">
      <a:majorFont>
        <a:latin typeface="Arial"/>
        <a:ea typeface=""/>
        <a:cs typeface="Arial"/>
      </a:majorFont>
      <a:minorFont>
        <a:latin typeface="Verdan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0_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67B1"/>
    </a:dk2>
    <a:lt2>
      <a:srgbClr val="999999"/>
    </a:lt2>
    <a:accent1>
      <a:srgbClr val="009CDC"/>
    </a:accent1>
    <a:accent2>
      <a:srgbClr val="F99B1C"/>
    </a:accent2>
    <a:accent3>
      <a:srgbClr val="FFFFFF"/>
    </a:accent3>
    <a:accent4>
      <a:srgbClr val="000000"/>
    </a:accent4>
    <a:accent5>
      <a:srgbClr val="AACBEB"/>
    </a:accent5>
    <a:accent6>
      <a:srgbClr val="E28C18"/>
    </a:accent6>
    <a:hlink>
      <a:srgbClr val="77161A"/>
    </a:hlink>
    <a:folHlink>
      <a:srgbClr val="538E3F"/>
    </a:folHlink>
  </a:clrScheme>
  <a:fontScheme name="1_Content slide">
    <a:majorFont>
      <a:latin typeface="Arial"/>
      <a:ea typeface="ＭＳ Ｐゴシック"/>
      <a:cs typeface=""/>
    </a:majorFont>
    <a:minorFont>
      <a:latin typeface="Arial"/>
      <a:ea typeface="ＭＳ Ｐゴシック"/>
      <a:cs typeface="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67B1"/>
    </a:dk2>
    <a:lt2>
      <a:srgbClr val="999999"/>
    </a:lt2>
    <a:accent1>
      <a:srgbClr val="009CDC"/>
    </a:accent1>
    <a:accent2>
      <a:srgbClr val="F99B1C"/>
    </a:accent2>
    <a:accent3>
      <a:srgbClr val="FFFFFF"/>
    </a:accent3>
    <a:accent4>
      <a:srgbClr val="000000"/>
    </a:accent4>
    <a:accent5>
      <a:srgbClr val="AACBEB"/>
    </a:accent5>
    <a:accent6>
      <a:srgbClr val="E28C18"/>
    </a:accent6>
    <a:hlink>
      <a:srgbClr val="77161A"/>
    </a:hlink>
    <a:folHlink>
      <a:srgbClr val="538E3F"/>
    </a:folHlink>
  </a:clrScheme>
  <a:fontScheme name="1_Content slide">
    <a:majorFont>
      <a:latin typeface="Arial"/>
      <a:ea typeface="ＭＳ Ｐゴシック"/>
      <a:cs typeface=""/>
    </a:majorFont>
    <a:minorFont>
      <a:latin typeface="Arial"/>
      <a:ea typeface="ＭＳ Ｐゴシック"/>
      <a:cs typeface="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67B1"/>
    </a:dk2>
    <a:lt2>
      <a:srgbClr val="999999"/>
    </a:lt2>
    <a:accent1>
      <a:srgbClr val="009CDC"/>
    </a:accent1>
    <a:accent2>
      <a:srgbClr val="F99B1C"/>
    </a:accent2>
    <a:accent3>
      <a:srgbClr val="FFFFFF"/>
    </a:accent3>
    <a:accent4>
      <a:srgbClr val="000000"/>
    </a:accent4>
    <a:accent5>
      <a:srgbClr val="AACBEB"/>
    </a:accent5>
    <a:accent6>
      <a:srgbClr val="E28C18"/>
    </a:accent6>
    <a:hlink>
      <a:srgbClr val="77161A"/>
    </a:hlink>
    <a:folHlink>
      <a:srgbClr val="538E3F"/>
    </a:folHlink>
  </a:clrScheme>
  <a:fontScheme name="1_Content slide">
    <a:majorFont>
      <a:latin typeface="Arial"/>
      <a:ea typeface="ＭＳ Ｐゴシック"/>
      <a:cs typeface=""/>
    </a:majorFont>
    <a:minorFont>
      <a:latin typeface="Arial"/>
      <a:ea typeface="ＭＳ Ｐゴシック"/>
      <a:cs typeface="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67B1"/>
    </a:dk2>
    <a:lt2>
      <a:srgbClr val="999999"/>
    </a:lt2>
    <a:accent1>
      <a:srgbClr val="009CDC"/>
    </a:accent1>
    <a:accent2>
      <a:srgbClr val="F99B1C"/>
    </a:accent2>
    <a:accent3>
      <a:srgbClr val="FFFFFF"/>
    </a:accent3>
    <a:accent4>
      <a:srgbClr val="000000"/>
    </a:accent4>
    <a:accent5>
      <a:srgbClr val="AACBEB"/>
    </a:accent5>
    <a:accent6>
      <a:srgbClr val="E28C18"/>
    </a:accent6>
    <a:hlink>
      <a:srgbClr val="77161A"/>
    </a:hlink>
    <a:folHlink>
      <a:srgbClr val="538E3F"/>
    </a:folHlink>
  </a:clrScheme>
  <a:fontScheme name="1_Content slide">
    <a:majorFont>
      <a:latin typeface="Arial"/>
      <a:ea typeface="ＭＳ Ｐゴシック"/>
      <a:cs typeface=""/>
    </a:majorFont>
    <a:minorFont>
      <a:latin typeface="Arial"/>
      <a:ea typeface="ＭＳ Ｐゴシック"/>
      <a:cs typeface="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67B1"/>
    </a:dk2>
    <a:lt2>
      <a:srgbClr val="999999"/>
    </a:lt2>
    <a:accent1>
      <a:srgbClr val="009CDC"/>
    </a:accent1>
    <a:accent2>
      <a:srgbClr val="F99B1C"/>
    </a:accent2>
    <a:accent3>
      <a:srgbClr val="FFFFFF"/>
    </a:accent3>
    <a:accent4>
      <a:srgbClr val="000000"/>
    </a:accent4>
    <a:accent5>
      <a:srgbClr val="AACBEB"/>
    </a:accent5>
    <a:accent6>
      <a:srgbClr val="E28C18"/>
    </a:accent6>
    <a:hlink>
      <a:srgbClr val="77161A"/>
    </a:hlink>
    <a:folHlink>
      <a:srgbClr val="538E3F"/>
    </a:folHlink>
  </a:clrScheme>
  <a:fontScheme name="1_Content slide">
    <a:majorFont>
      <a:latin typeface="Arial"/>
      <a:ea typeface="ＭＳ Ｐゴシック"/>
      <a:cs typeface=""/>
    </a:majorFont>
    <a:minorFont>
      <a:latin typeface="Arial"/>
      <a:ea typeface="ＭＳ Ｐゴシック"/>
      <a:cs typeface="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67B1"/>
    </a:dk2>
    <a:lt2>
      <a:srgbClr val="999999"/>
    </a:lt2>
    <a:accent1>
      <a:srgbClr val="009CDC"/>
    </a:accent1>
    <a:accent2>
      <a:srgbClr val="F99B1C"/>
    </a:accent2>
    <a:accent3>
      <a:srgbClr val="FFFFFF"/>
    </a:accent3>
    <a:accent4>
      <a:srgbClr val="000000"/>
    </a:accent4>
    <a:accent5>
      <a:srgbClr val="AACBEB"/>
    </a:accent5>
    <a:accent6>
      <a:srgbClr val="E28C18"/>
    </a:accent6>
    <a:hlink>
      <a:srgbClr val="77161A"/>
    </a:hlink>
    <a:folHlink>
      <a:srgbClr val="538E3F"/>
    </a:folHlink>
  </a:clrScheme>
  <a:fontScheme name="1_Content slide">
    <a:majorFont>
      <a:latin typeface="Arial"/>
      <a:ea typeface="ＭＳ Ｐゴシック"/>
      <a:cs typeface=""/>
    </a:majorFont>
    <a:minorFont>
      <a:latin typeface="Arial"/>
      <a:ea typeface="ＭＳ Ｐゴシック"/>
      <a:cs typeface="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67B1"/>
    </a:dk2>
    <a:lt2>
      <a:srgbClr val="999999"/>
    </a:lt2>
    <a:accent1>
      <a:srgbClr val="009CDC"/>
    </a:accent1>
    <a:accent2>
      <a:srgbClr val="F99B1C"/>
    </a:accent2>
    <a:accent3>
      <a:srgbClr val="FFFFFF"/>
    </a:accent3>
    <a:accent4>
      <a:srgbClr val="000000"/>
    </a:accent4>
    <a:accent5>
      <a:srgbClr val="AACBEB"/>
    </a:accent5>
    <a:accent6>
      <a:srgbClr val="E28C18"/>
    </a:accent6>
    <a:hlink>
      <a:srgbClr val="77161A"/>
    </a:hlink>
    <a:folHlink>
      <a:srgbClr val="538E3F"/>
    </a:folHlink>
  </a:clrScheme>
  <a:fontScheme name="1_Content slide">
    <a:majorFont>
      <a:latin typeface="Arial"/>
      <a:ea typeface="ＭＳ Ｐゴシック"/>
      <a:cs typeface=""/>
    </a:majorFont>
    <a:minorFont>
      <a:latin typeface="Arial"/>
      <a:ea typeface="ＭＳ Ｐゴシック"/>
      <a:cs typeface="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67B1"/>
    </a:dk2>
    <a:lt2>
      <a:srgbClr val="999999"/>
    </a:lt2>
    <a:accent1>
      <a:srgbClr val="009CDC"/>
    </a:accent1>
    <a:accent2>
      <a:srgbClr val="F99B1C"/>
    </a:accent2>
    <a:accent3>
      <a:srgbClr val="FFFFFF"/>
    </a:accent3>
    <a:accent4>
      <a:srgbClr val="000000"/>
    </a:accent4>
    <a:accent5>
      <a:srgbClr val="AACBEB"/>
    </a:accent5>
    <a:accent6>
      <a:srgbClr val="E28C18"/>
    </a:accent6>
    <a:hlink>
      <a:srgbClr val="77161A"/>
    </a:hlink>
    <a:folHlink>
      <a:srgbClr val="538E3F"/>
    </a:folHlink>
  </a:clrScheme>
  <a:fontScheme name="1_Content slide">
    <a:majorFont>
      <a:latin typeface="Arial"/>
      <a:ea typeface="ＭＳ Ｐゴシック"/>
      <a:cs typeface=""/>
    </a:majorFont>
    <a:minorFont>
      <a:latin typeface="Arial"/>
      <a:ea typeface="ＭＳ Ｐゴシック"/>
      <a:cs typeface="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67B1"/>
    </a:dk2>
    <a:lt2>
      <a:srgbClr val="999999"/>
    </a:lt2>
    <a:accent1>
      <a:srgbClr val="009CDC"/>
    </a:accent1>
    <a:accent2>
      <a:srgbClr val="F99B1C"/>
    </a:accent2>
    <a:accent3>
      <a:srgbClr val="FFFFFF"/>
    </a:accent3>
    <a:accent4>
      <a:srgbClr val="000000"/>
    </a:accent4>
    <a:accent5>
      <a:srgbClr val="AACBEB"/>
    </a:accent5>
    <a:accent6>
      <a:srgbClr val="E28C18"/>
    </a:accent6>
    <a:hlink>
      <a:srgbClr val="77161A"/>
    </a:hlink>
    <a:folHlink>
      <a:srgbClr val="538E3F"/>
    </a:folHlink>
  </a:clrScheme>
  <a:fontScheme name="1_Content slide">
    <a:majorFont>
      <a:latin typeface="Arial"/>
      <a:ea typeface="ＭＳ Ｐゴシック"/>
      <a:cs typeface=""/>
    </a:majorFont>
    <a:minorFont>
      <a:latin typeface="Arial"/>
      <a:ea typeface="ＭＳ Ｐゴシック"/>
      <a:cs typeface="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67B1"/>
    </a:dk2>
    <a:lt2>
      <a:srgbClr val="999999"/>
    </a:lt2>
    <a:accent1>
      <a:srgbClr val="009CDC"/>
    </a:accent1>
    <a:accent2>
      <a:srgbClr val="F99B1C"/>
    </a:accent2>
    <a:accent3>
      <a:srgbClr val="FFFFFF"/>
    </a:accent3>
    <a:accent4>
      <a:srgbClr val="000000"/>
    </a:accent4>
    <a:accent5>
      <a:srgbClr val="AACBEB"/>
    </a:accent5>
    <a:accent6>
      <a:srgbClr val="E28C18"/>
    </a:accent6>
    <a:hlink>
      <a:srgbClr val="77161A"/>
    </a:hlink>
    <a:folHlink>
      <a:srgbClr val="538E3F"/>
    </a:folHlink>
  </a:clrScheme>
  <a:fontScheme name="1_Content slide">
    <a:majorFont>
      <a:latin typeface="Arial"/>
      <a:ea typeface="ＭＳ Ｐゴシック"/>
      <a:cs typeface=""/>
    </a:majorFont>
    <a:minorFont>
      <a:latin typeface="Arial"/>
      <a:ea typeface="ＭＳ Ｐゴシック"/>
      <a:cs typeface="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67B1"/>
    </a:dk2>
    <a:lt2>
      <a:srgbClr val="999999"/>
    </a:lt2>
    <a:accent1>
      <a:srgbClr val="009CDC"/>
    </a:accent1>
    <a:accent2>
      <a:srgbClr val="F99B1C"/>
    </a:accent2>
    <a:accent3>
      <a:srgbClr val="FFFFFF"/>
    </a:accent3>
    <a:accent4>
      <a:srgbClr val="000000"/>
    </a:accent4>
    <a:accent5>
      <a:srgbClr val="AACBEB"/>
    </a:accent5>
    <a:accent6>
      <a:srgbClr val="E28C18"/>
    </a:accent6>
    <a:hlink>
      <a:srgbClr val="77161A"/>
    </a:hlink>
    <a:folHlink>
      <a:srgbClr val="538E3F"/>
    </a:folHlink>
  </a:clrScheme>
  <a:fontScheme name="1_Content slide">
    <a:majorFont>
      <a:latin typeface="Arial"/>
      <a:ea typeface="ＭＳ Ｐゴシック"/>
      <a:cs typeface=""/>
    </a:majorFont>
    <a:minorFont>
      <a:latin typeface="Arial"/>
      <a:ea typeface="ＭＳ Ｐゴシック"/>
      <a:cs typeface="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67B1"/>
    </a:dk2>
    <a:lt2>
      <a:srgbClr val="999999"/>
    </a:lt2>
    <a:accent1>
      <a:srgbClr val="009CDC"/>
    </a:accent1>
    <a:accent2>
      <a:srgbClr val="F99B1C"/>
    </a:accent2>
    <a:accent3>
      <a:srgbClr val="FFFFFF"/>
    </a:accent3>
    <a:accent4>
      <a:srgbClr val="000000"/>
    </a:accent4>
    <a:accent5>
      <a:srgbClr val="AACBEB"/>
    </a:accent5>
    <a:accent6>
      <a:srgbClr val="E28C18"/>
    </a:accent6>
    <a:hlink>
      <a:srgbClr val="77161A"/>
    </a:hlink>
    <a:folHlink>
      <a:srgbClr val="538E3F"/>
    </a:folHlink>
  </a:clrScheme>
  <a:fontScheme name="1_Content slide">
    <a:majorFont>
      <a:latin typeface="Arial"/>
      <a:ea typeface="ＭＳ Ｐゴシック"/>
      <a:cs typeface=""/>
    </a:majorFont>
    <a:minorFont>
      <a:latin typeface="Arial"/>
      <a:ea typeface="ＭＳ Ｐゴシック"/>
      <a:cs typeface="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67B1"/>
    </a:dk2>
    <a:lt2>
      <a:srgbClr val="999999"/>
    </a:lt2>
    <a:accent1>
      <a:srgbClr val="009CDC"/>
    </a:accent1>
    <a:accent2>
      <a:srgbClr val="F99B1C"/>
    </a:accent2>
    <a:accent3>
      <a:srgbClr val="FFFFFF"/>
    </a:accent3>
    <a:accent4>
      <a:srgbClr val="000000"/>
    </a:accent4>
    <a:accent5>
      <a:srgbClr val="AACBEB"/>
    </a:accent5>
    <a:accent6>
      <a:srgbClr val="E28C18"/>
    </a:accent6>
    <a:hlink>
      <a:srgbClr val="77161A"/>
    </a:hlink>
    <a:folHlink>
      <a:srgbClr val="538E3F"/>
    </a:folHlink>
  </a:clrScheme>
  <a:fontScheme name="1_Content slide">
    <a:majorFont>
      <a:latin typeface="Arial"/>
      <a:ea typeface="ＭＳ Ｐゴシック"/>
      <a:cs typeface=""/>
    </a:majorFont>
    <a:minorFont>
      <a:latin typeface="Arial"/>
      <a:ea typeface="ＭＳ Ｐゴシック"/>
      <a:cs typeface="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67B1"/>
    </a:dk2>
    <a:lt2>
      <a:srgbClr val="999999"/>
    </a:lt2>
    <a:accent1>
      <a:srgbClr val="009CDC"/>
    </a:accent1>
    <a:accent2>
      <a:srgbClr val="F99B1C"/>
    </a:accent2>
    <a:accent3>
      <a:srgbClr val="FFFFFF"/>
    </a:accent3>
    <a:accent4>
      <a:srgbClr val="000000"/>
    </a:accent4>
    <a:accent5>
      <a:srgbClr val="AACBEB"/>
    </a:accent5>
    <a:accent6>
      <a:srgbClr val="E28C18"/>
    </a:accent6>
    <a:hlink>
      <a:srgbClr val="77161A"/>
    </a:hlink>
    <a:folHlink>
      <a:srgbClr val="538E3F"/>
    </a:folHlink>
  </a:clrScheme>
  <a:fontScheme name="1_Content slide">
    <a:majorFont>
      <a:latin typeface="Arial"/>
      <a:ea typeface="ＭＳ Ｐゴシック"/>
      <a:cs typeface=""/>
    </a:majorFont>
    <a:minorFont>
      <a:latin typeface="Arial"/>
      <a:ea typeface="ＭＳ Ｐゴシック"/>
      <a:cs typeface="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67B1"/>
    </a:dk2>
    <a:lt2>
      <a:srgbClr val="999999"/>
    </a:lt2>
    <a:accent1>
      <a:srgbClr val="009CDC"/>
    </a:accent1>
    <a:accent2>
      <a:srgbClr val="F99B1C"/>
    </a:accent2>
    <a:accent3>
      <a:srgbClr val="FFFFFF"/>
    </a:accent3>
    <a:accent4>
      <a:srgbClr val="000000"/>
    </a:accent4>
    <a:accent5>
      <a:srgbClr val="AACBEB"/>
    </a:accent5>
    <a:accent6>
      <a:srgbClr val="E28C18"/>
    </a:accent6>
    <a:hlink>
      <a:srgbClr val="77161A"/>
    </a:hlink>
    <a:folHlink>
      <a:srgbClr val="538E3F"/>
    </a:folHlink>
  </a:clrScheme>
  <a:fontScheme name="1_Content slide">
    <a:majorFont>
      <a:latin typeface="Arial"/>
      <a:ea typeface="ＭＳ Ｐゴシック"/>
      <a:cs typeface=""/>
    </a:majorFont>
    <a:minorFont>
      <a:latin typeface="Arial"/>
      <a:ea typeface="ＭＳ Ｐゴシック"/>
      <a:cs typeface="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67B1"/>
    </a:dk2>
    <a:lt2>
      <a:srgbClr val="999999"/>
    </a:lt2>
    <a:accent1>
      <a:srgbClr val="009CDC"/>
    </a:accent1>
    <a:accent2>
      <a:srgbClr val="F99B1C"/>
    </a:accent2>
    <a:accent3>
      <a:srgbClr val="FFFFFF"/>
    </a:accent3>
    <a:accent4>
      <a:srgbClr val="000000"/>
    </a:accent4>
    <a:accent5>
      <a:srgbClr val="AACBEB"/>
    </a:accent5>
    <a:accent6>
      <a:srgbClr val="E28C18"/>
    </a:accent6>
    <a:hlink>
      <a:srgbClr val="77161A"/>
    </a:hlink>
    <a:folHlink>
      <a:srgbClr val="538E3F"/>
    </a:folHlink>
  </a:clrScheme>
  <a:fontScheme name="1_Content slide">
    <a:majorFont>
      <a:latin typeface="Arial"/>
      <a:ea typeface="ＭＳ Ｐゴシック"/>
      <a:cs typeface=""/>
    </a:majorFont>
    <a:minorFont>
      <a:latin typeface="Arial"/>
      <a:ea typeface="ＭＳ Ｐゴシック"/>
      <a:cs typeface="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67B1"/>
    </a:dk2>
    <a:lt2>
      <a:srgbClr val="999999"/>
    </a:lt2>
    <a:accent1>
      <a:srgbClr val="009CDC"/>
    </a:accent1>
    <a:accent2>
      <a:srgbClr val="F99B1C"/>
    </a:accent2>
    <a:accent3>
      <a:srgbClr val="FFFFFF"/>
    </a:accent3>
    <a:accent4>
      <a:srgbClr val="000000"/>
    </a:accent4>
    <a:accent5>
      <a:srgbClr val="AACBEB"/>
    </a:accent5>
    <a:accent6>
      <a:srgbClr val="E28C18"/>
    </a:accent6>
    <a:hlink>
      <a:srgbClr val="77161A"/>
    </a:hlink>
    <a:folHlink>
      <a:srgbClr val="538E3F"/>
    </a:folHlink>
  </a:clrScheme>
  <a:fontScheme name="1_Content slide">
    <a:majorFont>
      <a:latin typeface="Arial"/>
      <a:ea typeface="ＭＳ Ｐゴシック"/>
      <a:cs typeface=""/>
    </a:majorFont>
    <a:minorFont>
      <a:latin typeface="Arial"/>
      <a:ea typeface="ＭＳ Ｐゴシック"/>
      <a:cs typeface="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67B1"/>
    </a:dk2>
    <a:lt2>
      <a:srgbClr val="999999"/>
    </a:lt2>
    <a:accent1>
      <a:srgbClr val="009CDC"/>
    </a:accent1>
    <a:accent2>
      <a:srgbClr val="F99B1C"/>
    </a:accent2>
    <a:accent3>
      <a:srgbClr val="FFFFFF"/>
    </a:accent3>
    <a:accent4>
      <a:srgbClr val="000000"/>
    </a:accent4>
    <a:accent5>
      <a:srgbClr val="AACBEB"/>
    </a:accent5>
    <a:accent6>
      <a:srgbClr val="E28C18"/>
    </a:accent6>
    <a:hlink>
      <a:srgbClr val="77161A"/>
    </a:hlink>
    <a:folHlink>
      <a:srgbClr val="538E3F"/>
    </a:folHlink>
  </a:clrScheme>
  <a:fontScheme name="1_Content slide">
    <a:majorFont>
      <a:latin typeface="Arial"/>
      <a:ea typeface="ＭＳ Ｐゴシック"/>
      <a:cs typeface=""/>
    </a:majorFont>
    <a:minorFont>
      <a:latin typeface="Arial"/>
      <a:ea typeface="ＭＳ Ｐゴシック"/>
      <a:cs typeface="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67B1"/>
    </a:dk2>
    <a:lt2>
      <a:srgbClr val="999999"/>
    </a:lt2>
    <a:accent1>
      <a:srgbClr val="009CDC"/>
    </a:accent1>
    <a:accent2>
      <a:srgbClr val="F99B1C"/>
    </a:accent2>
    <a:accent3>
      <a:srgbClr val="FFFFFF"/>
    </a:accent3>
    <a:accent4>
      <a:srgbClr val="000000"/>
    </a:accent4>
    <a:accent5>
      <a:srgbClr val="AACBEB"/>
    </a:accent5>
    <a:accent6>
      <a:srgbClr val="E28C18"/>
    </a:accent6>
    <a:hlink>
      <a:srgbClr val="77161A"/>
    </a:hlink>
    <a:folHlink>
      <a:srgbClr val="538E3F"/>
    </a:folHlink>
  </a:clrScheme>
  <a:fontScheme name="1_Content slide">
    <a:majorFont>
      <a:latin typeface="Arial"/>
      <a:ea typeface="ＭＳ Ｐゴシック"/>
      <a:cs typeface=""/>
    </a:majorFont>
    <a:minorFont>
      <a:latin typeface="Arial"/>
      <a:ea typeface="ＭＳ Ｐゴシック"/>
      <a:cs typeface="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67B1"/>
    </a:dk2>
    <a:lt2>
      <a:srgbClr val="999999"/>
    </a:lt2>
    <a:accent1>
      <a:srgbClr val="009CDC"/>
    </a:accent1>
    <a:accent2>
      <a:srgbClr val="F99B1C"/>
    </a:accent2>
    <a:accent3>
      <a:srgbClr val="FFFFFF"/>
    </a:accent3>
    <a:accent4>
      <a:srgbClr val="000000"/>
    </a:accent4>
    <a:accent5>
      <a:srgbClr val="AACBEB"/>
    </a:accent5>
    <a:accent6>
      <a:srgbClr val="E28C18"/>
    </a:accent6>
    <a:hlink>
      <a:srgbClr val="77161A"/>
    </a:hlink>
    <a:folHlink>
      <a:srgbClr val="538E3F"/>
    </a:folHlink>
  </a:clrScheme>
  <a:fontScheme name="1_Content slide">
    <a:majorFont>
      <a:latin typeface="Arial"/>
      <a:ea typeface="ＭＳ Ｐゴシック"/>
      <a:cs typeface=""/>
    </a:majorFont>
    <a:minorFont>
      <a:latin typeface="Arial"/>
      <a:ea typeface="ＭＳ Ｐゴシック"/>
      <a:cs typeface="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67B1"/>
    </a:dk2>
    <a:lt2>
      <a:srgbClr val="999999"/>
    </a:lt2>
    <a:accent1>
      <a:srgbClr val="009CDC"/>
    </a:accent1>
    <a:accent2>
      <a:srgbClr val="F99B1C"/>
    </a:accent2>
    <a:accent3>
      <a:srgbClr val="FFFFFF"/>
    </a:accent3>
    <a:accent4>
      <a:srgbClr val="000000"/>
    </a:accent4>
    <a:accent5>
      <a:srgbClr val="AACBEB"/>
    </a:accent5>
    <a:accent6>
      <a:srgbClr val="E28C18"/>
    </a:accent6>
    <a:hlink>
      <a:srgbClr val="77161A"/>
    </a:hlink>
    <a:folHlink>
      <a:srgbClr val="538E3F"/>
    </a:folHlink>
  </a:clrScheme>
  <a:fontScheme name="1_Content slide">
    <a:majorFont>
      <a:latin typeface="Arial"/>
      <a:ea typeface="ＭＳ Ｐゴシック"/>
      <a:cs typeface=""/>
    </a:majorFont>
    <a:minorFont>
      <a:latin typeface="Arial"/>
      <a:ea typeface="ＭＳ Ｐゴシック"/>
      <a:cs typeface="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67B1"/>
    </a:dk2>
    <a:lt2>
      <a:srgbClr val="999999"/>
    </a:lt2>
    <a:accent1>
      <a:srgbClr val="009CDC"/>
    </a:accent1>
    <a:accent2>
      <a:srgbClr val="F99B1C"/>
    </a:accent2>
    <a:accent3>
      <a:srgbClr val="FFFFFF"/>
    </a:accent3>
    <a:accent4>
      <a:srgbClr val="000000"/>
    </a:accent4>
    <a:accent5>
      <a:srgbClr val="AACBEB"/>
    </a:accent5>
    <a:accent6>
      <a:srgbClr val="E28C18"/>
    </a:accent6>
    <a:hlink>
      <a:srgbClr val="77161A"/>
    </a:hlink>
    <a:folHlink>
      <a:srgbClr val="538E3F"/>
    </a:folHlink>
  </a:clrScheme>
  <a:fontScheme name="1_Content slide">
    <a:majorFont>
      <a:latin typeface="Arial"/>
      <a:ea typeface="ＭＳ Ｐゴシック"/>
      <a:cs typeface=""/>
    </a:majorFont>
    <a:minorFont>
      <a:latin typeface="Arial"/>
      <a:ea typeface="ＭＳ Ｐゴシック"/>
      <a:cs typeface="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67B1"/>
    </a:dk2>
    <a:lt2>
      <a:srgbClr val="999999"/>
    </a:lt2>
    <a:accent1>
      <a:srgbClr val="009CDC"/>
    </a:accent1>
    <a:accent2>
      <a:srgbClr val="F99B1C"/>
    </a:accent2>
    <a:accent3>
      <a:srgbClr val="FFFFFF"/>
    </a:accent3>
    <a:accent4>
      <a:srgbClr val="000000"/>
    </a:accent4>
    <a:accent5>
      <a:srgbClr val="AACBEB"/>
    </a:accent5>
    <a:accent6>
      <a:srgbClr val="E28C18"/>
    </a:accent6>
    <a:hlink>
      <a:srgbClr val="77161A"/>
    </a:hlink>
    <a:folHlink>
      <a:srgbClr val="538E3F"/>
    </a:folHlink>
  </a:clrScheme>
  <a:fontScheme name="1_Content slide">
    <a:majorFont>
      <a:latin typeface="Arial"/>
      <a:ea typeface="ＭＳ Ｐゴシック"/>
      <a:cs typeface=""/>
    </a:majorFont>
    <a:minorFont>
      <a:latin typeface="Arial"/>
      <a:ea typeface="ＭＳ Ｐゴシック"/>
      <a:cs typeface="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67B1"/>
    </a:dk2>
    <a:lt2>
      <a:srgbClr val="999999"/>
    </a:lt2>
    <a:accent1>
      <a:srgbClr val="009CDC"/>
    </a:accent1>
    <a:accent2>
      <a:srgbClr val="F99B1C"/>
    </a:accent2>
    <a:accent3>
      <a:srgbClr val="FFFFFF"/>
    </a:accent3>
    <a:accent4>
      <a:srgbClr val="000000"/>
    </a:accent4>
    <a:accent5>
      <a:srgbClr val="AACBEB"/>
    </a:accent5>
    <a:accent6>
      <a:srgbClr val="E28C18"/>
    </a:accent6>
    <a:hlink>
      <a:srgbClr val="77161A"/>
    </a:hlink>
    <a:folHlink>
      <a:srgbClr val="538E3F"/>
    </a:folHlink>
  </a:clrScheme>
  <a:fontScheme name="1_Content slide">
    <a:majorFont>
      <a:latin typeface="Arial"/>
      <a:ea typeface="ＭＳ Ｐゴシック"/>
      <a:cs typeface=""/>
    </a:majorFont>
    <a:minorFont>
      <a:latin typeface="Arial"/>
      <a:ea typeface="ＭＳ Ｐゴシック"/>
      <a:cs typeface="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67B1"/>
    </a:dk2>
    <a:lt2>
      <a:srgbClr val="999999"/>
    </a:lt2>
    <a:accent1>
      <a:srgbClr val="009CDC"/>
    </a:accent1>
    <a:accent2>
      <a:srgbClr val="F99B1C"/>
    </a:accent2>
    <a:accent3>
      <a:srgbClr val="FFFFFF"/>
    </a:accent3>
    <a:accent4>
      <a:srgbClr val="000000"/>
    </a:accent4>
    <a:accent5>
      <a:srgbClr val="AACBEB"/>
    </a:accent5>
    <a:accent6>
      <a:srgbClr val="E28C18"/>
    </a:accent6>
    <a:hlink>
      <a:srgbClr val="77161A"/>
    </a:hlink>
    <a:folHlink>
      <a:srgbClr val="538E3F"/>
    </a:folHlink>
  </a:clrScheme>
  <a:fontScheme name="1_Content slide">
    <a:majorFont>
      <a:latin typeface="Arial"/>
      <a:ea typeface="ＭＳ Ｐゴシック"/>
      <a:cs typeface=""/>
    </a:majorFont>
    <a:minorFont>
      <a:latin typeface="Arial"/>
      <a:ea typeface="ＭＳ Ｐゴシック"/>
      <a:cs typeface="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67B1"/>
    </a:dk2>
    <a:lt2>
      <a:srgbClr val="999999"/>
    </a:lt2>
    <a:accent1>
      <a:srgbClr val="009CDC"/>
    </a:accent1>
    <a:accent2>
      <a:srgbClr val="F99B1C"/>
    </a:accent2>
    <a:accent3>
      <a:srgbClr val="FFFFFF"/>
    </a:accent3>
    <a:accent4>
      <a:srgbClr val="000000"/>
    </a:accent4>
    <a:accent5>
      <a:srgbClr val="AACBEB"/>
    </a:accent5>
    <a:accent6>
      <a:srgbClr val="E28C18"/>
    </a:accent6>
    <a:hlink>
      <a:srgbClr val="77161A"/>
    </a:hlink>
    <a:folHlink>
      <a:srgbClr val="538E3F"/>
    </a:folHlink>
  </a:clrScheme>
  <a:fontScheme name="1_Content slide">
    <a:majorFont>
      <a:latin typeface="Arial"/>
      <a:ea typeface="ＭＳ Ｐゴシック"/>
      <a:cs typeface=""/>
    </a:majorFont>
    <a:minorFont>
      <a:latin typeface="Arial"/>
      <a:ea typeface="ＭＳ Ｐゴシック"/>
      <a:cs typeface="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67B1"/>
    </a:dk2>
    <a:lt2>
      <a:srgbClr val="999999"/>
    </a:lt2>
    <a:accent1>
      <a:srgbClr val="009CDC"/>
    </a:accent1>
    <a:accent2>
      <a:srgbClr val="F99B1C"/>
    </a:accent2>
    <a:accent3>
      <a:srgbClr val="FFFFFF"/>
    </a:accent3>
    <a:accent4>
      <a:srgbClr val="000000"/>
    </a:accent4>
    <a:accent5>
      <a:srgbClr val="AACBEB"/>
    </a:accent5>
    <a:accent6>
      <a:srgbClr val="E28C18"/>
    </a:accent6>
    <a:hlink>
      <a:srgbClr val="77161A"/>
    </a:hlink>
    <a:folHlink>
      <a:srgbClr val="538E3F"/>
    </a:folHlink>
  </a:clrScheme>
  <a:fontScheme name="1_Content slide">
    <a:majorFont>
      <a:latin typeface="Arial"/>
      <a:ea typeface="ＭＳ Ｐゴシック"/>
      <a:cs typeface=""/>
    </a:majorFont>
    <a:minorFont>
      <a:latin typeface="Arial"/>
      <a:ea typeface="ＭＳ Ｐゴシック"/>
      <a:cs typeface="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67B1"/>
    </a:dk2>
    <a:lt2>
      <a:srgbClr val="999999"/>
    </a:lt2>
    <a:accent1>
      <a:srgbClr val="009CDC"/>
    </a:accent1>
    <a:accent2>
      <a:srgbClr val="F99B1C"/>
    </a:accent2>
    <a:accent3>
      <a:srgbClr val="FFFFFF"/>
    </a:accent3>
    <a:accent4>
      <a:srgbClr val="000000"/>
    </a:accent4>
    <a:accent5>
      <a:srgbClr val="AACBEB"/>
    </a:accent5>
    <a:accent6>
      <a:srgbClr val="E28C18"/>
    </a:accent6>
    <a:hlink>
      <a:srgbClr val="77161A"/>
    </a:hlink>
    <a:folHlink>
      <a:srgbClr val="538E3F"/>
    </a:folHlink>
  </a:clrScheme>
  <a:fontScheme name="1_Content slide">
    <a:majorFont>
      <a:latin typeface="Arial"/>
      <a:ea typeface="ＭＳ Ｐゴシック"/>
      <a:cs typeface=""/>
    </a:majorFont>
    <a:minorFont>
      <a:latin typeface="Arial"/>
      <a:ea typeface="ＭＳ Ｐゴシック"/>
      <a:cs typeface="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67B1"/>
    </a:dk2>
    <a:lt2>
      <a:srgbClr val="999999"/>
    </a:lt2>
    <a:accent1>
      <a:srgbClr val="009CDC"/>
    </a:accent1>
    <a:accent2>
      <a:srgbClr val="F99B1C"/>
    </a:accent2>
    <a:accent3>
      <a:srgbClr val="FFFFFF"/>
    </a:accent3>
    <a:accent4>
      <a:srgbClr val="000000"/>
    </a:accent4>
    <a:accent5>
      <a:srgbClr val="AACBEB"/>
    </a:accent5>
    <a:accent6>
      <a:srgbClr val="E28C18"/>
    </a:accent6>
    <a:hlink>
      <a:srgbClr val="77161A"/>
    </a:hlink>
    <a:folHlink>
      <a:srgbClr val="538E3F"/>
    </a:folHlink>
  </a:clrScheme>
  <a:fontScheme name="1_Content slide">
    <a:majorFont>
      <a:latin typeface="Arial"/>
      <a:ea typeface="ＭＳ Ｐゴシック"/>
      <a:cs typeface=""/>
    </a:majorFont>
    <a:minorFont>
      <a:latin typeface="Arial"/>
      <a:ea typeface="ＭＳ Ｐゴシック"/>
      <a:cs typeface="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67B1"/>
    </a:dk2>
    <a:lt2>
      <a:srgbClr val="999999"/>
    </a:lt2>
    <a:accent1>
      <a:srgbClr val="009CDC"/>
    </a:accent1>
    <a:accent2>
      <a:srgbClr val="F99B1C"/>
    </a:accent2>
    <a:accent3>
      <a:srgbClr val="FFFFFF"/>
    </a:accent3>
    <a:accent4>
      <a:srgbClr val="000000"/>
    </a:accent4>
    <a:accent5>
      <a:srgbClr val="AACBEB"/>
    </a:accent5>
    <a:accent6>
      <a:srgbClr val="E28C18"/>
    </a:accent6>
    <a:hlink>
      <a:srgbClr val="77161A"/>
    </a:hlink>
    <a:folHlink>
      <a:srgbClr val="538E3F"/>
    </a:folHlink>
  </a:clrScheme>
  <a:fontScheme name="1_Content slide">
    <a:majorFont>
      <a:latin typeface="Arial"/>
      <a:ea typeface="ＭＳ Ｐゴシック"/>
      <a:cs typeface=""/>
    </a:majorFont>
    <a:minorFont>
      <a:latin typeface="Arial"/>
      <a:ea typeface="ＭＳ Ｐゴシック"/>
      <a:cs typeface="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41915</TotalTime>
  <Words>3733</Words>
  <Application>Microsoft Office PowerPoint</Application>
  <PresentationFormat>Diavetítés a képernyőre (4:3 oldalarány)</PresentationFormat>
  <Paragraphs>357</Paragraphs>
  <Slides>42</Slides>
  <Notes>9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4</vt:i4>
      </vt:variant>
      <vt:variant>
        <vt:lpstr>Téma</vt:lpstr>
      </vt:variant>
      <vt:variant>
        <vt:i4>7</vt:i4>
      </vt:variant>
      <vt:variant>
        <vt:lpstr>Diacímek</vt:lpstr>
      </vt:variant>
      <vt:variant>
        <vt:i4>42</vt:i4>
      </vt:variant>
    </vt:vector>
  </HeadingPairs>
  <TitlesOfParts>
    <vt:vector size="53" baseType="lpstr">
      <vt:lpstr>Arial</vt:lpstr>
      <vt:lpstr>Calibri</vt:lpstr>
      <vt:lpstr>Times New Roman</vt:lpstr>
      <vt:lpstr>Verdana</vt:lpstr>
      <vt:lpstr>11_Alapértelmezett terv</vt:lpstr>
      <vt:lpstr>12_Alapértelmezett terv</vt:lpstr>
      <vt:lpstr>14_Alapértelmezett terv</vt:lpstr>
      <vt:lpstr>15_Alapértelmezett terv</vt:lpstr>
      <vt:lpstr>13_Alapértelmezett terv</vt:lpstr>
      <vt:lpstr>16_Alapértelmezett terv</vt:lpstr>
      <vt:lpstr>17_Alapértelmezett terv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</vt:vector>
  </TitlesOfParts>
  <Company>Trend International Market Research Kft.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/>
  <cp:lastModifiedBy>Fejes Zsuzsanna</cp:lastModifiedBy>
  <cp:revision>2589</cp:revision>
  <cp:lastPrinted>2020-03-03T14:31:30Z</cp:lastPrinted>
  <dcterms:created xsi:type="dcterms:W3CDTF">2016-04-21T13:49:30Z</dcterms:created>
  <dcterms:modified xsi:type="dcterms:W3CDTF">2021-09-15T14:15:08Z</dcterms:modified>
</cp:coreProperties>
</file>