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ppt/charts/chart5.xml" ContentType="application/vnd.openxmlformats-officedocument.drawingml.chart+xml"/>
  <Override PartName="/ppt/charts/style5.xml" ContentType="application/vnd.ms-office.chartstyle+xml"/>
  <Override PartName="/ppt/charts/colors5.xml" ContentType="application/vnd.ms-office.chartcolorstyle+xml"/>
  <Override PartName="/ppt/charts/chart6.xml" ContentType="application/vnd.openxmlformats-officedocument.drawingml.chart+xml"/>
  <Override PartName="/ppt/charts/style6.xml" ContentType="application/vnd.ms-office.chartstyle+xml"/>
  <Override PartName="/ppt/charts/colors6.xml" ContentType="application/vnd.ms-office.chartcolorstyle+xml"/>
  <Override PartName="/ppt/charts/chart7.xml" ContentType="application/vnd.openxmlformats-officedocument.drawingml.chart+xml"/>
  <Override PartName="/ppt/charts/style7.xml" ContentType="application/vnd.ms-office.chartstyle+xml"/>
  <Override PartName="/ppt/charts/colors7.xml" ContentType="application/vnd.ms-office.chartcolorstyle+xml"/>
  <Override PartName="/ppt/charts/chart8.xml" ContentType="application/vnd.openxmlformats-officedocument.drawingml.chart+xml"/>
  <Override PartName="/ppt/charts/style8.xml" ContentType="application/vnd.ms-office.chartstyle+xml"/>
  <Override PartName="/ppt/charts/colors8.xml" ContentType="application/vnd.ms-office.chartcolorstyle+xml"/>
  <Override PartName="/ppt/charts/chart9.xml" ContentType="application/vnd.openxmlformats-officedocument.drawingml.chart+xml"/>
  <Override PartName="/ppt/charts/style9.xml" ContentType="application/vnd.ms-office.chartstyle+xml"/>
  <Override PartName="/ppt/charts/colors9.xml" ContentType="application/vnd.ms-office.chartcolorstyle+xml"/>
  <Override PartName="/ppt/charts/chart10.xml" ContentType="application/vnd.openxmlformats-officedocument.drawingml.chart+xml"/>
  <Override PartName="/ppt/charts/style10.xml" ContentType="application/vnd.ms-office.chartstyle+xml"/>
  <Override PartName="/ppt/charts/colors10.xml" ContentType="application/vnd.ms-office.chartcolorstyle+xml"/>
  <Override PartName="/ppt/charts/chart11.xml" ContentType="application/vnd.openxmlformats-officedocument.drawingml.chart+xml"/>
  <Override PartName="/ppt/charts/style11.xml" ContentType="application/vnd.ms-office.chartstyle+xml"/>
  <Override PartName="/ppt/charts/colors11.xml" ContentType="application/vnd.ms-office.chartcolorstyle+xml"/>
  <Override PartName="/ppt/charts/chart12.xml" ContentType="application/vnd.openxmlformats-officedocument.drawingml.chart+xml"/>
  <Override PartName="/ppt/charts/style12.xml" ContentType="application/vnd.ms-office.chartstyle+xml"/>
  <Override PartName="/ppt/charts/colors12.xml" ContentType="application/vnd.ms-office.chartcolorstyle+xml"/>
  <Override PartName="/ppt/charts/chart13.xml" ContentType="application/vnd.openxmlformats-officedocument.drawingml.chart+xml"/>
  <Override PartName="/ppt/charts/style13.xml" ContentType="application/vnd.ms-office.chartstyle+xml"/>
  <Override PartName="/ppt/charts/colors13.xml" ContentType="application/vnd.ms-office.chartcolorstyle+xml"/>
  <Override PartName="/ppt/charts/chart14.xml" ContentType="application/vnd.openxmlformats-officedocument.drawingml.chart+xml"/>
  <Override PartName="/ppt/charts/style14.xml" ContentType="application/vnd.ms-office.chartstyle+xml"/>
  <Override PartName="/ppt/charts/colors14.xml" ContentType="application/vnd.ms-office.chartcolorstyle+xml"/>
  <Override PartName="/ppt/charts/chart15.xml" ContentType="application/vnd.openxmlformats-officedocument.drawingml.chart+xml"/>
  <Override PartName="/ppt/charts/style15.xml" ContentType="application/vnd.ms-office.chartstyle+xml"/>
  <Override PartName="/ppt/charts/colors15.xml" ContentType="application/vnd.ms-office.chartcolorstyle+xml"/>
  <Override PartName="/ppt/charts/chart16.xml" ContentType="application/vnd.openxmlformats-officedocument.drawingml.chart+xml"/>
  <Override PartName="/ppt/charts/style16.xml" ContentType="application/vnd.ms-office.chartstyle+xml"/>
  <Override PartName="/ppt/charts/colors16.xml" ContentType="application/vnd.ms-office.chartcolorstyle+xml"/>
  <Override PartName="/ppt/charts/chart17.xml" ContentType="application/vnd.openxmlformats-officedocument.drawingml.chart+xml"/>
  <Override PartName="/ppt/charts/style17.xml" ContentType="application/vnd.ms-office.chartstyle+xml"/>
  <Override PartName="/ppt/charts/colors17.xml" ContentType="application/vnd.ms-office.chartcolorstyle+xml"/>
  <Override PartName="/ppt/charts/chart18.xml" ContentType="application/vnd.openxmlformats-officedocument.drawingml.chart+xml"/>
  <Override PartName="/ppt/charts/style18.xml" ContentType="application/vnd.ms-office.chartstyle+xml"/>
  <Override PartName="/ppt/charts/colors18.xml" ContentType="application/vnd.ms-office.chartcolorstyle+xml"/>
  <Override PartName="/ppt/charts/chart19.xml" ContentType="application/vnd.openxmlformats-officedocument.drawingml.chart+xml"/>
  <Override PartName="/ppt/charts/style19.xml" ContentType="application/vnd.ms-office.chartstyle+xml"/>
  <Override PartName="/ppt/charts/colors19.xml" ContentType="application/vnd.ms-office.chartcolorstyle+xml"/>
  <Override PartName="/ppt/charts/chart20.xml" ContentType="application/vnd.openxmlformats-officedocument.drawingml.chart+xml"/>
  <Override PartName="/ppt/charts/style20.xml" ContentType="application/vnd.ms-office.chartstyle+xml"/>
  <Override PartName="/ppt/charts/colors20.xml" ContentType="application/vnd.ms-office.chartcolorstyle+xml"/>
  <Override PartName="/ppt/charts/chart21.xml" ContentType="application/vnd.openxmlformats-officedocument.drawingml.chart+xml"/>
  <Override PartName="/ppt/charts/style21.xml" ContentType="application/vnd.ms-office.chartstyle+xml"/>
  <Override PartName="/ppt/charts/colors21.xml" ContentType="application/vnd.ms-office.chartcolorstyle+xml"/>
  <Override PartName="/ppt/charts/chart22.xml" ContentType="application/vnd.openxmlformats-officedocument.drawingml.chart+xml"/>
  <Override PartName="/ppt/charts/style22.xml" ContentType="application/vnd.ms-office.chartstyle+xml"/>
  <Override PartName="/ppt/charts/colors22.xml" ContentType="application/vnd.ms-office.chartcolorstyle+xml"/>
  <Override PartName="/ppt/charts/chart23.xml" ContentType="application/vnd.openxmlformats-officedocument.drawingml.chart+xml"/>
  <Override PartName="/ppt/charts/style23.xml" ContentType="application/vnd.ms-office.chartstyle+xml"/>
  <Override PartName="/ppt/charts/colors23.xml" ContentType="application/vnd.ms-office.chartcolorstyle+xml"/>
  <Override PartName="/ppt/charts/chart24.xml" ContentType="application/vnd.openxmlformats-officedocument.drawingml.chart+xml"/>
  <Override PartName="/ppt/charts/style24.xml" ContentType="application/vnd.ms-office.chartstyle+xml"/>
  <Override PartName="/ppt/charts/colors24.xml" ContentType="application/vnd.ms-office.chartcolorstyle+xml"/>
  <Override PartName="/ppt/charts/chart25.xml" ContentType="application/vnd.openxmlformats-officedocument.drawingml.chart+xml"/>
  <Override PartName="/ppt/charts/style25.xml" ContentType="application/vnd.ms-office.chartstyle+xml"/>
  <Override PartName="/ppt/charts/colors25.xml" ContentType="application/vnd.ms-office.chartcolorstyle+xml"/>
  <Override PartName="/ppt/charts/chart26.xml" ContentType="application/vnd.openxmlformats-officedocument.drawingml.chart+xml"/>
  <Override PartName="/ppt/charts/style26.xml" ContentType="application/vnd.ms-office.chartstyle+xml"/>
  <Override PartName="/ppt/charts/colors26.xml" ContentType="application/vnd.ms-office.chartcolorstyle+xml"/>
  <Override PartName="/ppt/charts/chart27.xml" ContentType="application/vnd.openxmlformats-officedocument.drawingml.chart+xml"/>
  <Override PartName="/ppt/charts/style27.xml" ContentType="application/vnd.ms-office.chartstyle+xml"/>
  <Override PartName="/ppt/charts/colors27.xml" ContentType="application/vnd.ms-office.chartcolorstyle+xml"/>
  <Override PartName="/ppt/charts/chart28.xml" ContentType="application/vnd.openxmlformats-officedocument.drawingml.chart+xml"/>
  <Override PartName="/ppt/charts/style28.xml" ContentType="application/vnd.ms-office.chartstyle+xml"/>
  <Override PartName="/ppt/charts/colors28.xml" ContentType="application/vnd.ms-office.chartcolorstyle+xml"/>
  <Override PartName="/ppt/charts/chart29.xml" ContentType="application/vnd.openxmlformats-officedocument.drawingml.chart+xml"/>
  <Override PartName="/ppt/charts/style29.xml" ContentType="application/vnd.ms-office.chartstyle+xml"/>
  <Override PartName="/ppt/charts/colors29.xml" ContentType="application/vnd.ms-office.chartcolorstyle+xml"/>
  <Override PartName="/ppt/charts/chart30.xml" ContentType="application/vnd.openxmlformats-officedocument.drawingml.chart+xml"/>
  <Override PartName="/ppt/charts/style30.xml" ContentType="application/vnd.ms-office.chartstyle+xml"/>
  <Override PartName="/ppt/charts/colors30.xml" ContentType="application/vnd.ms-office.chartcolorstyle+xml"/>
  <Override PartName="/docProps/core.xml" ContentType="application/vnd.openxmlformats-package.core-properties+xml"/>
  <Override PartName="/docProps/app.xml" ContentType="application/vnd.openxmlformats-officedocument.extended-properties+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embedTrueTypeFonts="1" saveSubsetFonts="1" bookmarkIdSeed="2">
  <p:sldMasterIdLst>
    <p:sldMasterId id="2147483648" r:id="rId1"/>
  </p:sldMasterIdLst>
  <p:notesMasterIdLst>
    <p:notesMasterId r:id="rId38"/>
  </p:notesMasterIdLst>
  <p:handoutMasterIdLst>
    <p:handoutMasterId r:id="rId39"/>
  </p:handoutMasterIdLst>
  <p:sldIdLst>
    <p:sldId id="292" r:id="rId2"/>
    <p:sldId id="354" r:id="rId3"/>
    <p:sldId id="390" r:id="rId4"/>
    <p:sldId id="391" r:id="rId5"/>
    <p:sldId id="392" r:id="rId6"/>
    <p:sldId id="355" r:id="rId7"/>
    <p:sldId id="356" r:id="rId8"/>
    <p:sldId id="357" r:id="rId9"/>
    <p:sldId id="389" r:id="rId10"/>
    <p:sldId id="358" r:id="rId11"/>
    <p:sldId id="359" r:id="rId12"/>
    <p:sldId id="360" r:id="rId13"/>
    <p:sldId id="361" r:id="rId14"/>
    <p:sldId id="362" r:id="rId15"/>
    <p:sldId id="363" r:id="rId16"/>
    <p:sldId id="364" r:id="rId17"/>
    <p:sldId id="365" r:id="rId18"/>
    <p:sldId id="366" r:id="rId19"/>
    <p:sldId id="367" r:id="rId20"/>
    <p:sldId id="340" r:id="rId21"/>
    <p:sldId id="370" r:id="rId22"/>
    <p:sldId id="371" r:id="rId23"/>
    <p:sldId id="369" r:id="rId24"/>
    <p:sldId id="372" r:id="rId25"/>
    <p:sldId id="373" r:id="rId26"/>
    <p:sldId id="375" r:id="rId27"/>
    <p:sldId id="376" r:id="rId28"/>
    <p:sldId id="377" r:id="rId29"/>
    <p:sldId id="378" r:id="rId30"/>
    <p:sldId id="379" r:id="rId31"/>
    <p:sldId id="380" r:id="rId32"/>
    <p:sldId id="382" r:id="rId33"/>
    <p:sldId id="383" r:id="rId34"/>
    <p:sldId id="384" r:id="rId35"/>
    <p:sldId id="385" r:id="rId36"/>
    <p:sldId id="350" r:id="rId37"/>
  </p:sldIdLst>
  <p:sldSz cx="12192000" cy="6858000"/>
  <p:notesSz cx="6858000" cy="9144000"/>
  <p:embeddedFontLst>
    <p:embeddedFont>
      <p:font typeface="PT Sans" panose="020B0503020203020204" pitchFamily="34" charset="-18"/>
      <p:regular r:id="rId40"/>
      <p:bold r:id="rId41"/>
      <p:italic r:id="rId42"/>
      <p:boldItalic r:id="rId43"/>
    </p:embeddedFont>
    <p:embeddedFont>
      <p:font typeface="Calibri" panose="020F0502020204030204" pitchFamily="34" charset="0"/>
      <p:regular r:id="rId44"/>
      <p:bold r:id="rId45"/>
      <p:italic r:id="rId46"/>
      <p:boldItalic r:id="rId47"/>
    </p:embeddedFont>
    <p:embeddedFont>
      <p:font typeface="Taviraj" panose="00000500000000000000" pitchFamily="2" charset="-34"/>
      <p:regular r:id="rId48"/>
      <p:bold r:id="rId49"/>
      <p:italic r:id="rId50"/>
      <p:boldItalic r:id="rId51"/>
    </p:embeddedFont>
  </p:embeddedFontLst>
  <p:defaultTextStyle>
    <a:defPPr>
      <a:defRPr lang="hu-H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389" userDrawn="1">
          <p15:clr>
            <a:srgbClr val="A4A3A4"/>
          </p15:clr>
        </p15:guide>
        <p15:guide id="2" pos="6766"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000"/>
    <a:srgbClr val="4BB6A9"/>
    <a:srgbClr val="2C6E66"/>
    <a:srgbClr val="141F23"/>
    <a:srgbClr val="528187"/>
    <a:srgbClr val="646491"/>
    <a:srgbClr val="293E47"/>
    <a:srgbClr val="CFE0E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Közepesen sötét stílus 2 – 1. jelölőszín">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Közepesen sötét stílus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21E4AEA4-8DFA-4A89-87EB-49C32662AFE0}" styleName="Közepesen sötét stílus 2 – 2. jelölőszín">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BC89EF96-8CEA-46FF-86C4-4CE0E7609802}" styleName="Világos stílus 3 – 1. jelölőszín">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5940675A-B579-460E-94D1-54222C63F5DA}" styleName="Nincs stílus, csak rács">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72833802-FEF1-4C79-8D5D-14CF1EAF98D9}" styleName="Világos stílus 2 – 2. jelölőszín">
    <a:wholeTbl>
      <a:tcTxStyle>
        <a:fontRef idx="minor">
          <a:scrgbClr r="0" g="0" b="0"/>
        </a:fontRef>
        <a:schemeClr val="tx1"/>
      </a:tcTxStyle>
      <a:tcStyle>
        <a:tcBdr>
          <a:left>
            <a:lnRef idx="1">
              <a:schemeClr val="accent2"/>
            </a:lnRef>
          </a:left>
          <a:right>
            <a:lnRef idx="1">
              <a:schemeClr val="accent2"/>
            </a:lnRef>
          </a:right>
          <a:top>
            <a:lnRef idx="1">
              <a:schemeClr val="accent2"/>
            </a:lnRef>
          </a:top>
          <a:bottom>
            <a:lnRef idx="1">
              <a:schemeClr val="accent2"/>
            </a:lnRef>
          </a:bottom>
          <a:insideH>
            <a:ln>
              <a:noFill/>
            </a:ln>
          </a:insideH>
          <a:insideV>
            <a:ln>
              <a:noFill/>
            </a:ln>
          </a:insideV>
        </a:tcBdr>
        <a:fill>
          <a:noFill/>
        </a:fill>
      </a:tcStyle>
    </a:wholeTbl>
    <a:band1H>
      <a:tcStyle>
        <a:tcBdr>
          <a:top>
            <a:lnRef idx="1">
              <a:schemeClr val="accent2"/>
            </a:lnRef>
          </a:top>
          <a:bottom>
            <a:lnRef idx="1">
              <a:schemeClr val="accent2"/>
            </a:lnRef>
          </a:bottom>
        </a:tcBdr>
      </a:tcStyle>
    </a:band1H>
    <a:band1V>
      <a:tcStyle>
        <a:tcBdr>
          <a:left>
            <a:lnRef idx="1">
              <a:schemeClr val="accent2"/>
            </a:lnRef>
          </a:left>
          <a:right>
            <a:lnRef idx="1">
              <a:schemeClr val="accent2"/>
            </a:lnRef>
          </a:right>
        </a:tcBdr>
      </a:tcStyle>
    </a:band1V>
    <a:band2V>
      <a:tcStyle>
        <a:tcBdr>
          <a:left>
            <a:lnRef idx="1">
              <a:schemeClr val="accent2"/>
            </a:lnRef>
          </a:left>
          <a:right>
            <a:lnRef idx="1">
              <a:schemeClr val="accent2"/>
            </a:lnRef>
          </a:right>
        </a:tcBdr>
      </a:tcStyle>
    </a:band2V>
    <a:lastCol>
      <a:tcTxStyle b="on"/>
      <a:tcStyle>
        <a:tcBdr/>
      </a:tcStyle>
    </a:lastCol>
    <a:firstCol>
      <a:tcTxStyle b="on"/>
      <a:tcStyle>
        <a:tcBdr/>
      </a:tcStyle>
    </a:firstCol>
    <a:lastRow>
      <a:tcTxStyle b="on"/>
      <a:tcStyle>
        <a:tcBdr>
          <a:top>
            <a:ln w="50800" cmpd="dbl">
              <a:solidFill>
                <a:schemeClr val="accent2"/>
              </a:solidFill>
            </a:ln>
          </a:top>
        </a:tcBdr>
      </a:tcStyle>
    </a:lastRow>
    <a:firstRow>
      <a:tcTxStyle b="on">
        <a:fontRef idx="minor">
          <a:scrgbClr r="0" g="0" b="0"/>
        </a:fontRef>
        <a:schemeClr val="bg1"/>
      </a:tcTxStyle>
      <a:tcStyle>
        <a:tcBdr/>
        <a:fillRef idx="1">
          <a:schemeClr val="accent2"/>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3719" autoAdjust="0"/>
  </p:normalViewPr>
  <p:slideViewPr>
    <p:cSldViewPr snapToGrid="0">
      <p:cViewPr varScale="1">
        <p:scale>
          <a:sx n="111" d="100"/>
          <a:sy n="111" d="100"/>
        </p:scale>
        <p:origin x="456" y="114"/>
      </p:cViewPr>
      <p:guideLst>
        <p:guide orient="horz" pos="1389"/>
        <p:guide pos="6766"/>
      </p:guideLst>
    </p:cSldViewPr>
  </p:slideViewPr>
  <p:outlineViewPr>
    <p:cViewPr>
      <p:scale>
        <a:sx n="33" d="100"/>
        <a:sy n="33" d="100"/>
      </p:scale>
      <p:origin x="0" y="0"/>
    </p:cViewPr>
  </p:outlineViewPr>
  <p:notesTextViewPr>
    <p:cViewPr>
      <p:scale>
        <a:sx n="3" d="2"/>
        <a:sy n="3" d="2"/>
      </p:scale>
      <p:origin x="0" y="0"/>
    </p:cViewPr>
  </p:notesTextViewPr>
  <p:sorterViewPr>
    <p:cViewPr>
      <p:scale>
        <a:sx n="100" d="100"/>
        <a:sy n="100" d="100"/>
      </p:scale>
      <p:origin x="0" y="0"/>
    </p:cViewPr>
  </p:sorterViewPr>
  <p:notesViewPr>
    <p:cSldViewPr snapToGrid="0">
      <p:cViewPr varScale="1">
        <p:scale>
          <a:sx n="59" d="100"/>
          <a:sy n="59" d="100"/>
        </p:scale>
        <p:origin x="3006" y="72"/>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handoutMaster" Target="handoutMasters/handoutMaster1.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font" Target="fonts/font3.fntdata"/><Relationship Id="rId47" Type="http://schemas.openxmlformats.org/officeDocument/2006/relationships/font" Target="fonts/font8.fntdata"/><Relationship Id="rId50" Type="http://schemas.openxmlformats.org/officeDocument/2006/relationships/font" Target="fonts/font11.fntdata"/><Relationship Id="rId55"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font" Target="fonts/font1.fntdata"/><Relationship Id="rId45" Type="http://schemas.openxmlformats.org/officeDocument/2006/relationships/font" Target="fonts/font6.fntdata"/><Relationship Id="rId53"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font" Target="fonts/font5.fntdata"/><Relationship Id="rId52"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font" Target="fonts/font4.fntdata"/><Relationship Id="rId48" Type="http://schemas.openxmlformats.org/officeDocument/2006/relationships/font" Target="fonts/font9.fntdata"/><Relationship Id="rId56" Type="http://schemas.microsoft.com/office/2016/11/relationships/changesInfo" Target="changesInfos/changesInfo1.xml"/><Relationship Id="rId8" Type="http://schemas.openxmlformats.org/officeDocument/2006/relationships/slide" Target="slides/slide7.xml"/><Relationship Id="rId51" Type="http://schemas.openxmlformats.org/officeDocument/2006/relationships/font" Target="fonts/font12.fntdata"/><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notesMaster" Target="notesMasters/notesMaster1.xml"/><Relationship Id="rId46" Type="http://schemas.openxmlformats.org/officeDocument/2006/relationships/font" Target="fonts/font7.fntdata"/><Relationship Id="rId20" Type="http://schemas.openxmlformats.org/officeDocument/2006/relationships/slide" Target="slides/slide19.xml"/><Relationship Id="rId41" Type="http://schemas.openxmlformats.org/officeDocument/2006/relationships/font" Target="fonts/font2.fntdata"/><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font" Target="fonts/font10.fntdata"/></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risztián Nagy" userId="9340088d62031f77" providerId="LiveId" clId="{0E0C0E7D-8346-40B9-9A7B-E739EDB6A689}"/>
    <pc:docChg chg="undo custSel addSld modSld">
      <pc:chgData name="Krisztián Nagy" userId="9340088d62031f77" providerId="LiveId" clId="{0E0C0E7D-8346-40B9-9A7B-E739EDB6A689}" dt="2023-04-06T10:27:50.925" v="676" actId="20577"/>
      <pc:docMkLst>
        <pc:docMk/>
      </pc:docMkLst>
      <pc:sldChg chg="modSp new mod">
        <pc:chgData name="Krisztián Nagy" userId="9340088d62031f77" providerId="LiveId" clId="{0E0C0E7D-8346-40B9-9A7B-E739EDB6A689}" dt="2023-04-06T10:27:50.925" v="676" actId="20577"/>
        <pc:sldMkLst>
          <pc:docMk/>
          <pc:sldMk cId="2056635452" sldId="354"/>
        </pc:sldMkLst>
        <pc:spChg chg="mod">
          <ac:chgData name="Krisztián Nagy" userId="9340088d62031f77" providerId="LiveId" clId="{0E0C0E7D-8346-40B9-9A7B-E739EDB6A689}" dt="2023-04-06T10:02:41.277" v="32" actId="20577"/>
          <ac:spMkLst>
            <pc:docMk/>
            <pc:sldMk cId="2056635452" sldId="354"/>
            <ac:spMk id="2" creationId="{8C131DD9-DFEE-F806-3E3E-0DB6D2632FA0}"/>
          </ac:spMkLst>
        </pc:spChg>
        <pc:spChg chg="mod">
          <ac:chgData name="Krisztián Nagy" userId="9340088d62031f77" providerId="LiveId" clId="{0E0C0E7D-8346-40B9-9A7B-E739EDB6A689}" dt="2023-04-06T10:27:50.925" v="676" actId="20577"/>
          <ac:spMkLst>
            <pc:docMk/>
            <pc:sldMk cId="2056635452" sldId="354"/>
            <ac:spMk id="3" creationId="{17051BDE-BECB-AB10-4B40-3A892F81E83A}"/>
          </ac:spMkLst>
        </pc:spChg>
        <pc:spChg chg="mod">
          <ac:chgData name="Krisztián Nagy" userId="9340088d62031f77" providerId="LiveId" clId="{0E0C0E7D-8346-40B9-9A7B-E739EDB6A689}" dt="2023-04-06T10:26:11.309" v="650" actId="20577"/>
          <ac:spMkLst>
            <pc:docMk/>
            <pc:sldMk cId="2056635452" sldId="354"/>
            <ac:spMk id="4" creationId="{07F5C506-FAD5-2CAE-7695-35FE19F173FA}"/>
          </ac:spMkLst>
        </pc:spChg>
      </pc:sldChg>
    </pc:docChg>
  </pc:docChgLst>
</pc:chgInfo>
</file>

<file path=ppt/charts/_rels/chart1.xml.rels><?xml version="1.0" encoding="UTF-8" standalone="yes"?>
<Relationships xmlns="http://schemas.openxmlformats.org/package/2006/relationships"><Relationship Id="rId3" Type="http://schemas.openxmlformats.org/officeDocument/2006/relationships/package" Target="../embeddings/Microsoft_Excel-munkalap.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munkalap1.xlsx"/><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package" Target="../embeddings/Microsoft_Excel-munkalap2.xlsx"/><Relationship Id="rId2" Type="http://schemas.microsoft.com/office/2011/relationships/chartColorStyle" Target="colors3.xml"/><Relationship Id="rId1" Type="http://schemas.microsoft.com/office/2011/relationships/chartStyle" Target="style3.xml"/></Relationships>
</file>

<file path=ppt/charts/_rels/chart4.xml.rels><?xml version="1.0" encoding="UTF-8" standalone="yes"?>
<Relationships xmlns="http://schemas.openxmlformats.org/package/2006/relationships"><Relationship Id="rId3" Type="http://schemas.openxmlformats.org/officeDocument/2006/relationships/package" Target="../embeddings/Microsoft_Excel-munkalap3.xlsx"/><Relationship Id="rId2" Type="http://schemas.microsoft.com/office/2011/relationships/chartColorStyle" Target="colors4.xml"/><Relationship Id="rId1" Type="http://schemas.microsoft.com/office/2011/relationships/chartStyle" Target="style4.xml"/></Relationships>
</file>

<file path=ppt/charts/_rels/chart5.xml.rels><?xml version="1.0" encoding="UTF-8" standalone="yes"?>
<Relationships xmlns="http://schemas.openxmlformats.org/package/2006/relationships"><Relationship Id="rId3" Type="http://schemas.openxmlformats.org/officeDocument/2006/relationships/package" Target="../embeddings/Microsoft_Excel-munkalap4.xlsx"/><Relationship Id="rId2" Type="http://schemas.microsoft.com/office/2011/relationships/chartColorStyle" Target="colors5.xml"/><Relationship Id="rId1" Type="http://schemas.microsoft.com/office/2011/relationships/chartStyle" Target="style5.xml"/></Relationships>
</file>

<file path=ppt/charts/_rels/chart6.xml.rels><?xml version="1.0" encoding="UTF-8" standalone="yes"?>
<Relationships xmlns="http://schemas.openxmlformats.org/package/2006/relationships"><Relationship Id="rId3" Type="http://schemas.openxmlformats.org/officeDocument/2006/relationships/package" Target="../embeddings/Microsoft_Excel-munkalap5.xlsx"/><Relationship Id="rId2" Type="http://schemas.microsoft.com/office/2011/relationships/chartColorStyle" Target="colors6.xml"/><Relationship Id="rId1" Type="http://schemas.microsoft.com/office/2011/relationships/chartStyle" Target="style6.xml"/></Relationships>
</file>

<file path=ppt/charts/_rels/chart7.xml.rels><?xml version="1.0" encoding="UTF-8" standalone="yes"?>
<Relationships xmlns="http://schemas.openxmlformats.org/package/2006/relationships"><Relationship Id="rId3" Type="http://schemas.openxmlformats.org/officeDocument/2006/relationships/package" Target="../embeddings/Microsoft_Excel-munkalap6.xlsx"/><Relationship Id="rId2" Type="http://schemas.microsoft.com/office/2011/relationships/chartColorStyle" Target="colors7.xml"/><Relationship Id="rId1" Type="http://schemas.microsoft.com/office/2011/relationships/chartStyle" Target="style7.xml"/></Relationships>
</file>

<file path=ppt/charts/_rels/chart8.xml.rels><?xml version="1.0" encoding="UTF-8" standalone="yes"?>
<Relationships xmlns="http://schemas.openxmlformats.org/package/2006/relationships"><Relationship Id="rId3" Type="http://schemas.openxmlformats.org/officeDocument/2006/relationships/package" Target="../embeddings/Microsoft_Excel-munkalap7.xlsx"/><Relationship Id="rId2" Type="http://schemas.microsoft.com/office/2011/relationships/chartColorStyle" Target="colors8.xml"/><Relationship Id="rId1" Type="http://schemas.microsoft.com/office/2011/relationships/chartStyle" Target="style8.xml"/></Relationships>
</file>

<file path=ppt/charts/_rels/chart9.xml.rels><?xml version="1.0" encoding="UTF-8" standalone="yes"?>
<Relationships xmlns="http://schemas.openxmlformats.org/package/2006/relationships"><Relationship Id="rId3" Type="http://schemas.openxmlformats.org/officeDocument/2006/relationships/package" Target="../embeddings/Microsoft_Excel-munkalap8.xlsx"/><Relationship Id="rId2" Type="http://schemas.microsoft.com/office/2011/relationships/chartColorStyle" Target="colors9.xml"/><Relationship Id="rId1" Type="http://schemas.microsoft.com/office/2011/relationships/chartStyle" Target="style9.xml"/></Relationships>
</file>

<file path=ppt/charts/_rels/chart10.xml.rels><?xml version="1.0" encoding="UTF-8" standalone="yes"?>
<Relationships xmlns="http://schemas.openxmlformats.org/package/2006/relationships"><Relationship Id="rId3" Type="http://schemas.openxmlformats.org/officeDocument/2006/relationships/package" Target="../embeddings/Microsoft_Excel-munkalap9.xlsx"/><Relationship Id="rId2" Type="http://schemas.microsoft.com/office/2011/relationships/chartColorStyle" Target="colors10.xml"/><Relationship Id="rId1" Type="http://schemas.microsoft.com/office/2011/relationships/chartStyle" Target="style10.xml"/></Relationships>
</file>

<file path=ppt/charts/_rels/chart11.xml.rels><?xml version="1.0" encoding="UTF-8" standalone="yes"?>
<Relationships xmlns="http://schemas.openxmlformats.org/package/2006/relationships"><Relationship Id="rId3" Type="http://schemas.openxmlformats.org/officeDocument/2006/relationships/package" Target="../embeddings/Microsoft_Excel-munkalap10.xlsx"/><Relationship Id="rId2" Type="http://schemas.microsoft.com/office/2011/relationships/chartColorStyle" Target="colors11.xml"/><Relationship Id="rId1" Type="http://schemas.microsoft.com/office/2011/relationships/chartStyle" Target="style11.xml"/></Relationships>
</file>

<file path=ppt/charts/_rels/chart12.xml.rels><?xml version="1.0" encoding="UTF-8" standalone="yes"?>
<Relationships xmlns="http://schemas.openxmlformats.org/package/2006/relationships"><Relationship Id="rId3" Type="http://schemas.openxmlformats.org/officeDocument/2006/relationships/package" Target="../embeddings/Microsoft_Excel-munkalap11.xlsx"/><Relationship Id="rId2" Type="http://schemas.microsoft.com/office/2011/relationships/chartColorStyle" Target="colors12.xml"/><Relationship Id="rId1" Type="http://schemas.microsoft.com/office/2011/relationships/chartStyle" Target="style12.xml"/></Relationships>
</file>

<file path=ppt/charts/_rels/chart13.xml.rels><?xml version="1.0" encoding="UTF-8" standalone="yes"?>
<Relationships xmlns="http://schemas.openxmlformats.org/package/2006/relationships"><Relationship Id="rId3" Type="http://schemas.openxmlformats.org/officeDocument/2006/relationships/package" Target="../embeddings/Microsoft_Excel-munkalap12.xlsx"/><Relationship Id="rId2" Type="http://schemas.microsoft.com/office/2011/relationships/chartColorStyle" Target="colors13.xml"/><Relationship Id="rId1" Type="http://schemas.microsoft.com/office/2011/relationships/chartStyle" Target="style13.xml"/></Relationships>
</file>

<file path=ppt/charts/_rels/chart14.xml.rels><?xml version="1.0" encoding="UTF-8" standalone="yes"?>
<Relationships xmlns="http://schemas.openxmlformats.org/package/2006/relationships"><Relationship Id="rId3" Type="http://schemas.openxmlformats.org/officeDocument/2006/relationships/package" Target="../embeddings/Microsoft_Excel-munkalap13.xlsx"/><Relationship Id="rId2" Type="http://schemas.microsoft.com/office/2011/relationships/chartColorStyle" Target="colors14.xml"/><Relationship Id="rId1" Type="http://schemas.microsoft.com/office/2011/relationships/chartStyle" Target="style14.xml"/></Relationships>
</file>

<file path=ppt/charts/_rels/chart15.xml.rels><?xml version="1.0" encoding="UTF-8" standalone="yes"?>
<Relationships xmlns="http://schemas.openxmlformats.org/package/2006/relationships"><Relationship Id="rId3" Type="http://schemas.openxmlformats.org/officeDocument/2006/relationships/package" Target="../embeddings/Microsoft_Excel-munkalap14.xlsx"/><Relationship Id="rId2" Type="http://schemas.microsoft.com/office/2011/relationships/chartColorStyle" Target="colors15.xml"/><Relationship Id="rId1" Type="http://schemas.microsoft.com/office/2011/relationships/chartStyle" Target="style15.xml"/></Relationships>
</file>

<file path=ppt/charts/_rels/chart16.xml.rels><?xml version="1.0" encoding="UTF-8" standalone="yes"?>
<Relationships xmlns="http://schemas.openxmlformats.org/package/2006/relationships"><Relationship Id="rId3" Type="http://schemas.openxmlformats.org/officeDocument/2006/relationships/package" Target="../embeddings/Microsoft_Excel-munkalap15.xlsx"/><Relationship Id="rId2" Type="http://schemas.microsoft.com/office/2011/relationships/chartColorStyle" Target="colors16.xml"/><Relationship Id="rId1" Type="http://schemas.microsoft.com/office/2011/relationships/chartStyle" Target="style16.xml"/></Relationships>
</file>

<file path=ppt/charts/_rels/chart17.xml.rels><?xml version="1.0" encoding="UTF-8" standalone="yes"?>
<Relationships xmlns="http://schemas.openxmlformats.org/package/2006/relationships"><Relationship Id="rId3" Type="http://schemas.openxmlformats.org/officeDocument/2006/relationships/package" Target="../embeddings/Microsoft_Excel-munkalap16.xlsx"/><Relationship Id="rId2" Type="http://schemas.microsoft.com/office/2011/relationships/chartColorStyle" Target="colors17.xml"/><Relationship Id="rId1" Type="http://schemas.microsoft.com/office/2011/relationships/chartStyle" Target="style17.xml"/></Relationships>
</file>

<file path=ppt/charts/_rels/chart18.xml.rels><?xml version="1.0" encoding="UTF-8" standalone="yes"?>
<Relationships xmlns="http://schemas.openxmlformats.org/package/2006/relationships"><Relationship Id="rId3" Type="http://schemas.openxmlformats.org/officeDocument/2006/relationships/package" Target="../embeddings/Microsoft_Excel-munkalap17.xlsx"/><Relationship Id="rId2" Type="http://schemas.microsoft.com/office/2011/relationships/chartColorStyle" Target="colors18.xml"/><Relationship Id="rId1" Type="http://schemas.microsoft.com/office/2011/relationships/chartStyle" Target="style18.xml"/></Relationships>
</file>

<file path=ppt/charts/_rels/chart19.xml.rels><?xml version="1.0" encoding="UTF-8" standalone="yes"?>
<Relationships xmlns="http://schemas.openxmlformats.org/package/2006/relationships"><Relationship Id="rId3" Type="http://schemas.openxmlformats.org/officeDocument/2006/relationships/package" Target="../embeddings/Microsoft_Excel-munkalap18.xlsx"/><Relationship Id="rId2" Type="http://schemas.microsoft.com/office/2011/relationships/chartColorStyle" Target="colors19.xml"/><Relationship Id="rId1" Type="http://schemas.microsoft.com/office/2011/relationships/chartStyle" Target="style19.xml"/></Relationships>
</file>

<file path=ppt/charts/_rels/chart20.xml.rels><?xml version="1.0" encoding="UTF-8" standalone="yes"?>
<Relationships xmlns="http://schemas.openxmlformats.org/package/2006/relationships"><Relationship Id="rId3" Type="http://schemas.openxmlformats.org/officeDocument/2006/relationships/package" Target="../embeddings/Microsoft_Excel-munkalap19.xlsx"/><Relationship Id="rId2" Type="http://schemas.microsoft.com/office/2011/relationships/chartColorStyle" Target="colors20.xml"/><Relationship Id="rId1" Type="http://schemas.microsoft.com/office/2011/relationships/chartStyle" Target="style20.xml"/></Relationships>
</file>

<file path=ppt/charts/_rels/chart21.xml.rels><?xml version="1.0" encoding="UTF-8" standalone="yes"?>
<Relationships xmlns="http://schemas.openxmlformats.org/package/2006/relationships"><Relationship Id="rId3" Type="http://schemas.openxmlformats.org/officeDocument/2006/relationships/package" Target="../embeddings/Microsoft_Excel-munkalap20.xlsx"/><Relationship Id="rId2" Type="http://schemas.microsoft.com/office/2011/relationships/chartColorStyle" Target="colors21.xml"/><Relationship Id="rId1" Type="http://schemas.microsoft.com/office/2011/relationships/chartStyle" Target="style21.xml"/></Relationships>
</file>

<file path=ppt/charts/_rels/chart22.xml.rels><?xml version="1.0" encoding="UTF-8" standalone="yes"?>
<Relationships xmlns="http://schemas.openxmlformats.org/package/2006/relationships"><Relationship Id="rId3" Type="http://schemas.openxmlformats.org/officeDocument/2006/relationships/package" Target="../embeddings/Microsoft_Excel-munkalap21.xlsx"/><Relationship Id="rId2" Type="http://schemas.microsoft.com/office/2011/relationships/chartColorStyle" Target="colors22.xml"/><Relationship Id="rId1" Type="http://schemas.microsoft.com/office/2011/relationships/chartStyle" Target="style22.xml"/></Relationships>
</file>

<file path=ppt/charts/_rels/chart23.xml.rels><?xml version="1.0" encoding="UTF-8" standalone="yes"?>
<Relationships xmlns="http://schemas.openxmlformats.org/package/2006/relationships"><Relationship Id="rId3" Type="http://schemas.openxmlformats.org/officeDocument/2006/relationships/package" Target="../embeddings/Microsoft_Excel-munkalap22.xlsx"/><Relationship Id="rId2" Type="http://schemas.microsoft.com/office/2011/relationships/chartColorStyle" Target="colors23.xml"/><Relationship Id="rId1" Type="http://schemas.microsoft.com/office/2011/relationships/chartStyle" Target="style23.xml"/></Relationships>
</file>

<file path=ppt/charts/_rels/chart24.xml.rels><?xml version="1.0" encoding="UTF-8" standalone="yes"?>
<Relationships xmlns="http://schemas.openxmlformats.org/package/2006/relationships"><Relationship Id="rId3" Type="http://schemas.openxmlformats.org/officeDocument/2006/relationships/package" Target="../embeddings/Microsoft_Excel-munkalap23.xlsx"/><Relationship Id="rId2" Type="http://schemas.microsoft.com/office/2011/relationships/chartColorStyle" Target="colors24.xml"/><Relationship Id="rId1" Type="http://schemas.microsoft.com/office/2011/relationships/chartStyle" Target="style24.xml"/></Relationships>
</file>

<file path=ppt/charts/_rels/chart25.xml.rels><?xml version="1.0" encoding="UTF-8" standalone="yes"?>
<Relationships xmlns="http://schemas.openxmlformats.org/package/2006/relationships"><Relationship Id="rId3" Type="http://schemas.openxmlformats.org/officeDocument/2006/relationships/package" Target="../embeddings/Microsoft_Excel-munkalap24.xlsx"/><Relationship Id="rId2" Type="http://schemas.microsoft.com/office/2011/relationships/chartColorStyle" Target="colors25.xml"/><Relationship Id="rId1" Type="http://schemas.microsoft.com/office/2011/relationships/chartStyle" Target="style25.xml"/></Relationships>
</file>

<file path=ppt/charts/_rels/chart26.xml.rels><?xml version="1.0" encoding="UTF-8" standalone="yes"?>
<Relationships xmlns="http://schemas.openxmlformats.org/package/2006/relationships"><Relationship Id="rId3" Type="http://schemas.openxmlformats.org/officeDocument/2006/relationships/package" Target="../embeddings/Microsoft_Excel-munkalap25.xlsx"/><Relationship Id="rId2" Type="http://schemas.microsoft.com/office/2011/relationships/chartColorStyle" Target="colors26.xml"/><Relationship Id="rId1" Type="http://schemas.microsoft.com/office/2011/relationships/chartStyle" Target="style26.xml"/></Relationships>
</file>

<file path=ppt/charts/_rels/chart27.xml.rels><?xml version="1.0" encoding="UTF-8" standalone="yes"?>
<Relationships xmlns="http://schemas.openxmlformats.org/package/2006/relationships"><Relationship Id="rId3" Type="http://schemas.openxmlformats.org/officeDocument/2006/relationships/package" Target="../embeddings/Microsoft_Excel-munkalap26.xlsx"/><Relationship Id="rId2" Type="http://schemas.microsoft.com/office/2011/relationships/chartColorStyle" Target="colors27.xml"/><Relationship Id="rId1" Type="http://schemas.microsoft.com/office/2011/relationships/chartStyle" Target="style27.xml"/></Relationships>
</file>

<file path=ppt/charts/_rels/chart28.xml.rels><?xml version="1.0" encoding="UTF-8" standalone="yes"?>
<Relationships xmlns="http://schemas.openxmlformats.org/package/2006/relationships"><Relationship Id="rId3" Type="http://schemas.openxmlformats.org/officeDocument/2006/relationships/package" Target="../embeddings/Microsoft_Excel-munkalap27.xlsx"/><Relationship Id="rId2" Type="http://schemas.microsoft.com/office/2011/relationships/chartColorStyle" Target="colors28.xml"/><Relationship Id="rId1" Type="http://schemas.microsoft.com/office/2011/relationships/chartStyle" Target="style28.xml"/></Relationships>
</file>

<file path=ppt/charts/_rels/chart29.xml.rels><?xml version="1.0" encoding="UTF-8" standalone="yes"?>
<Relationships xmlns="http://schemas.openxmlformats.org/package/2006/relationships"><Relationship Id="rId3" Type="http://schemas.openxmlformats.org/officeDocument/2006/relationships/package" Target="../embeddings/Microsoft_Excel-munkalap28.xlsx"/><Relationship Id="rId2" Type="http://schemas.microsoft.com/office/2011/relationships/chartColorStyle" Target="colors29.xml"/><Relationship Id="rId1" Type="http://schemas.microsoft.com/office/2011/relationships/chartStyle" Target="style29.xml"/></Relationships>
</file>

<file path=ppt/charts/_rels/chart30.xml.rels><?xml version="1.0" encoding="UTF-8" standalone="yes"?>
<Relationships xmlns="http://schemas.openxmlformats.org/package/2006/relationships"><Relationship Id="rId3" Type="http://schemas.openxmlformats.org/officeDocument/2006/relationships/package" Target="../embeddings/Microsoft_Excel-munkalap29.xlsx"/><Relationship Id="rId2" Type="http://schemas.microsoft.com/office/2011/relationships/chartColorStyle" Target="colors30.xml"/><Relationship Id="rId1" Type="http://schemas.microsoft.com/office/2011/relationships/chartStyle" Target="style30.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hu-HU"/>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48470205176693482"/>
          <c:y val="3.6132007786098513E-2"/>
          <c:w val="0.47339193286243997"/>
          <c:h val="0.77516528389102157"/>
        </c:manualLayout>
      </c:layout>
      <c:barChart>
        <c:barDir val="bar"/>
        <c:grouping val="clustered"/>
        <c:varyColors val="0"/>
        <c:ser>
          <c:idx val="0"/>
          <c:order val="0"/>
          <c:tx>
            <c:strRef>
              <c:f>Munka1!$B$1</c:f>
              <c:strCache>
                <c:ptCount val="1"/>
                <c:pt idx="0">
                  <c:v>Válaszadók aránya (n=185)</c:v>
                </c:pt>
              </c:strCache>
            </c:strRef>
          </c:tx>
          <c:spPr>
            <a:solidFill>
              <a:schemeClr val="accent1"/>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hu-HU"/>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Munka1!$A$2:$A$6</c:f>
              <c:strCache>
                <c:ptCount val="5"/>
                <c:pt idx="0">
                  <c:v>Jelentősen csökkentek</c:v>
                </c:pt>
                <c:pt idx="1">
                  <c:v>Csökkentek</c:v>
                </c:pt>
                <c:pt idx="2">
                  <c:v>Nem változott</c:v>
                </c:pt>
                <c:pt idx="3">
                  <c:v>Nőttek</c:v>
                </c:pt>
                <c:pt idx="4">
                  <c:v>Jelentősen nőttek</c:v>
                </c:pt>
              </c:strCache>
            </c:strRef>
          </c:cat>
          <c:val>
            <c:numRef>
              <c:f>Munka1!$B$2:$B$6</c:f>
              <c:numCache>
                <c:formatCode>0</c:formatCode>
                <c:ptCount val="5"/>
                <c:pt idx="0">
                  <c:v>2.2000000000000002</c:v>
                </c:pt>
                <c:pt idx="1">
                  <c:v>1.6</c:v>
                </c:pt>
                <c:pt idx="2">
                  <c:v>23.2</c:v>
                </c:pt>
                <c:pt idx="3">
                  <c:v>20.5</c:v>
                </c:pt>
                <c:pt idx="4">
                  <c:v>52.4</c:v>
                </c:pt>
              </c:numCache>
            </c:numRef>
          </c:val>
          <c:extLst>
            <c:ext xmlns:c16="http://schemas.microsoft.com/office/drawing/2014/chart" uri="{C3380CC4-5D6E-409C-BE32-E72D297353CC}">
              <c16:uniqueId val="{00000000-9FA0-4C6B-95B9-0B667411D7D9}"/>
            </c:ext>
          </c:extLst>
        </c:ser>
        <c:dLbls>
          <c:showLegendKey val="0"/>
          <c:showVal val="0"/>
          <c:showCatName val="0"/>
          <c:showSerName val="0"/>
          <c:showPercent val="0"/>
          <c:showBubbleSize val="0"/>
        </c:dLbls>
        <c:gapWidth val="182"/>
        <c:axId val="523535919"/>
        <c:axId val="523536751"/>
      </c:barChart>
      <c:catAx>
        <c:axId val="523535919"/>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600" b="0" i="0" u="none" strike="noStrike" kern="1200" baseline="0">
                <a:solidFill>
                  <a:schemeClr val="tx1">
                    <a:lumMod val="65000"/>
                    <a:lumOff val="35000"/>
                  </a:schemeClr>
                </a:solidFill>
                <a:latin typeface="+mn-lt"/>
                <a:ea typeface="+mn-ea"/>
                <a:cs typeface="+mn-cs"/>
              </a:defRPr>
            </a:pPr>
            <a:endParaRPr lang="hu-HU"/>
          </a:p>
        </c:txPr>
        <c:crossAx val="523536751"/>
        <c:crosses val="autoZero"/>
        <c:auto val="1"/>
        <c:lblAlgn val="ctr"/>
        <c:lblOffset val="100"/>
        <c:noMultiLvlLbl val="0"/>
      </c:catAx>
      <c:valAx>
        <c:axId val="523536751"/>
        <c:scaling>
          <c:orientation val="minMax"/>
        </c:scaling>
        <c:delete val="0"/>
        <c:axPos val="b"/>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hu-HU"/>
          </a:p>
        </c:txPr>
        <c:crossAx val="523535919"/>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hu-HU"/>
        </a:p>
      </c:txPr>
    </c:legend>
    <c:plotVisOnly val="1"/>
    <c:dispBlanksAs val="gap"/>
    <c:showDLblsOverMax val="0"/>
  </c:chart>
  <c:spPr>
    <a:noFill/>
    <a:ln>
      <a:noFill/>
    </a:ln>
    <a:effectLst/>
  </c:spPr>
  <c:txPr>
    <a:bodyPr/>
    <a:lstStyle/>
    <a:p>
      <a:pPr>
        <a:defRPr/>
      </a:pPr>
      <a:endParaRPr lang="hu-HU"/>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hu-HU"/>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48470205176693482"/>
          <c:y val="3.6132007786098513E-2"/>
          <c:w val="0.47339193286243997"/>
          <c:h val="0.77516528389102157"/>
        </c:manualLayout>
      </c:layout>
      <c:barChart>
        <c:barDir val="bar"/>
        <c:grouping val="clustered"/>
        <c:varyColors val="0"/>
        <c:ser>
          <c:idx val="0"/>
          <c:order val="0"/>
          <c:tx>
            <c:strRef>
              <c:f>Munka1!$B$1</c:f>
              <c:strCache>
                <c:ptCount val="1"/>
                <c:pt idx="0">
                  <c:v>Válaszadók aránya (n=212)</c:v>
                </c:pt>
              </c:strCache>
            </c:strRef>
          </c:tx>
          <c:spPr>
            <a:solidFill>
              <a:schemeClr val="accent1"/>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hu-HU"/>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Munka1!$A$2:$A$6</c:f>
              <c:strCache>
                <c:ptCount val="5"/>
                <c:pt idx="0">
                  <c:v>Jelentősen csökkentek</c:v>
                </c:pt>
                <c:pt idx="1">
                  <c:v>Csökkentek</c:v>
                </c:pt>
                <c:pt idx="2">
                  <c:v>Nem változott</c:v>
                </c:pt>
                <c:pt idx="3">
                  <c:v>Nőttek</c:v>
                </c:pt>
                <c:pt idx="4">
                  <c:v>Jelentősen nőttek</c:v>
                </c:pt>
              </c:strCache>
            </c:strRef>
          </c:cat>
          <c:val>
            <c:numRef>
              <c:f>Munka1!$B$2:$B$6</c:f>
              <c:numCache>
                <c:formatCode>0</c:formatCode>
                <c:ptCount val="5"/>
                <c:pt idx="0">
                  <c:v>2.8</c:v>
                </c:pt>
                <c:pt idx="1">
                  <c:v>2.8</c:v>
                </c:pt>
                <c:pt idx="2">
                  <c:v>16.5</c:v>
                </c:pt>
                <c:pt idx="3">
                  <c:v>25.9</c:v>
                </c:pt>
                <c:pt idx="4">
                  <c:v>51.9</c:v>
                </c:pt>
              </c:numCache>
            </c:numRef>
          </c:val>
          <c:extLst>
            <c:ext xmlns:c16="http://schemas.microsoft.com/office/drawing/2014/chart" uri="{C3380CC4-5D6E-409C-BE32-E72D297353CC}">
              <c16:uniqueId val="{00000000-9FA0-4C6B-95B9-0B667411D7D9}"/>
            </c:ext>
          </c:extLst>
        </c:ser>
        <c:dLbls>
          <c:showLegendKey val="0"/>
          <c:showVal val="0"/>
          <c:showCatName val="0"/>
          <c:showSerName val="0"/>
          <c:showPercent val="0"/>
          <c:showBubbleSize val="0"/>
        </c:dLbls>
        <c:gapWidth val="182"/>
        <c:axId val="523535919"/>
        <c:axId val="523536751"/>
      </c:barChart>
      <c:catAx>
        <c:axId val="523535919"/>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600" b="0" i="0" u="none" strike="noStrike" kern="1200" baseline="0">
                <a:solidFill>
                  <a:schemeClr val="tx1">
                    <a:lumMod val="65000"/>
                    <a:lumOff val="35000"/>
                  </a:schemeClr>
                </a:solidFill>
                <a:latin typeface="+mn-lt"/>
                <a:ea typeface="+mn-ea"/>
                <a:cs typeface="+mn-cs"/>
              </a:defRPr>
            </a:pPr>
            <a:endParaRPr lang="hu-HU"/>
          </a:p>
        </c:txPr>
        <c:crossAx val="523536751"/>
        <c:crosses val="autoZero"/>
        <c:auto val="1"/>
        <c:lblAlgn val="ctr"/>
        <c:lblOffset val="100"/>
        <c:noMultiLvlLbl val="0"/>
      </c:catAx>
      <c:valAx>
        <c:axId val="523536751"/>
        <c:scaling>
          <c:orientation val="minMax"/>
        </c:scaling>
        <c:delete val="0"/>
        <c:axPos val="b"/>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hu-HU"/>
          </a:p>
        </c:txPr>
        <c:crossAx val="523535919"/>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hu-HU"/>
        </a:p>
      </c:txPr>
    </c:legend>
    <c:plotVisOnly val="1"/>
    <c:dispBlanksAs val="gap"/>
    <c:showDLblsOverMax val="0"/>
  </c:chart>
  <c:spPr>
    <a:noFill/>
    <a:ln>
      <a:noFill/>
    </a:ln>
    <a:effectLst/>
  </c:spPr>
  <c:txPr>
    <a:bodyPr/>
    <a:lstStyle/>
    <a:p>
      <a:pPr>
        <a:defRPr/>
      </a:pPr>
      <a:endParaRPr lang="hu-HU"/>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hu-HU"/>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48470205176693482"/>
          <c:y val="3.6132007786098513E-2"/>
          <c:w val="0.47339193286243997"/>
          <c:h val="0.77516528389102157"/>
        </c:manualLayout>
      </c:layout>
      <c:barChart>
        <c:barDir val="bar"/>
        <c:grouping val="clustered"/>
        <c:varyColors val="0"/>
        <c:ser>
          <c:idx val="0"/>
          <c:order val="0"/>
          <c:tx>
            <c:strRef>
              <c:f>Munka1!$B$1</c:f>
              <c:strCache>
                <c:ptCount val="1"/>
                <c:pt idx="0">
                  <c:v>Válaszadók aránya (n=195)</c:v>
                </c:pt>
              </c:strCache>
            </c:strRef>
          </c:tx>
          <c:spPr>
            <a:solidFill>
              <a:schemeClr val="accent1"/>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hu-HU"/>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Munka1!$A$2:$A$6</c:f>
              <c:strCache>
                <c:ptCount val="5"/>
                <c:pt idx="0">
                  <c:v>Jelentősen csökkentek</c:v>
                </c:pt>
                <c:pt idx="1">
                  <c:v>Csökkentek</c:v>
                </c:pt>
                <c:pt idx="2">
                  <c:v>Nem változott</c:v>
                </c:pt>
                <c:pt idx="3">
                  <c:v>Nőttek</c:v>
                </c:pt>
                <c:pt idx="4">
                  <c:v>Jelentősen nőttek</c:v>
                </c:pt>
              </c:strCache>
            </c:strRef>
          </c:cat>
          <c:val>
            <c:numRef>
              <c:f>Munka1!$B$2:$B$6</c:f>
              <c:numCache>
                <c:formatCode>0</c:formatCode>
                <c:ptCount val="5"/>
                <c:pt idx="0">
                  <c:v>0</c:v>
                </c:pt>
                <c:pt idx="1">
                  <c:v>3.6</c:v>
                </c:pt>
                <c:pt idx="2">
                  <c:v>13.3</c:v>
                </c:pt>
                <c:pt idx="3">
                  <c:v>38.5</c:v>
                </c:pt>
                <c:pt idx="4">
                  <c:v>44.6</c:v>
                </c:pt>
              </c:numCache>
            </c:numRef>
          </c:val>
          <c:extLst>
            <c:ext xmlns:c16="http://schemas.microsoft.com/office/drawing/2014/chart" uri="{C3380CC4-5D6E-409C-BE32-E72D297353CC}">
              <c16:uniqueId val="{00000000-9FA0-4C6B-95B9-0B667411D7D9}"/>
            </c:ext>
          </c:extLst>
        </c:ser>
        <c:dLbls>
          <c:showLegendKey val="0"/>
          <c:showVal val="0"/>
          <c:showCatName val="0"/>
          <c:showSerName val="0"/>
          <c:showPercent val="0"/>
          <c:showBubbleSize val="0"/>
        </c:dLbls>
        <c:gapWidth val="182"/>
        <c:axId val="523535919"/>
        <c:axId val="523536751"/>
      </c:barChart>
      <c:catAx>
        <c:axId val="523535919"/>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600" b="0" i="0" u="none" strike="noStrike" kern="1200" baseline="0">
                <a:solidFill>
                  <a:schemeClr val="tx1">
                    <a:lumMod val="65000"/>
                    <a:lumOff val="35000"/>
                  </a:schemeClr>
                </a:solidFill>
                <a:latin typeface="+mn-lt"/>
                <a:ea typeface="+mn-ea"/>
                <a:cs typeface="+mn-cs"/>
              </a:defRPr>
            </a:pPr>
            <a:endParaRPr lang="hu-HU"/>
          </a:p>
        </c:txPr>
        <c:crossAx val="523536751"/>
        <c:crosses val="autoZero"/>
        <c:auto val="1"/>
        <c:lblAlgn val="ctr"/>
        <c:lblOffset val="100"/>
        <c:noMultiLvlLbl val="0"/>
      </c:catAx>
      <c:valAx>
        <c:axId val="523536751"/>
        <c:scaling>
          <c:orientation val="minMax"/>
        </c:scaling>
        <c:delete val="0"/>
        <c:axPos val="b"/>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hu-HU"/>
          </a:p>
        </c:txPr>
        <c:crossAx val="523535919"/>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hu-HU"/>
        </a:p>
      </c:txPr>
    </c:legend>
    <c:plotVisOnly val="1"/>
    <c:dispBlanksAs val="gap"/>
    <c:showDLblsOverMax val="0"/>
  </c:chart>
  <c:spPr>
    <a:noFill/>
    <a:ln>
      <a:noFill/>
    </a:ln>
    <a:effectLst/>
  </c:spPr>
  <c:txPr>
    <a:bodyPr/>
    <a:lstStyle/>
    <a:p>
      <a:pPr>
        <a:defRPr/>
      </a:pPr>
      <a:endParaRPr lang="hu-HU"/>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hu-HU"/>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48470205176693482"/>
          <c:y val="3.6132007786098513E-2"/>
          <c:w val="0.47339193286243997"/>
          <c:h val="0.77516528389102157"/>
        </c:manualLayout>
      </c:layout>
      <c:barChart>
        <c:barDir val="bar"/>
        <c:grouping val="clustered"/>
        <c:varyColors val="0"/>
        <c:ser>
          <c:idx val="0"/>
          <c:order val="0"/>
          <c:tx>
            <c:strRef>
              <c:f>Munka1!$B$1</c:f>
              <c:strCache>
                <c:ptCount val="1"/>
                <c:pt idx="0">
                  <c:v>Válaszadók száma (n=18)</c:v>
                </c:pt>
              </c:strCache>
            </c:strRef>
          </c:tx>
          <c:spPr>
            <a:solidFill>
              <a:schemeClr val="accent1"/>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hu-HU"/>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Munka1!$A$2:$A$7</c:f>
              <c:strCache>
                <c:ptCount val="6"/>
                <c:pt idx="0">
                  <c:v>Csökkentettük a fogyasztást</c:v>
                </c:pt>
                <c:pt idx="1">
                  <c:v>Napelemet szereltettünk fel</c:v>
                </c:pt>
                <c:pt idx="2">
                  <c:v>Szigeteltünk</c:v>
                </c:pt>
                <c:pt idx="3">
                  <c:v>Elektromos autó(ka)t vásároltunk</c:v>
                </c:pt>
                <c:pt idx="4">
                  <c:v>Kazánt cseréltünk</c:v>
                </c:pt>
                <c:pt idx="5">
                  <c:v>Egyéb</c:v>
                </c:pt>
              </c:strCache>
            </c:strRef>
          </c:cat>
          <c:val>
            <c:numRef>
              <c:f>Munka1!$B$2:$B$7</c:f>
              <c:numCache>
                <c:formatCode>0</c:formatCode>
                <c:ptCount val="6"/>
                <c:pt idx="0">
                  <c:v>9</c:v>
                </c:pt>
                <c:pt idx="1">
                  <c:v>5</c:v>
                </c:pt>
                <c:pt idx="2">
                  <c:v>2</c:v>
                </c:pt>
                <c:pt idx="3">
                  <c:v>2</c:v>
                </c:pt>
                <c:pt idx="4">
                  <c:v>1</c:v>
                </c:pt>
                <c:pt idx="5">
                  <c:v>8</c:v>
                </c:pt>
              </c:numCache>
            </c:numRef>
          </c:val>
          <c:extLst>
            <c:ext xmlns:c16="http://schemas.microsoft.com/office/drawing/2014/chart" uri="{C3380CC4-5D6E-409C-BE32-E72D297353CC}">
              <c16:uniqueId val="{00000000-9FA0-4C6B-95B9-0B667411D7D9}"/>
            </c:ext>
          </c:extLst>
        </c:ser>
        <c:dLbls>
          <c:showLegendKey val="0"/>
          <c:showVal val="0"/>
          <c:showCatName val="0"/>
          <c:showSerName val="0"/>
          <c:showPercent val="0"/>
          <c:showBubbleSize val="0"/>
        </c:dLbls>
        <c:gapWidth val="182"/>
        <c:axId val="523535919"/>
        <c:axId val="523536751"/>
      </c:barChart>
      <c:catAx>
        <c:axId val="523535919"/>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600" b="0" i="0" u="none" strike="noStrike" kern="1200" baseline="0">
                <a:solidFill>
                  <a:schemeClr val="tx1">
                    <a:lumMod val="65000"/>
                    <a:lumOff val="35000"/>
                  </a:schemeClr>
                </a:solidFill>
                <a:latin typeface="+mn-lt"/>
                <a:ea typeface="+mn-ea"/>
                <a:cs typeface="+mn-cs"/>
              </a:defRPr>
            </a:pPr>
            <a:endParaRPr lang="hu-HU"/>
          </a:p>
        </c:txPr>
        <c:crossAx val="523536751"/>
        <c:crosses val="autoZero"/>
        <c:auto val="1"/>
        <c:lblAlgn val="ctr"/>
        <c:lblOffset val="100"/>
        <c:noMultiLvlLbl val="0"/>
      </c:catAx>
      <c:valAx>
        <c:axId val="523536751"/>
        <c:scaling>
          <c:orientation val="minMax"/>
        </c:scaling>
        <c:delete val="0"/>
        <c:axPos val="t"/>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hu-HU"/>
          </a:p>
        </c:txPr>
        <c:crossAx val="523535919"/>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hu-HU"/>
        </a:p>
      </c:txPr>
    </c:legend>
    <c:plotVisOnly val="1"/>
    <c:dispBlanksAs val="gap"/>
    <c:showDLblsOverMax val="0"/>
  </c:chart>
  <c:spPr>
    <a:noFill/>
    <a:ln>
      <a:noFill/>
    </a:ln>
    <a:effectLst/>
  </c:spPr>
  <c:txPr>
    <a:bodyPr/>
    <a:lstStyle/>
    <a:p>
      <a:pPr>
        <a:defRPr/>
      </a:pPr>
      <a:endParaRPr lang="hu-HU"/>
    </a:p>
  </c:txPr>
  <c:externalData r:id="rId3">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hu-HU"/>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48470205176693482"/>
          <c:y val="3.6132007786098513E-2"/>
          <c:w val="0.47339193286243997"/>
          <c:h val="0.77516528389102157"/>
        </c:manualLayout>
      </c:layout>
      <c:barChart>
        <c:barDir val="bar"/>
        <c:grouping val="clustered"/>
        <c:varyColors val="0"/>
        <c:ser>
          <c:idx val="0"/>
          <c:order val="0"/>
          <c:tx>
            <c:strRef>
              <c:f>Munka1!$B$1</c:f>
              <c:strCache>
                <c:ptCount val="1"/>
                <c:pt idx="0">
                  <c:v>Válaszadók aránya (n=165)</c:v>
                </c:pt>
              </c:strCache>
            </c:strRef>
          </c:tx>
          <c:spPr>
            <a:solidFill>
              <a:schemeClr val="accent1"/>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hu-HU"/>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Munka1!$A$2:$A$6</c:f>
              <c:strCache>
                <c:ptCount val="5"/>
                <c:pt idx="0">
                  <c:v>Jelentősen csökkennek</c:v>
                </c:pt>
                <c:pt idx="1">
                  <c:v>Csökkennek</c:v>
                </c:pt>
                <c:pt idx="2">
                  <c:v>Nem változnak</c:v>
                </c:pt>
                <c:pt idx="3">
                  <c:v>Nőnek</c:v>
                </c:pt>
                <c:pt idx="4">
                  <c:v>Jelentősen nőnek</c:v>
                </c:pt>
              </c:strCache>
            </c:strRef>
          </c:cat>
          <c:val>
            <c:numRef>
              <c:f>Munka1!$B$2:$B$6</c:f>
              <c:numCache>
                <c:formatCode>0</c:formatCode>
                <c:ptCount val="5"/>
                <c:pt idx="0">
                  <c:v>3.6</c:v>
                </c:pt>
                <c:pt idx="1">
                  <c:v>13.3</c:v>
                </c:pt>
                <c:pt idx="2">
                  <c:v>33.299999999999997</c:v>
                </c:pt>
                <c:pt idx="3">
                  <c:v>33.9</c:v>
                </c:pt>
                <c:pt idx="4">
                  <c:v>15.8</c:v>
                </c:pt>
              </c:numCache>
            </c:numRef>
          </c:val>
          <c:extLst>
            <c:ext xmlns:c16="http://schemas.microsoft.com/office/drawing/2014/chart" uri="{C3380CC4-5D6E-409C-BE32-E72D297353CC}">
              <c16:uniqueId val="{00000000-9FA0-4C6B-95B9-0B667411D7D9}"/>
            </c:ext>
          </c:extLst>
        </c:ser>
        <c:dLbls>
          <c:showLegendKey val="0"/>
          <c:showVal val="0"/>
          <c:showCatName val="0"/>
          <c:showSerName val="0"/>
          <c:showPercent val="0"/>
          <c:showBubbleSize val="0"/>
        </c:dLbls>
        <c:gapWidth val="182"/>
        <c:axId val="523535919"/>
        <c:axId val="523536751"/>
      </c:barChart>
      <c:catAx>
        <c:axId val="523535919"/>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600" b="0" i="0" u="none" strike="noStrike" kern="1200" baseline="0">
                <a:solidFill>
                  <a:schemeClr val="tx1">
                    <a:lumMod val="65000"/>
                    <a:lumOff val="35000"/>
                  </a:schemeClr>
                </a:solidFill>
                <a:latin typeface="+mn-lt"/>
                <a:ea typeface="+mn-ea"/>
                <a:cs typeface="+mn-cs"/>
              </a:defRPr>
            </a:pPr>
            <a:endParaRPr lang="hu-HU"/>
          </a:p>
        </c:txPr>
        <c:crossAx val="523536751"/>
        <c:crosses val="autoZero"/>
        <c:auto val="1"/>
        <c:lblAlgn val="ctr"/>
        <c:lblOffset val="100"/>
        <c:noMultiLvlLbl val="0"/>
      </c:catAx>
      <c:valAx>
        <c:axId val="523536751"/>
        <c:scaling>
          <c:orientation val="minMax"/>
        </c:scaling>
        <c:delete val="0"/>
        <c:axPos val="b"/>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hu-HU"/>
          </a:p>
        </c:txPr>
        <c:crossAx val="523535919"/>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hu-HU"/>
        </a:p>
      </c:txPr>
    </c:legend>
    <c:plotVisOnly val="1"/>
    <c:dispBlanksAs val="gap"/>
    <c:showDLblsOverMax val="0"/>
  </c:chart>
  <c:spPr>
    <a:noFill/>
    <a:ln>
      <a:noFill/>
    </a:ln>
    <a:effectLst/>
  </c:spPr>
  <c:txPr>
    <a:bodyPr/>
    <a:lstStyle/>
    <a:p>
      <a:pPr>
        <a:defRPr/>
      </a:pPr>
      <a:endParaRPr lang="hu-HU"/>
    </a:p>
  </c:txPr>
  <c:externalData r:id="rId3">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hu-HU"/>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48470205176693482"/>
          <c:y val="3.6132007786098513E-2"/>
          <c:w val="0.47339193286243997"/>
          <c:h val="0.77516528389102157"/>
        </c:manualLayout>
      </c:layout>
      <c:barChart>
        <c:barDir val="bar"/>
        <c:grouping val="clustered"/>
        <c:varyColors val="0"/>
        <c:ser>
          <c:idx val="0"/>
          <c:order val="0"/>
          <c:tx>
            <c:strRef>
              <c:f>Munka1!$B$1</c:f>
              <c:strCache>
                <c:ptCount val="1"/>
                <c:pt idx="0">
                  <c:v>Válaszadók aránya (n=187)</c:v>
                </c:pt>
              </c:strCache>
            </c:strRef>
          </c:tx>
          <c:spPr>
            <a:solidFill>
              <a:schemeClr val="accent1"/>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hu-HU"/>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Munka1!$A$2:$A$6</c:f>
              <c:strCache>
                <c:ptCount val="5"/>
                <c:pt idx="0">
                  <c:v>Jelentősen csökkennek</c:v>
                </c:pt>
                <c:pt idx="1">
                  <c:v>Csökkennek</c:v>
                </c:pt>
                <c:pt idx="2">
                  <c:v>Nem változnak</c:v>
                </c:pt>
                <c:pt idx="3">
                  <c:v>Nőnek</c:v>
                </c:pt>
                <c:pt idx="4">
                  <c:v>Jelentősen nőnek</c:v>
                </c:pt>
              </c:strCache>
            </c:strRef>
          </c:cat>
          <c:val>
            <c:numRef>
              <c:f>Munka1!$B$2:$B$6</c:f>
              <c:numCache>
                <c:formatCode>0</c:formatCode>
                <c:ptCount val="5"/>
                <c:pt idx="0">
                  <c:v>1.6</c:v>
                </c:pt>
                <c:pt idx="1">
                  <c:v>13.4</c:v>
                </c:pt>
                <c:pt idx="2">
                  <c:v>34.200000000000003</c:v>
                </c:pt>
                <c:pt idx="3">
                  <c:v>35.299999999999997</c:v>
                </c:pt>
                <c:pt idx="4">
                  <c:v>15.5</c:v>
                </c:pt>
              </c:numCache>
            </c:numRef>
          </c:val>
          <c:extLst>
            <c:ext xmlns:c16="http://schemas.microsoft.com/office/drawing/2014/chart" uri="{C3380CC4-5D6E-409C-BE32-E72D297353CC}">
              <c16:uniqueId val="{00000000-9FA0-4C6B-95B9-0B667411D7D9}"/>
            </c:ext>
          </c:extLst>
        </c:ser>
        <c:dLbls>
          <c:showLegendKey val="0"/>
          <c:showVal val="0"/>
          <c:showCatName val="0"/>
          <c:showSerName val="0"/>
          <c:showPercent val="0"/>
          <c:showBubbleSize val="0"/>
        </c:dLbls>
        <c:gapWidth val="182"/>
        <c:axId val="523535919"/>
        <c:axId val="523536751"/>
      </c:barChart>
      <c:catAx>
        <c:axId val="523535919"/>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600" b="0" i="0" u="none" strike="noStrike" kern="1200" baseline="0">
                <a:solidFill>
                  <a:schemeClr val="tx1">
                    <a:lumMod val="65000"/>
                    <a:lumOff val="35000"/>
                  </a:schemeClr>
                </a:solidFill>
                <a:latin typeface="+mn-lt"/>
                <a:ea typeface="+mn-ea"/>
                <a:cs typeface="+mn-cs"/>
              </a:defRPr>
            </a:pPr>
            <a:endParaRPr lang="hu-HU"/>
          </a:p>
        </c:txPr>
        <c:crossAx val="523536751"/>
        <c:crosses val="autoZero"/>
        <c:auto val="1"/>
        <c:lblAlgn val="ctr"/>
        <c:lblOffset val="100"/>
        <c:noMultiLvlLbl val="0"/>
      </c:catAx>
      <c:valAx>
        <c:axId val="523536751"/>
        <c:scaling>
          <c:orientation val="minMax"/>
        </c:scaling>
        <c:delete val="0"/>
        <c:axPos val="b"/>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hu-HU"/>
          </a:p>
        </c:txPr>
        <c:crossAx val="523535919"/>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hu-HU"/>
        </a:p>
      </c:txPr>
    </c:legend>
    <c:plotVisOnly val="1"/>
    <c:dispBlanksAs val="gap"/>
    <c:showDLblsOverMax val="0"/>
  </c:chart>
  <c:spPr>
    <a:noFill/>
    <a:ln>
      <a:noFill/>
    </a:ln>
    <a:effectLst/>
  </c:spPr>
  <c:txPr>
    <a:bodyPr/>
    <a:lstStyle/>
    <a:p>
      <a:pPr>
        <a:defRPr/>
      </a:pPr>
      <a:endParaRPr lang="hu-HU"/>
    </a:p>
  </c:txPr>
  <c:externalData r:id="rId3">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hu-HU"/>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48470205176693482"/>
          <c:y val="3.6132007786098513E-2"/>
          <c:w val="0.47339193286243997"/>
          <c:h val="0.77516528389102157"/>
        </c:manualLayout>
      </c:layout>
      <c:barChart>
        <c:barDir val="bar"/>
        <c:grouping val="clustered"/>
        <c:varyColors val="0"/>
        <c:ser>
          <c:idx val="0"/>
          <c:order val="0"/>
          <c:tx>
            <c:strRef>
              <c:f>Munka1!$B$1</c:f>
              <c:strCache>
                <c:ptCount val="1"/>
                <c:pt idx="0">
                  <c:v>Válaszadók aránya (n=177)</c:v>
                </c:pt>
              </c:strCache>
            </c:strRef>
          </c:tx>
          <c:spPr>
            <a:solidFill>
              <a:schemeClr val="accent1"/>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hu-HU"/>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Munka1!$A$2:$A$6</c:f>
              <c:strCache>
                <c:ptCount val="5"/>
                <c:pt idx="0">
                  <c:v>Jelentősen csökkennek</c:v>
                </c:pt>
                <c:pt idx="1">
                  <c:v>Csökkennek</c:v>
                </c:pt>
                <c:pt idx="2">
                  <c:v>Nem változnak</c:v>
                </c:pt>
                <c:pt idx="3">
                  <c:v>Nőnek</c:v>
                </c:pt>
                <c:pt idx="4">
                  <c:v>Jelentősen nőnek</c:v>
                </c:pt>
              </c:strCache>
            </c:strRef>
          </c:cat>
          <c:val>
            <c:numRef>
              <c:f>Munka1!$B$2:$B$6</c:f>
              <c:numCache>
                <c:formatCode>0</c:formatCode>
                <c:ptCount val="5"/>
                <c:pt idx="0">
                  <c:v>0</c:v>
                </c:pt>
                <c:pt idx="1">
                  <c:v>7.9</c:v>
                </c:pt>
                <c:pt idx="2">
                  <c:v>32.200000000000003</c:v>
                </c:pt>
                <c:pt idx="3">
                  <c:v>42.4</c:v>
                </c:pt>
                <c:pt idx="4">
                  <c:v>17.5</c:v>
                </c:pt>
              </c:numCache>
            </c:numRef>
          </c:val>
          <c:extLst>
            <c:ext xmlns:c16="http://schemas.microsoft.com/office/drawing/2014/chart" uri="{C3380CC4-5D6E-409C-BE32-E72D297353CC}">
              <c16:uniqueId val="{00000000-9FA0-4C6B-95B9-0B667411D7D9}"/>
            </c:ext>
          </c:extLst>
        </c:ser>
        <c:dLbls>
          <c:showLegendKey val="0"/>
          <c:showVal val="0"/>
          <c:showCatName val="0"/>
          <c:showSerName val="0"/>
          <c:showPercent val="0"/>
          <c:showBubbleSize val="0"/>
        </c:dLbls>
        <c:gapWidth val="182"/>
        <c:axId val="523535919"/>
        <c:axId val="523536751"/>
      </c:barChart>
      <c:catAx>
        <c:axId val="523535919"/>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600" b="0" i="0" u="none" strike="noStrike" kern="1200" baseline="0">
                <a:solidFill>
                  <a:schemeClr val="tx1">
                    <a:lumMod val="65000"/>
                    <a:lumOff val="35000"/>
                  </a:schemeClr>
                </a:solidFill>
                <a:latin typeface="+mn-lt"/>
                <a:ea typeface="+mn-ea"/>
                <a:cs typeface="+mn-cs"/>
              </a:defRPr>
            </a:pPr>
            <a:endParaRPr lang="hu-HU"/>
          </a:p>
        </c:txPr>
        <c:crossAx val="523536751"/>
        <c:crosses val="autoZero"/>
        <c:auto val="1"/>
        <c:lblAlgn val="ctr"/>
        <c:lblOffset val="100"/>
        <c:noMultiLvlLbl val="0"/>
      </c:catAx>
      <c:valAx>
        <c:axId val="523536751"/>
        <c:scaling>
          <c:orientation val="minMax"/>
        </c:scaling>
        <c:delete val="0"/>
        <c:axPos val="b"/>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hu-HU"/>
          </a:p>
        </c:txPr>
        <c:crossAx val="523535919"/>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hu-HU"/>
        </a:p>
      </c:txPr>
    </c:legend>
    <c:plotVisOnly val="1"/>
    <c:dispBlanksAs val="gap"/>
    <c:showDLblsOverMax val="0"/>
  </c:chart>
  <c:spPr>
    <a:noFill/>
    <a:ln>
      <a:noFill/>
    </a:ln>
    <a:effectLst/>
  </c:spPr>
  <c:txPr>
    <a:bodyPr/>
    <a:lstStyle/>
    <a:p>
      <a:pPr>
        <a:defRPr/>
      </a:pPr>
      <a:endParaRPr lang="hu-HU"/>
    </a:p>
  </c:txPr>
  <c:externalData r:id="rId3">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hu-HU"/>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48470205176693482"/>
          <c:y val="3.6132007786098513E-2"/>
          <c:w val="0.47339193286243997"/>
          <c:h val="0.77516528389102157"/>
        </c:manualLayout>
      </c:layout>
      <c:barChart>
        <c:barDir val="bar"/>
        <c:grouping val="clustered"/>
        <c:varyColors val="0"/>
        <c:ser>
          <c:idx val="0"/>
          <c:order val="0"/>
          <c:tx>
            <c:strRef>
              <c:f>Munka1!$B$1</c:f>
              <c:strCache>
                <c:ptCount val="1"/>
                <c:pt idx="0">
                  <c:v>Válaszadók aránya (n=183)</c:v>
                </c:pt>
              </c:strCache>
            </c:strRef>
          </c:tx>
          <c:spPr>
            <a:solidFill>
              <a:schemeClr val="accent1"/>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hu-HU"/>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Munka1!$A$2:$A$7</c:f>
              <c:strCache>
                <c:ptCount val="6"/>
                <c:pt idx="0">
                  <c:v>2.000 kWh, vagy kevesebb</c:v>
                </c:pt>
                <c:pt idx="1">
                  <c:v>2.001-5.000 kWh</c:v>
                </c:pt>
                <c:pt idx="2">
                  <c:v>5.001-20.000 kWh</c:v>
                </c:pt>
                <c:pt idx="3">
                  <c:v>20.001-100.000 kWh</c:v>
                </c:pt>
                <c:pt idx="4">
                  <c:v>100.001-500.000 kWh</c:v>
                </c:pt>
                <c:pt idx="5">
                  <c:v>500.001 kWh felett</c:v>
                </c:pt>
              </c:strCache>
            </c:strRef>
          </c:cat>
          <c:val>
            <c:numRef>
              <c:f>Munka1!$B$2:$B$7</c:f>
              <c:numCache>
                <c:formatCode>0</c:formatCode>
                <c:ptCount val="6"/>
                <c:pt idx="0">
                  <c:v>27.9</c:v>
                </c:pt>
                <c:pt idx="1">
                  <c:v>19.100000000000001</c:v>
                </c:pt>
                <c:pt idx="2">
                  <c:v>19.7</c:v>
                </c:pt>
                <c:pt idx="3">
                  <c:v>15.8</c:v>
                </c:pt>
                <c:pt idx="4">
                  <c:v>11.5</c:v>
                </c:pt>
                <c:pt idx="5">
                  <c:v>6</c:v>
                </c:pt>
              </c:numCache>
            </c:numRef>
          </c:val>
          <c:extLst>
            <c:ext xmlns:c16="http://schemas.microsoft.com/office/drawing/2014/chart" uri="{C3380CC4-5D6E-409C-BE32-E72D297353CC}">
              <c16:uniqueId val="{00000000-9FA0-4C6B-95B9-0B667411D7D9}"/>
            </c:ext>
          </c:extLst>
        </c:ser>
        <c:dLbls>
          <c:showLegendKey val="0"/>
          <c:showVal val="0"/>
          <c:showCatName val="0"/>
          <c:showSerName val="0"/>
          <c:showPercent val="0"/>
          <c:showBubbleSize val="0"/>
        </c:dLbls>
        <c:gapWidth val="182"/>
        <c:axId val="523535919"/>
        <c:axId val="523536751"/>
      </c:barChart>
      <c:catAx>
        <c:axId val="523535919"/>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600" b="0" i="0" u="none" strike="noStrike" kern="1200" baseline="0">
                <a:solidFill>
                  <a:schemeClr val="tx1">
                    <a:lumMod val="65000"/>
                    <a:lumOff val="35000"/>
                  </a:schemeClr>
                </a:solidFill>
                <a:latin typeface="+mn-lt"/>
                <a:ea typeface="+mn-ea"/>
                <a:cs typeface="+mn-cs"/>
              </a:defRPr>
            </a:pPr>
            <a:endParaRPr lang="hu-HU"/>
          </a:p>
        </c:txPr>
        <c:crossAx val="523536751"/>
        <c:crosses val="autoZero"/>
        <c:auto val="1"/>
        <c:lblAlgn val="ctr"/>
        <c:lblOffset val="100"/>
        <c:noMultiLvlLbl val="0"/>
      </c:catAx>
      <c:valAx>
        <c:axId val="523536751"/>
        <c:scaling>
          <c:orientation val="minMax"/>
        </c:scaling>
        <c:delete val="0"/>
        <c:axPos val="t"/>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hu-HU"/>
          </a:p>
        </c:txPr>
        <c:crossAx val="523535919"/>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hu-HU"/>
        </a:p>
      </c:txPr>
    </c:legend>
    <c:plotVisOnly val="1"/>
    <c:dispBlanksAs val="gap"/>
    <c:showDLblsOverMax val="0"/>
  </c:chart>
  <c:spPr>
    <a:noFill/>
    <a:ln>
      <a:noFill/>
    </a:ln>
    <a:effectLst/>
  </c:spPr>
  <c:txPr>
    <a:bodyPr/>
    <a:lstStyle/>
    <a:p>
      <a:pPr>
        <a:defRPr/>
      </a:pPr>
      <a:endParaRPr lang="hu-HU"/>
    </a:p>
  </c:txPr>
  <c:externalData r:id="rId3">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hu-HU"/>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48470205176693482"/>
          <c:y val="3.6132007786098513E-2"/>
          <c:w val="0.47339193286243997"/>
          <c:h val="0.77204759684831936"/>
        </c:manualLayout>
      </c:layout>
      <c:barChart>
        <c:barDir val="bar"/>
        <c:grouping val="clustered"/>
        <c:varyColors val="0"/>
        <c:ser>
          <c:idx val="0"/>
          <c:order val="0"/>
          <c:tx>
            <c:strRef>
              <c:f>Munka1!$B$1</c:f>
              <c:strCache>
                <c:ptCount val="1"/>
                <c:pt idx="0">
                  <c:v>Válaszadók aránya (n=198)</c:v>
                </c:pt>
              </c:strCache>
            </c:strRef>
          </c:tx>
          <c:spPr>
            <a:solidFill>
              <a:schemeClr val="accent1"/>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hu-HU"/>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Munka1!$A$2:$A$5</c:f>
              <c:strCache>
                <c:ptCount val="4"/>
                <c:pt idx="0">
                  <c:v>Egyéb </c:v>
                </c:pt>
                <c:pt idx="1">
                  <c:v>Villamos energia saját termelés</c:v>
                </c:pt>
                <c:pt idx="2">
                  <c:v>Egyetemes szolgáltatás </c:v>
                </c:pt>
                <c:pt idx="3">
                  <c:v>Energiakereskedőn keresztül</c:v>
                </c:pt>
              </c:strCache>
            </c:strRef>
          </c:cat>
          <c:val>
            <c:numRef>
              <c:f>Munka1!$B$2:$B$5</c:f>
              <c:numCache>
                <c:formatCode>0</c:formatCode>
                <c:ptCount val="4"/>
                <c:pt idx="0">
                  <c:v>8</c:v>
                </c:pt>
                <c:pt idx="1">
                  <c:v>11</c:v>
                </c:pt>
                <c:pt idx="2">
                  <c:v>48</c:v>
                </c:pt>
                <c:pt idx="3">
                  <c:v>50</c:v>
                </c:pt>
              </c:numCache>
            </c:numRef>
          </c:val>
          <c:extLst>
            <c:ext xmlns:c16="http://schemas.microsoft.com/office/drawing/2014/chart" uri="{C3380CC4-5D6E-409C-BE32-E72D297353CC}">
              <c16:uniqueId val="{00000000-9FA0-4C6B-95B9-0B667411D7D9}"/>
            </c:ext>
          </c:extLst>
        </c:ser>
        <c:dLbls>
          <c:showLegendKey val="0"/>
          <c:showVal val="0"/>
          <c:showCatName val="0"/>
          <c:showSerName val="0"/>
          <c:showPercent val="0"/>
          <c:showBubbleSize val="0"/>
        </c:dLbls>
        <c:gapWidth val="182"/>
        <c:axId val="523535919"/>
        <c:axId val="523536751"/>
      </c:barChart>
      <c:catAx>
        <c:axId val="523535919"/>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600" b="0" i="0" u="none" strike="noStrike" kern="1200" baseline="0">
                <a:solidFill>
                  <a:schemeClr val="tx1">
                    <a:lumMod val="65000"/>
                    <a:lumOff val="35000"/>
                  </a:schemeClr>
                </a:solidFill>
                <a:latin typeface="+mn-lt"/>
                <a:ea typeface="+mn-ea"/>
                <a:cs typeface="+mn-cs"/>
              </a:defRPr>
            </a:pPr>
            <a:endParaRPr lang="hu-HU"/>
          </a:p>
        </c:txPr>
        <c:crossAx val="523536751"/>
        <c:crosses val="autoZero"/>
        <c:auto val="1"/>
        <c:lblAlgn val="ctr"/>
        <c:lblOffset val="100"/>
        <c:noMultiLvlLbl val="0"/>
      </c:catAx>
      <c:valAx>
        <c:axId val="523536751"/>
        <c:scaling>
          <c:orientation val="minMax"/>
        </c:scaling>
        <c:delete val="0"/>
        <c:axPos val="b"/>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hu-HU"/>
          </a:p>
        </c:txPr>
        <c:crossAx val="523535919"/>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hu-HU"/>
        </a:p>
      </c:txPr>
    </c:legend>
    <c:plotVisOnly val="1"/>
    <c:dispBlanksAs val="gap"/>
    <c:showDLblsOverMax val="0"/>
  </c:chart>
  <c:spPr>
    <a:noFill/>
    <a:ln>
      <a:noFill/>
    </a:ln>
    <a:effectLst/>
  </c:spPr>
  <c:txPr>
    <a:bodyPr/>
    <a:lstStyle/>
    <a:p>
      <a:pPr>
        <a:defRPr/>
      </a:pPr>
      <a:endParaRPr lang="hu-HU"/>
    </a:p>
  </c:txPr>
  <c:externalData r:id="rId3">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hu-HU"/>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48470205176693482"/>
          <c:y val="3.6132007786098513E-2"/>
          <c:w val="0.47339193286243997"/>
          <c:h val="0.86103586874652116"/>
        </c:manualLayout>
      </c:layout>
      <c:barChart>
        <c:barDir val="bar"/>
        <c:grouping val="clustered"/>
        <c:varyColors val="0"/>
        <c:ser>
          <c:idx val="0"/>
          <c:order val="0"/>
          <c:tx>
            <c:strRef>
              <c:f>Munka1!$B$1</c:f>
              <c:strCache>
                <c:ptCount val="1"/>
                <c:pt idx="0">
                  <c:v>Válaszadók aránya (n=173)</c:v>
                </c:pt>
              </c:strCache>
            </c:strRef>
          </c:tx>
          <c:spPr>
            <a:solidFill>
              <a:schemeClr val="accent1"/>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hu-HU"/>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Munka1!$A$2:$A$8</c:f>
              <c:strCache>
                <c:ptCount val="7"/>
                <c:pt idx="0">
                  <c:v>2020 előtt</c:v>
                </c:pt>
                <c:pt idx="1">
                  <c:v>2020-ban</c:v>
                </c:pt>
                <c:pt idx="2">
                  <c:v>2021. első félévében</c:v>
                </c:pt>
                <c:pt idx="3">
                  <c:v>2021. második félévében</c:v>
                </c:pt>
                <c:pt idx="4">
                  <c:v>2022. első félévében</c:v>
                </c:pt>
                <c:pt idx="5">
                  <c:v>2022. második félévében</c:v>
                </c:pt>
                <c:pt idx="6">
                  <c:v>2023-ban</c:v>
                </c:pt>
              </c:strCache>
            </c:strRef>
          </c:cat>
          <c:val>
            <c:numRef>
              <c:f>Munka1!$B$2:$B$8</c:f>
              <c:numCache>
                <c:formatCode>0</c:formatCode>
                <c:ptCount val="7"/>
                <c:pt idx="0">
                  <c:v>27.7</c:v>
                </c:pt>
                <c:pt idx="1">
                  <c:v>2.2999999999999998</c:v>
                </c:pt>
                <c:pt idx="2">
                  <c:v>3.5</c:v>
                </c:pt>
                <c:pt idx="3">
                  <c:v>6.4</c:v>
                </c:pt>
                <c:pt idx="4">
                  <c:v>10.4</c:v>
                </c:pt>
                <c:pt idx="5">
                  <c:v>34.700000000000003</c:v>
                </c:pt>
                <c:pt idx="6">
                  <c:v>15</c:v>
                </c:pt>
              </c:numCache>
            </c:numRef>
          </c:val>
          <c:extLst>
            <c:ext xmlns:c16="http://schemas.microsoft.com/office/drawing/2014/chart" uri="{C3380CC4-5D6E-409C-BE32-E72D297353CC}">
              <c16:uniqueId val="{00000000-9FA0-4C6B-95B9-0B667411D7D9}"/>
            </c:ext>
          </c:extLst>
        </c:ser>
        <c:dLbls>
          <c:showLegendKey val="0"/>
          <c:showVal val="0"/>
          <c:showCatName val="0"/>
          <c:showSerName val="0"/>
          <c:showPercent val="0"/>
          <c:showBubbleSize val="0"/>
        </c:dLbls>
        <c:gapWidth val="182"/>
        <c:axId val="523535919"/>
        <c:axId val="523536751"/>
      </c:barChart>
      <c:catAx>
        <c:axId val="523535919"/>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600" b="0" i="0" u="none" strike="noStrike" kern="1200" baseline="0">
                <a:solidFill>
                  <a:schemeClr val="tx1">
                    <a:lumMod val="65000"/>
                    <a:lumOff val="35000"/>
                  </a:schemeClr>
                </a:solidFill>
                <a:latin typeface="+mn-lt"/>
                <a:ea typeface="+mn-ea"/>
                <a:cs typeface="+mn-cs"/>
              </a:defRPr>
            </a:pPr>
            <a:endParaRPr lang="hu-HU"/>
          </a:p>
        </c:txPr>
        <c:crossAx val="523536751"/>
        <c:crosses val="autoZero"/>
        <c:auto val="1"/>
        <c:lblAlgn val="ctr"/>
        <c:lblOffset val="100"/>
        <c:noMultiLvlLbl val="0"/>
      </c:catAx>
      <c:valAx>
        <c:axId val="523536751"/>
        <c:scaling>
          <c:orientation val="minMax"/>
        </c:scaling>
        <c:delete val="0"/>
        <c:axPos val="t"/>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hu-HU"/>
          </a:p>
        </c:txPr>
        <c:crossAx val="523535919"/>
        <c:crosses val="autoZero"/>
        <c:crossBetween val="between"/>
      </c:valAx>
      <c:spPr>
        <a:noFill/>
        <a:ln>
          <a:noFill/>
        </a:ln>
        <a:effectLst/>
      </c:spPr>
    </c:plotArea>
    <c:legend>
      <c:legendPos val="b"/>
      <c:layout>
        <c:manualLayout>
          <c:xMode val="edge"/>
          <c:yMode val="edge"/>
          <c:x val="0.40132093004756542"/>
          <c:y val="0.94047028204751326"/>
          <c:w val="0.20424617587451843"/>
          <c:h val="5.952971795248669E-2"/>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hu-HU"/>
        </a:p>
      </c:txPr>
    </c:legend>
    <c:plotVisOnly val="1"/>
    <c:dispBlanksAs val="gap"/>
    <c:showDLblsOverMax val="0"/>
  </c:chart>
  <c:spPr>
    <a:noFill/>
    <a:ln>
      <a:noFill/>
    </a:ln>
    <a:effectLst/>
  </c:spPr>
  <c:txPr>
    <a:bodyPr/>
    <a:lstStyle/>
    <a:p>
      <a:pPr>
        <a:defRPr/>
      </a:pPr>
      <a:endParaRPr lang="hu-HU"/>
    </a:p>
  </c:txPr>
  <c:externalData r:id="rId3">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hu-HU"/>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48585005776187645"/>
          <c:y val="3.6132007786098513E-2"/>
          <c:w val="0.47224392686749839"/>
          <c:h val="0.84263708837775675"/>
        </c:manualLayout>
      </c:layout>
      <c:barChart>
        <c:barDir val="bar"/>
        <c:grouping val="clustered"/>
        <c:varyColors val="0"/>
        <c:ser>
          <c:idx val="0"/>
          <c:order val="0"/>
          <c:tx>
            <c:strRef>
              <c:f>Munka1!$B$1</c:f>
              <c:strCache>
                <c:ptCount val="1"/>
                <c:pt idx="0">
                  <c:v>Válaszadók aránya (n=147)</c:v>
                </c:pt>
              </c:strCache>
            </c:strRef>
          </c:tx>
          <c:spPr>
            <a:solidFill>
              <a:schemeClr val="accent1"/>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hu-HU"/>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Munka1!$A$2:$A$7</c:f>
              <c:strCache>
                <c:ptCount val="6"/>
                <c:pt idx="0">
                  <c:v>Fél évre</c:v>
                </c:pt>
                <c:pt idx="1">
                  <c:v>Egy évre</c:v>
                </c:pt>
                <c:pt idx="2">
                  <c:v>Másfél évre</c:v>
                </c:pt>
                <c:pt idx="3">
                  <c:v>Két évre</c:v>
                </c:pt>
                <c:pt idx="4">
                  <c:v>Három évre</c:v>
                </c:pt>
                <c:pt idx="5">
                  <c:v>Több mint három évre</c:v>
                </c:pt>
              </c:strCache>
            </c:strRef>
          </c:cat>
          <c:val>
            <c:numRef>
              <c:f>Munka1!$B$2:$B$7</c:f>
              <c:numCache>
                <c:formatCode>0</c:formatCode>
                <c:ptCount val="6"/>
                <c:pt idx="0">
                  <c:v>6.8</c:v>
                </c:pt>
                <c:pt idx="1">
                  <c:v>38.1</c:v>
                </c:pt>
                <c:pt idx="2">
                  <c:v>3.4</c:v>
                </c:pt>
                <c:pt idx="3">
                  <c:v>21.1</c:v>
                </c:pt>
                <c:pt idx="4">
                  <c:v>10.199999999999999</c:v>
                </c:pt>
                <c:pt idx="5">
                  <c:v>20.399999999999999</c:v>
                </c:pt>
              </c:numCache>
            </c:numRef>
          </c:val>
          <c:extLst>
            <c:ext xmlns:c16="http://schemas.microsoft.com/office/drawing/2014/chart" uri="{C3380CC4-5D6E-409C-BE32-E72D297353CC}">
              <c16:uniqueId val="{00000000-9FA0-4C6B-95B9-0B667411D7D9}"/>
            </c:ext>
          </c:extLst>
        </c:ser>
        <c:dLbls>
          <c:showLegendKey val="0"/>
          <c:showVal val="0"/>
          <c:showCatName val="0"/>
          <c:showSerName val="0"/>
          <c:showPercent val="0"/>
          <c:showBubbleSize val="0"/>
        </c:dLbls>
        <c:gapWidth val="182"/>
        <c:axId val="523535919"/>
        <c:axId val="523536751"/>
      </c:barChart>
      <c:catAx>
        <c:axId val="523535919"/>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600" b="0" i="0" u="none" strike="noStrike" kern="1200" baseline="0">
                <a:solidFill>
                  <a:schemeClr val="tx1">
                    <a:lumMod val="65000"/>
                    <a:lumOff val="35000"/>
                  </a:schemeClr>
                </a:solidFill>
                <a:latin typeface="+mn-lt"/>
                <a:ea typeface="+mn-ea"/>
                <a:cs typeface="+mn-cs"/>
              </a:defRPr>
            </a:pPr>
            <a:endParaRPr lang="hu-HU"/>
          </a:p>
        </c:txPr>
        <c:crossAx val="523536751"/>
        <c:crosses val="autoZero"/>
        <c:auto val="1"/>
        <c:lblAlgn val="ctr"/>
        <c:lblOffset val="100"/>
        <c:noMultiLvlLbl val="0"/>
      </c:catAx>
      <c:valAx>
        <c:axId val="523536751"/>
        <c:scaling>
          <c:orientation val="minMax"/>
        </c:scaling>
        <c:delete val="0"/>
        <c:axPos val="t"/>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hu-HU"/>
          </a:p>
        </c:txPr>
        <c:crossAx val="523535919"/>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hu-HU"/>
        </a:p>
      </c:txPr>
    </c:legend>
    <c:plotVisOnly val="1"/>
    <c:dispBlanksAs val="gap"/>
    <c:showDLblsOverMax val="0"/>
  </c:chart>
  <c:spPr>
    <a:noFill/>
    <a:ln>
      <a:noFill/>
    </a:ln>
    <a:effectLst/>
  </c:spPr>
  <c:txPr>
    <a:bodyPr/>
    <a:lstStyle/>
    <a:p>
      <a:pPr>
        <a:defRPr/>
      </a:pPr>
      <a:endParaRPr lang="hu-HU"/>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hu-HU"/>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48585005776187645"/>
          <c:y val="3.6132007786098513E-2"/>
          <c:w val="0.47224392686749839"/>
          <c:h val="0.84263708837775675"/>
        </c:manualLayout>
      </c:layout>
      <c:barChart>
        <c:barDir val="bar"/>
        <c:grouping val="clustered"/>
        <c:varyColors val="0"/>
        <c:ser>
          <c:idx val="0"/>
          <c:order val="0"/>
          <c:tx>
            <c:strRef>
              <c:f>Munka1!$B$1</c:f>
              <c:strCache>
                <c:ptCount val="1"/>
                <c:pt idx="0">
                  <c:v>Válaszadók aránya (n=147)</c:v>
                </c:pt>
              </c:strCache>
            </c:strRef>
          </c:tx>
          <c:spPr>
            <a:solidFill>
              <a:schemeClr val="accent1"/>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hu-HU"/>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Munka1!$A$2:$A$7</c:f>
              <c:strCache>
                <c:ptCount val="6"/>
                <c:pt idx="0">
                  <c:v>Fél év</c:v>
                </c:pt>
                <c:pt idx="1">
                  <c:v>Egy év</c:v>
                </c:pt>
                <c:pt idx="2">
                  <c:v>Másfél év</c:v>
                </c:pt>
                <c:pt idx="3">
                  <c:v>Két év</c:v>
                </c:pt>
                <c:pt idx="4">
                  <c:v>Három év</c:v>
                </c:pt>
                <c:pt idx="5">
                  <c:v>Több mint három év</c:v>
                </c:pt>
              </c:strCache>
            </c:strRef>
          </c:cat>
          <c:val>
            <c:numRef>
              <c:f>Munka1!$B$2:$B$7</c:f>
              <c:numCache>
                <c:formatCode>0</c:formatCode>
                <c:ptCount val="6"/>
                <c:pt idx="0">
                  <c:v>3.4</c:v>
                </c:pt>
                <c:pt idx="1">
                  <c:v>42.2</c:v>
                </c:pt>
                <c:pt idx="2">
                  <c:v>4.8</c:v>
                </c:pt>
                <c:pt idx="3">
                  <c:v>23.8</c:v>
                </c:pt>
                <c:pt idx="4">
                  <c:v>7.5</c:v>
                </c:pt>
                <c:pt idx="5">
                  <c:v>18.399999999999999</c:v>
                </c:pt>
              </c:numCache>
            </c:numRef>
          </c:val>
          <c:extLst>
            <c:ext xmlns:c16="http://schemas.microsoft.com/office/drawing/2014/chart" uri="{C3380CC4-5D6E-409C-BE32-E72D297353CC}">
              <c16:uniqueId val="{00000000-9FA0-4C6B-95B9-0B667411D7D9}"/>
            </c:ext>
          </c:extLst>
        </c:ser>
        <c:dLbls>
          <c:showLegendKey val="0"/>
          <c:showVal val="0"/>
          <c:showCatName val="0"/>
          <c:showSerName val="0"/>
          <c:showPercent val="0"/>
          <c:showBubbleSize val="0"/>
        </c:dLbls>
        <c:gapWidth val="182"/>
        <c:axId val="523535919"/>
        <c:axId val="523536751"/>
      </c:barChart>
      <c:catAx>
        <c:axId val="523535919"/>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600" b="0" i="0" u="none" strike="noStrike" kern="1200" baseline="0">
                <a:solidFill>
                  <a:schemeClr val="tx1">
                    <a:lumMod val="65000"/>
                    <a:lumOff val="35000"/>
                  </a:schemeClr>
                </a:solidFill>
                <a:latin typeface="+mn-lt"/>
                <a:ea typeface="+mn-ea"/>
                <a:cs typeface="+mn-cs"/>
              </a:defRPr>
            </a:pPr>
            <a:endParaRPr lang="hu-HU"/>
          </a:p>
        </c:txPr>
        <c:crossAx val="523536751"/>
        <c:crosses val="autoZero"/>
        <c:auto val="1"/>
        <c:lblAlgn val="ctr"/>
        <c:lblOffset val="100"/>
        <c:noMultiLvlLbl val="0"/>
      </c:catAx>
      <c:valAx>
        <c:axId val="523536751"/>
        <c:scaling>
          <c:orientation val="minMax"/>
        </c:scaling>
        <c:delete val="0"/>
        <c:axPos val="t"/>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hu-HU"/>
          </a:p>
        </c:txPr>
        <c:crossAx val="523535919"/>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hu-HU"/>
        </a:p>
      </c:txPr>
    </c:legend>
    <c:plotVisOnly val="1"/>
    <c:dispBlanksAs val="gap"/>
    <c:showDLblsOverMax val="0"/>
  </c:chart>
  <c:spPr>
    <a:noFill/>
    <a:ln>
      <a:noFill/>
    </a:ln>
    <a:effectLst/>
  </c:spPr>
  <c:txPr>
    <a:bodyPr/>
    <a:lstStyle/>
    <a:p>
      <a:pPr>
        <a:defRPr/>
      </a:pPr>
      <a:endParaRPr lang="hu-HU"/>
    </a:p>
  </c:txPr>
  <c:externalData r:id="rId3">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hu-HU"/>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50079760741482737"/>
          <c:y val="7.5179303369255684E-2"/>
          <c:w val="0.38546172049197713"/>
          <c:h val="0.84263708837775675"/>
        </c:manualLayout>
      </c:layout>
      <c:barChart>
        <c:barDir val="bar"/>
        <c:grouping val="clustered"/>
        <c:varyColors val="0"/>
        <c:ser>
          <c:idx val="0"/>
          <c:order val="0"/>
          <c:tx>
            <c:strRef>
              <c:f>Munka1!$B$1</c:f>
              <c:strCache>
                <c:ptCount val="1"/>
                <c:pt idx="0">
                  <c:v>Válaszadók aránya (n=168)</c:v>
                </c:pt>
              </c:strCache>
            </c:strRef>
          </c:tx>
          <c:spPr>
            <a:solidFill>
              <a:schemeClr val="accent1"/>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hu-HU"/>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Munka1!$A$2:$A$9</c:f>
              <c:strCache>
                <c:ptCount val="8"/>
                <c:pt idx="0">
                  <c:v>Legalacsonyabb ár</c:v>
                </c:pt>
                <c:pt idx="1">
                  <c:v>Piaci fix áras szerződési lehetőség</c:v>
                </c:pt>
                <c:pt idx="2">
                  <c:v>Fogyasztás függvényében rugalmasan változó</c:v>
                </c:pt>
                <c:pt idx="3">
                  <c:v>Minél rugalmasabb szerződési feltételek</c:v>
                </c:pt>
                <c:pt idx="4">
                  <c:v>Piaci folyó áras szerződési lehetőség</c:v>
                </c:pt>
                <c:pt idx="5">
                  <c:v>Partnerségi viszony a kereskedővel</c:v>
                </c:pt>
                <c:pt idx="6">
                  <c:v>Megújuló energia komponens aránya</c:v>
                </c:pt>
                <c:pt idx="7">
                  <c:v>Egyéb (pl. nem volt egyéb választási lehetőség, nincs fogyasztás)</c:v>
                </c:pt>
              </c:strCache>
            </c:strRef>
          </c:cat>
          <c:val>
            <c:numRef>
              <c:f>Munka1!$B$2:$B$9</c:f>
              <c:numCache>
                <c:formatCode>0</c:formatCode>
                <c:ptCount val="8"/>
                <c:pt idx="0">
                  <c:v>38</c:v>
                </c:pt>
                <c:pt idx="1">
                  <c:v>16</c:v>
                </c:pt>
                <c:pt idx="2">
                  <c:v>8</c:v>
                </c:pt>
                <c:pt idx="3">
                  <c:v>7</c:v>
                </c:pt>
                <c:pt idx="4">
                  <c:v>7</c:v>
                </c:pt>
                <c:pt idx="5">
                  <c:v>3</c:v>
                </c:pt>
                <c:pt idx="6">
                  <c:v>2</c:v>
                </c:pt>
                <c:pt idx="7">
                  <c:v>20</c:v>
                </c:pt>
              </c:numCache>
            </c:numRef>
          </c:val>
          <c:extLst>
            <c:ext xmlns:c16="http://schemas.microsoft.com/office/drawing/2014/chart" uri="{C3380CC4-5D6E-409C-BE32-E72D297353CC}">
              <c16:uniqueId val="{00000000-CB9A-4BDD-B824-9FAC5377E305}"/>
            </c:ext>
          </c:extLst>
        </c:ser>
        <c:dLbls>
          <c:showLegendKey val="0"/>
          <c:showVal val="0"/>
          <c:showCatName val="0"/>
          <c:showSerName val="0"/>
          <c:showPercent val="0"/>
          <c:showBubbleSize val="0"/>
        </c:dLbls>
        <c:gapWidth val="182"/>
        <c:axId val="523535919"/>
        <c:axId val="523536751"/>
      </c:barChart>
      <c:catAx>
        <c:axId val="523535919"/>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200" b="0" i="0" u="none" strike="noStrike" kern="1200" baseline="0">
                <a:solidFill>
                  <a:schemeClr val="tx1">
                    <a:lumMod val="65000"/>
                    <a:lumOff val="35000"/>
                  </a:schemeClr>
                </a:solidFill>
                <a:latin typeface="+mn-lt"/>
                <a:ea typeface="+mn-ea"/>
                <a:cs typeface="+mn-cs"/>
              </a:defRPr>
            </a:pPr>
            <a:endParaRPr lang="hu-HU"/>
          </a:p>
        </c:txPr>
        <c:crossAx val="523536751"/>
        <c:crosses val="autoZero"/>
        <c:auto val="1"/>
        <c:lblAlgn val="ctr"/>
        <c:lblOffset val="100"/>
        <c:noMultiLvlLbl val="0"/>
      </c:catAx>
      <c:valAx>
        <c:axId val="523536751"/>
        <c:scaling>
          <c:orientation val="minMax"/>
        </c:scaling>
        <c:delete val="0"/>
        <c:axPos val="t"/>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hu-HU"/>
          </a:p>
        </c:txPr>
        <c:crossAx val="523535919"/>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hu-HU"/>
        </a:p>
      </c:txPr>
    </c:legend>
    <c:plotVisOnly val="1"/>
    <c:dispBlanksAs val="gap"/>
    <c:showDLblsOverMax val="0"/>
  </c:chart>
  <c:spPr>
    <a:noFill/>
    <a:ln>
      <a:noFill/>
    </a:ln>
    <a:effectLst/>
  </c:spPr>
  <c:txPr>
    <a:bodyPr/>
    <a:lstStyle/>
    <a:p>
      <a:pPr>
        <a:defRPr/>
      </a:pPr>
      <a:endParaRPr lang="hu-HU"/>
    </a:p>
  </c:txPr>
  <c:externalData r:id="rId3">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hu-HU"/>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1305735095575166"/>
          <c:y val="1.234784844675537E-2"/>
          <c:w val="0.43679276526299016"/>
          <c:h val="0.64027243697607694"/>
        </c:manualLayout>
      </c:layout>
      <c:doughnutChart>
        <c:varyColors val="1"/>
        <c:ser>
          <c:idx val="0"/>
          <c:order val="0"/>
          <c:tx>
            <c:strRef>
              <c:f>Munka1!$B$1</c:f>
              <c:strCache>
                <c:ptCount val="1"/>
                <c:pt idx="0">
                  <c:v>Amennyiben tervez, az milyen jellegű beruházás lenne?</c:v>
                </c:pt>
              </c:strCache>
            </c:strRef>
          </c:tx>
          <c:dPt>
            <c:idx val="0"/>
            <c:bubble3D val="0"/>
            <c:spPr>
              <a:solidFill>
                <a:schemeClr val="accent1"/>
              </a:solidFill>
              <a:ln w="19050">
                <a:solidFill>
                  <a:schemeClr val="lt1"/>
                </a:solidFill>
              </a:ln>
              <a:effectLst/>
            </c:spPr>
            <c:extLst>
              <c:ext xmlns:c16="http://schemas.microsoft.com/office/drawing/2014/chart" uri="{C3380CC4-5D6E-409C-BE32-E72D297353CC}">
                <c16:uniqueId val="{00000001-0B2F-49E2-9A0A-5E41064A63EE}"/>
              </c:ext>
            </c:extLst>
          </c:dPt>
          <c:dPt>
            <c:idx val="1"/>
            <c:bubble3D val="0"/>
            <c:spPr>
              <a:solidFill>
                <a:schemeClr val="accent2">
                  <a:lumMod val="50000"/>
                </a:schemeClr>
              </a:solidFill>
              <a:ln w="19050">
                <a:solidFill>
                  <a:schemeClr val="lt1"/>
                </a:solidFill>
              </a:ln>
              <a:effectLst/>
            </c:spPr>
            <c:extLst>
              <c:ext xmlns:c16="http://schemas.microsoft.com/office/drawing/2014/chart" uri="{C3380CC4-5D6E-409C-BE32-E72D297353CC}">
                <c16:uniqueId val="{00000002-C5E4-44A2-B4D0-D63C5634A0C6}"/>
              </c:ext>
            </c:extLst>
          </c:dPt>
          <c:dPt>
            <c:idx val="2"/>
            <c:bubble3D val="0"/>
            <c:spPr>
              <a:solidFill>
                <a:schemeClr val="accent3"/>
              </a:solidFill>
              <a:ln w="19050">
                <a:solidFill>
                  <a:schemeClr val="lt1"/>
                </a:solidFill>
              </a:ln>
              <a:effectLst/>
            </c:spPr>
            <c:extLst>
              <c:ext xmlns:c16="http://schemas.microsoft.com/office/drawing/2014/chart" uri="{C3380CC4-5D6E-409C-BE32-E72D297353CC}">
                <c16:uniqueId val="{00000001-C5E4-44A2-B4D0-D63C5634A0C6}"/>
              </c:ext>
            </c:extLst>
          </c:dPt>
          <c:dPt>
            <c:idx val="3"/>
            <c:bubble3D val="0"/>
            <c:spPr>
              <a:solidFill>
                <a:schemeClr val="accent4"/>
              </a:solidFill>
              <a:ln w="19050">
                <a:solidFill>
                  <a:schemeClr val="lt1"/>
                </a:solidFill>
              </a:ln>
              <a:effectLst/>
            </c:spPr>
            <c:extLst>
              <c:ext xmlns:c16="http://schemas.microsoft.com/office/drawing/2014/chart" uri="{C3380CC4-5D6E-409C-BE32-E72D297353CC}">
                <c16:uniqueId val="{00000007-A6C6-4701-8B48-E582F184CC54}"/>
              </c:ext>
            </c:extLst>
          </c:dPt>
          <c:dPt>
            <c:idx val="4"/>
            <c:bubble3D val="0"/>
            <c:spPr>
              <a:solidFill>
                <a:schemeClr val="accent5"/>
              </a:solidFill>
              <a:ln w="19050">
                <a:solidFill>
                  <a:schemeClr val="lt1"/>
                </a:solidFill>
              </a:ln>
              <a:effectLst/>
            </c:spPr>
            <c:extLst>
              <c:ext xmlns:c16="http://schemas.microsoft.com/office/drawing/2014/chart" uri="{C3380CC4-5D6E-409C-BE32-E72D297353CC}">
                <c16:uniqueId val="{00000009-F672-42C7-9860-2FA161A59219}"/>
              </c:ext>
            </c:extLst>
          </c:dPt>
          <c:dPt>
            <c:idx val="5"/>
            <c:bubble3D val="0"/>
            <c:spPr>
              <a:solidFill>
                <a:schemeClr val="accent6"/>
              </a:solidFill>
              <a:ln w="19050">
                <a:solidFill>
                  <a:schemeClr val="lt1"/>
                </a:solidFill>
              </a:ln>
              <a:effectLst/>
            </c:spPr>
            <c:extLst>
              <c:ext xmlns:c16="http://schemas.microsoft.com/office/drawing/2014/chart" uri="{C3380CC4-5D6E-409C-BE32-E72D297353CC}">
                <c16:uniqueId val="{0000000B-F672-42C7-9860-2FA161A59219}"/>
              </c:ext>
            </c:extLst>
          </c:dPt>
          <c:dPt>
            <c:idx val="6"/>
            <c:bubble3D val="0"/>
            <c:spPr>
              <a:solidFill>
                <a:srgbClr val="2C6E66"/>
              </a:solidFill>
              <a:ln w="19050">
                <a:solidFill>
                  <a:schemeClr val="lt1"/>
                </a:solidFill>
              </a:ln>
              <a:effectLst/>
            </c:spPr>
            <c:extLst>
              <c:ext xmlns:c16="http://schemas.microsoft.com/office/drawing/2014/chart" uri="{C3380CC4-5D6E-409C-BE32-E72D297353CC}">
                <c16:uniqueId val="{00000009-E459-43CE-8D83-4520FA2DB714}"/>
              </c:ext>
            </c:extLst>
          </c:dPt>
          <c:dLbls>
            <c:dLbl>
              <c:idx val="1"/>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bg1"/>
                      </a:solidFill>
                      <a:latin typeface="+mn-lt"/>
                      <a:ea typeface="+mn-ea"/>
                      <a:cs typeface="+mn-cs"/>
                    </a:defRPr>
                  </a:pPr>
                  <a:endParaRPr lang="hu-HU"/>
                </a:p>
              </c:txPr>
              <c:showLegendKey val="0"/>
              <c:showVal val="1"/>
              <c:showCatName val="0"/>
              <c:showSerName val="0"/>
              <c:showPercent val="0"/>
              <c:showBubbleSize val="0"/>
              <c:extLst>
                <c:ext xmlns:c16="http://schemas.microsoft.com/office/drawing/2014/chart" uri="{C3380CC4-5D6E-409C-BE32-E72D297353CC}">
                  <c16:uniqueId val="{00000002-C5E4-44A2-B4D0-D63C5634A0C6}"/>
                </c:ext>
              </c:extLst>
            </c:dLbl>
            <c:dLbl>
              <c:idx val="2"/>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bg1"/>
                      </a:solidFill>
                      <a:latin typeface="+mn-lt"/>
                      <a:ea typeface="+mn-ea"/>
                      <a:cs typeface="+mn-cs"/>
                    </a:defRPr>
                  </a:pPr>
                  <a:endParaRPr lang="hu-HU"/>
                </a:p>
              </c:txPr>
              <c:showLegendKey val="0"/>
              <c:showVal val="1"/>
              <c:showCatName val="0"/>
              <c:showSerName val="0"/>
              <c:showPercent val="0"/>
              <c:showBubbleSize val="0"/>
              <c:extLst>
                <c:ext xmlns:c16="http://schemas.microsoft.com/office/drawing/2014/chart" uri="{C3380CC4-5D6E-409C-BE32-E72D297353CC}">
                  <c16:uniqueId val="{00000001-C5E4-44A2-B4D0-D63C5634A0C6}"/>
                </c:ext>
              </c:extLst>
            </c:dLbl>
            <c:dLbl>
              <c:idx val="3"/>
              <c:spPr>
                <a:solidFill>
                  <a:schemeClr val="accent4"/>
                </a:solid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bg1"/>
                      </a:solidFill>
                      <a:latin typeface="+mn-lt"/>
                      <a:ea typeface="+mn-ea"/>
                      <a:cs typeface="+mn-cs"/>
                    </a:defRPr>
                  </a:pPr>
                  <a:endParaRPr lang="hu-HU"/>
                </a:p>
              </c:txPr>
              <c:showLegendKey val="0"/>
              <c:showVal val="1"/>
              <c:showCatName val="0"/>
              <c:showSerName val="0"/>
              <c:showPercent val="0"/>
              <c:showBubbleSize val="0"/>
              <c:extLst>
                <c:ext xmlns:c16="http://schemas.microsoft.com/office/drawing/2014/chart" uri="{C3380CC4-5D6E-409C-BE32-E72D297353CC}">
                  <c16:uniqueId val="{00000007-A6C6-4701-8B48-E582F184CC54}"/>
                </c:ext>
              </c:extLst>
            </c:dLbl>
            <c:dLbl>
              <c:idx val="6"/>
              <c:tx>
                <c:rich>
                  <a:bodyPr/>
                  <a:lstStyle/>
                  <a:p>
                    <a:fld id="{4D27925C-0BAE-42AE-9369-EE28A810FC1C}" type="VALUE">
                      <a:rPr lang="en-US">
                        <a:solidFill>
                          <a:schemeClr val="bg1"/>
                        </a:solidFill>
                      </a:rPr>
                      <a:pPr/>
                      <a:t>[ÉRTÉK]</a:t>
                    </a:fld>
                    <a:endParaRPr lang="hu-HU"/>
                  </a:p>
                </c:rich>
              </c:tx>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9-E459-43CE-8D83-4520FA2DB714}"/>
                </c:ext>
              </c:extLst>
            </c:dLbl>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hu-HU"/>
              </a:p>
            </c:txPr>
            <c:showLegendKey val="0"/>
            <c:showVal val="1"/>
            <c:showCatName val="0"/>
            <c:showSerName val="0"/>
            <c:showPercent val="0"/>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Munka1!$A$2:$A$8</c:f>
              <c:strCache>
                <c:ptCount val="7"/>
                <c:pt idx="0">
                  <c:v>Legalacsonyabb ár</c:v>
                </c:pt>
                <c:pt idx="1">
                  <c:v>Minél rugalmasabb szerződési feltételek</c:v>
                </c:pt>
                <c:pt idx="2">
                  <c:v>Partnerségi viszony a kereskedővel</c:v>
                </c:pt>
                <c:pt idx="3">
                  <c:v>Megújuló energia komponens aránya</c:v>
                </c:pt>
                <c:pt idx="4">
                  <c:v>Piaci folyó áras szerződési lehetőség</c:v>
                </c:pt>
                <c:pt idx="5">
                  <c:v>Piaci fix áras szerződési lehetőség</c:v>
                </c:pt>
                <c:pt idx="6">
                  <c:v>Egyéb</c:v>
                </c:pt>
              </c:strCache>
            </c:strRef>
          </c:cat>
          <c:val>
            <c:numRef>
              <c:f>Munka1!$B$2:$B$8</c:f>
              <c:numCache>
                <c:formatCode>0</c:formatCode>
                <c:ptCount val="7"/>
                <c:pt idx="0">
                  <c:v>49.4</c:v>
                </c:pt>
                <c:pt idx="1">
                  <c:v>12.9</c:v>
                </c:pt>
                <c:pt idx="2">
                  <c:v>6.5</c:v>
                </c:pt>
                <c:pt idx="3">
                  <c:v>0.6</c:v>
                </c:pt>
                <c:pt idx="4">
                  <c:v>7.1</c:v>
                </c:pt>
                <c:pt idx="5">
                  <c:v>12.9</c:v>
                </c:pt>
                <c:pt idx="6">
                  <c:v>10.6</c:v>
                </c:pt>
              </c:numCache>
            </c:numRef>
          </c:val>
          <c:extLst>
            <c:ext xmlns:c16="http://schemas.microsoft.com/office/drawing/2014/chart" uri="{C3380CC4-5D6E-409C-BE32-E72D297353CC}">
              <c16:uniqueId val="{00000000-C5E4-44A2-B4D0-D63C5634A0C6}"/>
            </c:ext>
          </c:extLst>
        </c:ser>
        <c:dLbls>
          <c:showLegendKey val="0"/>
          <c:showVal val="0"/>
          <c:showCatName val="0"/>
          <c:showSerName val="0"/>
          <c:showPercent val="0"/>
          <c:showBubbleSize val="0"/>
          <c:showLeaderLines val="1"/>
        </c:dLbls>
        <c:firstSliceAng val="0"/>
        <c:holeSize val="75"/>
      </c:doughnutChart>
      <c:spPr>
        <a:noFill/>
        <a:ln>
          <a:noFill/>
        </a:ln>
        <a:effectLst/>
      </c:spPr>
    </c:plotArea>
    <c:legend>
      <c:legendPos val="b"/>
      <c:layout>
        <c:manualLayout>
          <c:xMode val="edge"/>
          <c:yMode val="edge"/>
          <c:x val="0"/>
          <c:y val="0.66258255711741387"/>
          <c:w val="1"/>
          <c:h val="0.33657155925167009"/>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hu-HU"/>
        </a:p>
      </c:txPr>
    </c:legend>
    <c:plotVisOnly val="1"/>
    <c:dispBlanksAs val="gap"/>
    <c:showDLblsOverMax val="0"/>
  </c:chart>
  <c:spPr>
    <a:noFill/>
    <a:ln>
      <a:noFill/>
    </a:ln>
    <a:effectLst/>
  </c:spPr>
  <c:txPr>
    <a:bodyPr/>
    <a:lstStyle/>
    <a:p>
      <a:pPr>
        <a:defRPr/>
      </a:pPr>
      <a:endParaRPr lang="hu-HU"/>
    </a:p>
  </c:txPr>
  <c:externalData r:id="rId3">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hu-HU"/>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2264840984768659E-3"/>
          <c:y val="0"/>
          <c:w val="0.97550867491675453"/>
          <c:h val="0.61524705053821449"/>
        </c:manualLayout>
      </c:layout>
      <c:barChart>
        <c:barDir val="bar"/>
        <c:grouping val="percentStacked"/>
        <c:varyColors val="0"/>
        <c:ser>
          <c:idx val="0"/>
          <c:order val="0"/>
          <c:tx>
            <c:strRef>
              <c:f>Munka1!$B$1</c:f>
              <c:strCache>
                <c:ptCount val="1"/>
                <c:pt idx="0">
                  <c:v>Folyó áras ajánlat</c:v>
                </c:pt>
              </c:strCache>
            </c:strRef>
          </c:tx>
          <c:spPr>
            <a:solidFill>
              <a:schemeClr val="accent1"/>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600" b="0" i="0" u="none" strike="noStrike" kern="1200" baseline="0">
                    <a:solidFill>
                      <a:schemeClr val="tx1">
                        <a:lumMod val="75000"/>
                        <a:lumOff val="25000"/>
                      </a:schemeClr>
                    </a:solidFill>
                    <a:latin typeface="+mn-lt"/>
                    <a:ea typeface="+mn-ea"/>
                    <a:cs typeface="+mn-cs"/>
                  </a:defRPr>
                </a:pPr>
                <a:endParaRPr lang="hu-HU"/>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Munka1!$A$2</c:f>
              <c:strCache>
                <c:ptCount val="1"/>
                <c:pt idx="0">
                  <c:v>Kategória1</c:v>
                </c:pt>
              </c:strCache>
            </c:strRef>
          </c:cat>
          <c:val>
            <c:numRef>
              <c:f>Munka1!$B$2</c:f>
              <c:numCache>
                <c:formatCode>0</c:formatCode>
                <c:ptCount val="1"/>
                <c:pt idx="0">
                  <c:v>15.4</c:v>
                </c:pt>
              </c:numCache>
            </c:numRef>
          </c:val>
          <c:extLst>
            <c:ext xmlns:c16="http://schemas.microsoft.com/office/drawing/2014/chart" uri="{C3380CC4-5D6E-409C-BE32-E72D297353CC}">
              <c16:uniqueId val="{00000000-E780-4B18-9033-083D85B1113A}"/>
            </c:ext>
          </c:extLst>
        </c:ser>
        <c:ser>
          <c:idx val="1"/>
          <c:order val="1"/>
          <c:tx>
            <c:strRef>
              <c:f>Munka1!$C$1</c:f>
              <c:strCache>
                <c:ptCount val="1"/>
                <c:pt idx="0">
                  <c:v>Fix áras ajánlat</c:v>
                </c:pt>
              </c:strCache>
            </c:strRef>
          </c:tx>
          <c:spPr>
            <a:solidFill>
              <a:schemeClr val="accent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600" b="0" i="0" u="none" strike="noStrike" kern="1200" baseline="0">
                    <a:solidFill>
                      <a:schemeClr val="bg1"/>
                    </a:solidFill>
                    <a:latin typeface="+mn-lt"/>
                    <a:ea typeface="+mn-ea"/>
                    <a:cs typeface="+mn-cs"/>
                  </a:defRPr>
                </a:pPr>
                <a:endParaRPr lang="hu-HU"/>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Munka1!$A$2</c:f>
              <c:strCache>
                <c:ptCount val="1"/>
                <c:pt idx="0">
                  <c:v>Kategória1</c:v>
                </c:pt>
              </c:strCache>
            </c:strRef>
          </c:cat>
          <c:val>
            <c:numRef>
              <c:f>Munka1!$C$2</c:f>
              <c:numCache>
                <c:formatCode>0</c:formatCode>
                <c:ptCount val="1"/>
                <c:pt idx="0">
                  <c:v>53.3</c:v>
                </c:pt>
              </c:numCache>
            </c:numRef>
          </c:val>
          <c:extLst>
            <c:ext xmlns:c16="http://schemas.microsoft.com/office/drawing/2014/chart" uri="{C3380CC4-5D6E-409C-BE32-E72D297353CC}">
              <c16:uniqueId val="{00000001-E780-4B18-9033-083D85B1113A}"/>
            </c:ext>
          </c:extLst>
        </c:ser>
        <c:ser>
          <c:idx val="2"/>
          <c:order val="2"/>
          <c:tx>
            <c:strRef>
              <c:f>Munka1!$D$1</c:f>
              <c:strCache>
                <c:ptCount val="1"/>
                <c:pt idx="0">
                  <c:v>Rugalmas árazású ajánlat pár hónapos időszakokkal</c:v>
                </c:pt>
              </c:strCache>
            </c:strRef>
          </c:tx>
          <c:spPr>
            <a:solidFill>
              <a:schemeClr val="accent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600" b="0" i="0" u="none" strike="noStrike" kern="1200" baseline="0">
                    <a:solidFill>
                      <a:schemeClr val="bg1"/>
                    </a:solidFill>
                    <a:latin typeface="+mn-lt"/>
                    <a:ea typeface="+mn-ea"/>
                    <a:cs typeface="+mn-cs"/>
                  </a:defRPr>
                </a:pPr>
                <a:endParaRPr lang="hu-HU"/>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Munka1!$A$2</c:f>
              <c:strCache>
                <c:ptCount val="1"/>
                <c:pt idx="0">
                  <c:v>Kategória1</c:v>
                </c:pt>
              </c:strCache>
            </c:strRef>
          </c:cat>
          <c:val>
            <c:numRef>
              <c:f>Munka1!$D$2</c:f>
              <c:numCache>
                <c:formatCode>0</c:formatCode>
                <c:ptCount val="1"/>
                <c:pt idx="0">
                  <c:v>5.3</c:v>
                </c:pt>
              </c:numCache>
            </c:numRef>
          </c:val>
          <c:extLst>
            <c:ext xmlns:c16="http://schemas.microsoft.com/office/drawing/2014/chart" uri="{C3380CC4-5D6E-409C-BE32-E72D297353CC}">
              <c16:uniqueId val="{00000002-E780-4B18-9033-083D85B1113A}"/>
            </c:ext>
          </c:extLst>
        </c:ser>
        <c:ser>
          <c:idx val="3"/>
          <c:order val="3"/>
          <c:tx>
            <c:strRef>
              <c:f>Munka1!$E$1</c:f>
              <c:strCache>
                <c:ptCount val="1"/>
                <c:pt idx="0">
                  <c:v>A múltbeli és a jövőbeli árak alapján számított átlagáras ajánlat</c:v>
                </c:pt>
              </c:strCache>
            </c:strRef>
          </c:tx>
          <c:spPr>
            <a:solidFill>
              <a:schemeClr val="accent4"/>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600" b="0" i="0" u="none" strike="noStrike" kern="1200" baseline="0">
                    <a:solidFill>
                      <a:schemeClr val="bg1"/>
                    </a:solidFill>
                    <a:latin typeface="+mn-lt"/>
                    <a:ea typeface="+mn-ea"/>
                    <a:cs typeface="+mn-cs"/>
                  </a:defRPr>
                </a:pPr>
                <a:endParaRPr lang="hu-HU"/>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Munka1!$A$2</c:f>
              <c:strCache>
                <c:ptCount val="1"/>
                <c:pt idx="0">
                  <c:v>Kategória1</c:v>
                </c:pt>
              </c:strCache>
            </c:strRef>
          </c:cat>
          <c:val>
            <c:numRef>
              <c:f>Munka1!$E$2</c:f>
              <c:numCache>
                <c:formatCode>0</c:formatCode>
                <c:ptCount val="1"/>
                <c:pt idx="0">
                  <c:v>7.1</c:v>
                </c:pt>
              </c:numCache>
            </c:numRef>
          </c:val>
          <c:extLst>
            <c:ext xmlns:c16="http://schemas.microsoft.com/office/drawing/2014/chart" uri="{C3380CC4-5D6E-409C-BE32-E72D297353CC}">
              <c16:uniqueId val="{00000005-E780-4B18-9033-083D85B1113A}"/>
            </c:ext>
          </c:extLst>
        </c:ser>
        <c:ser>
          <c:idx val="4"/>
          <c:order val="4"/>
          <c:tx>
            <c:strRef>
              <c:f>Munka1!$F$1</c:f>
              <c:strCache>
                <c:ptCount val="1"/>
                <c:pt idx="0">
                  <c:v>Fogyasztás függvényében rugalmasan változó</c:v>
                </c:pt>
              </c:strCache>
            </c:strRef>
          </c:tx>
          <c:spPr>
            <a:solidFill>
              <a:schemeClr val="accent5"/>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600" b="0" i="0" u="none" strike="noStrike" kern="1200" baseline="0">
                    <a:solidFill>
                      <a:schemeClr val="tx1">
                        <a:lumMod val="75000"/>
                        <a:lumOff val="25000"/>
                      </a:schemeClr>
                    </a:solidFill>
                    <a:latin typeface="+mn-lt"/>
                    <a:ea typeface="+mn-ea"/>
                    <a:cs typeface="+mn-cs"/>
                  </a:defRPr>
                </a:pPr>
                <a:endParaRPr lang="hu-HU"/>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Munka1!$A$2</c:f>
              <c:strCache>
                <c:ptCount val="1"/>
                <c:pt idx="0">
                  <c:v>Kategória1</c:v>
                </c:pt>
              </c:strCache>
            </c:strRef>
          </c:cat>
          <c:val>
            <c:numRef>
              <c:f>Munka1!$F$2</c:f>
              <c:numCache>
                <c:formatCode>0</c:formatCode>
                <c:ptCount val="1"/>
                <c:pt idx="0">
                  <c:v>11.2</c:v>
                </c:pt>
              </c:numCache>
            </c:numRef>
          </c:val>
          <c:extLst>
            <c:ext xmlns:c16="http://schemas.microsoft.com/office/drawing/2014/chart" uri="{C3380CC4-5D6E-409C-BE32-E72D297353CC}">
              <c16:uniqueId val="{00000000-B650-4B96-80EB-211F7BAB7314}"/>
            </c:ext>
          </c:extLst>
        </c:ser>
        <c:ser>
          <c:idx val="5"/>
          <c:order val="5"/>
          <c:tx>
            <c:strRef>
              <c:f>Munka1!$G$1</c:f>
              <c:strCache>
                <c:ptCount val="1"/>
                <c:pt idx="0">
                  <c:v>Egyéb</c:v>
                </c:pt>
              </c:strCache>
            </c:strRef>
          </c:tx>
          <c:spPr>
            <a:solidFill>
              <a:schemeClr val="accent1">
                <a:lumMod val="50000"/>
              </a:schemeClr>
            </a:solidFill>
            <a:ln>
              <a:noFill/>
            </a:ln>
            <a:effectLst/>
          </c:spPr>
          <c:invertIfNegative val="0"/>
          <c:dPt>
            <c:idx val="0"/>
            <c:invertIfNegative val="0"/>
            <c:bubble3D val="0"/>
            <c:spPr>
              <a:solidFill>
                <a:schemeClr val="accent1">
                  <a:lumMod val="50000"/>
                </a:schemeClr>
              </a:solidFill>
              <a:ln>
                <a:noFill/>
              </a:ln>
              <a:effectLst/>
            </c:spPr>
            <c:extLst>
              <c:ext xmlns:c16="http://schemas.microsoft.com/office/drawing/2014/chart" uri="{C3380CC4-5D6E-409C-BE32-E72D297353CC}">
                <c16:uniqueId val="{00000002-B650-4B96-80EB-211F7BAB7314}"/>
              </c:ext>
            </c:extLst>
          </c:dPt>
          <c:dLbls>
            <c:dLbl>
              <c:idx val="0"/>
              <c:tx>
                <c:rich>
                  <a:bodyPr/>
                  <a:lstStyle/>
                  <a:p>
                    <a:fld id="{41AC405E-563F-467F-A66D-4D1DD9A9C633}" type="VALUE">
                      <a:rPr lang="en-US">
                        <a:solidFill>
                          <a:schemeClr val="bg1"/>
                        </a:solidFill>
                      </a:rPr>
                      <a:pPr/>
                      <a:t>[ÉRTÉK]</a:t>
                    </a:fld>
                    <a:endParaRPr lang="hu-HU"/>
                  </a:p>
                </c:rich>
              </c:tx>
              <c:dLblPos val="ctr"/>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2-B650-4B96-80EB-211F7BAB7314}"/>
                </c:ext>
              </c:extLst>
            </c:dLbl>
            <c:spPr>
              <a:noFill/>
              <a:ln>
                <a:noFill/>
              </a:ln>
              <a:effectLst/>
            </c:spPr>
            <c:txPr>
              <a:bodyPr rot="0" spcFirstLastPara="1" vertOverflow="ellipsis" vert="horz" wrap="square" lIns="38100" tIns="19050" rIns="38100" bIns="19050" anchor="ctr" anchorCtr="1">
                <a:spAutoFit/>
              </a:bodyPr>
              <a:lstStyle/>
              <a:p>
                <a:pPr>
                  <a:defRPr sz="1600" b="0" i="0" u="none" strike="noStrike" kern="1200" baseline="0">
                    <a:solidFill>
                      <a:schemeClr val="tx1">
                        <a:lumMod val="75000"/>
                        <a:lumOff val="25000"/>
                      </a:schemeClr>
                    </a:solidFill>
                    <a:latin typeface="+mn-lt"/>
                    <a:ea typeface="+mn-ea"/>
                    <a:cs typeface="+mn-cs"/>
                  </a:defRPr>
                </a:pPr>
                <a:endParaRPr lang="hu-HU"/>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Munka1!$A$2</c:f>
              <c:strCache>
                <c:ptCount val="1"/>
                <c:pt idx="0">
                  <c:v>Kategória1</c:v>
                </c:pt>
              </c:strCache>
            </c:strRef>
          </c:cat>
          <c:val>
            <c:numRef>
              <c:f>Munka1!$G$2</c:f>
              <c:numCache>
                <c:formatCode>0</c:formatCode>
                <c:ptCount val="1"/>
                <c:pt idx="0">
                  <c:v>7.7</c:v>
                </c:pt>
              </c:numCache>
            </c:numRef>
          </c:val>
          <c:extLst>
            <c:ext xmlns:c16="http://schemas.microsoft.com/office/drawing/2014/chart" uri="{C3380CC4-5D6E-409C-BE32-E72D297353CC}">
              <c16:uniqueId val="{00000001-B650-4B96-80EB-211F7BAB7314}"/>
            </c:ext>
          </c:extLst>
        </c:ser>
        <c:dLbls>
          <c:dLblPos val="ctr"/>
          <c:showLegendKey val="0"/>
          <c:showVal val="1"/>
          <c:showCatName val="0"/>
          <c:showSerName val="0"/>
          <c:showPercent val="0"/>
          <c:showBubbleSize val="0"/>
        </c:dLbls>
        <c:gapWidth val="150"/>
        <c:overlap val="100"/>
        <c:axId val="624565359"/>
        <c:axId val="624562863"/>
      </c:barChart>
      <c:catAx>
        <c:axId val="624565359"/>
        <c:scaling>
          <c:orientation val="minMax"/>
        </c:scaling>
        <c:delete val="1"/>
        <c:axPos val="l"/>
        <c:numFmt formatCode="General" sourceLinked="1"/>
        <c:majorTickMark val="out"/>
        <c:minorTickMark val="none"/>
        <c:tickLblPos val="nextTo"/>
        <c:crossAx val="624562863"/>
        <c:crosses val="autoZero"/>
        <c:auto val="1"/>
        <c:lblAlgn val="ctr"/>
        <c:lblOffset val="100"/>
        <c:noMultiLvlLbl val="0"/>
      </c:catAx>
      <c:valAx>
        <c:axId val="624562863"/>
        <c:scaling>
          <c:orientation val="minMax"/>
        </c:scaling>
        <c:delete val="1"/>
        <c:axPos val="b"/>
        <c:numFmt formatCode="0%" sourceLinked="1"/>
        <c:majorTickMark val="out"/>
        <c:minorTickMark val="none"/>
        <c:tickLblPos val="nextTo"/>
        <c:crossAx val="624565359"/>
        <c:crosses val="autoZero"/>
        <c:crossBetween val="between"/>
      </c:valAx>
      <c:spPr>
        <a:noFill/>
        <a:ln>
          <a:noFill/>
        </a:ln>
        <a:effectLst/>
      </c:spPr>
    </c:plotArea>
    <c:legend>
      <c:legendPos val="b"/>
      <c:layout>
        <c:manualLayout>
          <c:xMode val="edge"/>
          <c:yMode val="edge"/>
          <c:x val="0.1624189469939879"/>
          <c:y val="0.58032564255594044"/>
          <c:w val="0.84092077915372743"/>
          <c:h val="0.40867343181268817"/>
        </c:manualLayout>
      </c:layout>
      <c:overlay val="0"/>
      <c:spPr>
        <a:noFill/>
        <a:ln>
          <a:noFill/>
        </a:ln>
        <a:effectLst/>
      </c:spPr>
      <c:txPr>
        <a:bodyPr rot="0" spcFirstLastPara="1" vertOverflow="ellipsis" vert="horz" wrap="square" anchor="ctr" anchorCtr="1"/>
        <a:lstStyle/>
        <a:p>
          <a:pPr>
            <a:defRPr sz="1400" b="0" i="0" u="none" strike="noStrike" kern="1200" baseline="0">
              <a:solidFill>
                <a:schemeClr val="tx1">
                  <a:lumMod val="65000"/>
                  <a:lumOff val="35000"/>
                </a:schemeClr>
              </a:solidFill>
              <a:latin typeface="+mn-lt"/>
              <a:ea typeface="+mn-ea"/>
              <a:cs typeface="+mn-cs"/>
            </a:defRPr>
          </a:pPr>
          <a:endParaRPr lang="hu-HU"/>
        </a:p>
      </c:txPr>
    </c:legend>
    <c:plotVisOnly val="1"/>
    <c:dispBlanksAs val="gap"/>
    <c:showDLblsOverMax val="0"/>
  </c:chart>
  <c:spPr>
    <a:noFill/>
    <a:ln>
      <a:noFill/>
    </a:ln>
    <a:effectLst/>
  </c:spPr>
  <c:txPr>
    <a:bodyPr/>
    <a:lstStyle/>
    <a:p>
      <a:pPr>
        <a:defRPr/>
      </a:pPr>
      <a:endParaRPr lang="hu-HU"/>
    </a:p>
  </c:txPr>
  <c:externalData r:id="rId3">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hu-HU"/>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9320435767982488E-2"/>
          <c:y val="7.7154618665828567E-2"/>
          <c:w val="0.8697023156747683"/>
          <c:h val="0.78095743009103025"/>
        </c:manualLayout>
      </c:layout>
      <c:barChart>
        <c:barDir val="col"/>
        <c:grouping val="stacked"/>
        <c:varyColors val="0"/>
        <c:ser>
          <c:idx val="0"/>
          <c:order val="0"/>
          <c:tx>
            <c:strRef>
              <c:f>Munka1!$B$1</c:f>
              <c:strCache>
                <c:ptCount val="1"/>
                <c:pt idx="0">
                  <c:v>Magasabb</c:v>
                </c:pt>
              </c:strCache>
            </c:strRef>
          </c:tx>
          <c:spPr>
            <a:solidFill>
              <a:schemeClr val="accent3"/>
            </a:solidFill>
            <a:ln>
              <a:noFill/>
            </a:ln>
            <a:effectLst/>
          </c:spPr>
          <c:invertIfNegative val="0"/>
          <c:dLbls>
            <c:dLbl>
              <c:idx val="0"/>
              <c:tx>
                <c:rich>
                  <a:bodyPr/>
                  <a:lstStyle/>
                  <a:p>
                    <a:fld id="{FDABAA3D-0BD0-4C7A-AAA5-D5AD798EDF5B}" type="VALUE">
                      <a:rPr lang="en-US">
                        <a:solidFill>
                          <a:schemeClr val="bg1"/>
                        </a:solidFill>
                      </a:rPr>
                      <a:pPr/>
                      <a:t>[ÉRTÉK]</a:t>
                    </a:fld>
                    <a:endParaRPr lang="hu-HU"/>
                  </a:p>
                </c:rich>
              </c:tx>
              <c:dLblPos val="ctr"/>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0-D427-4FCC-B6B8-6B13688A489C}"/>
                </c:ext>
              </c:extLst>
            </c:dLbl>
            <c:spPr>
              <a:noFill/>
              <a:ln>
                <a:noFill/>
              </a:ln>
              <a:effectLst/>
            </c:spPr>
            <c:txPr>
              <a:bodyPr rot="0" spcFirstLastPara="1" vertOverflow="ellipsis" vert="horz" wrap="square" lIns="38100" tIns="19050" rIns="38100" bIns="19050" anchor="ctr" anchorCtr="1">
                <a:spAutoFit/>
              </a:bodyPr>
              <a:lstStyle/>
              <a:p>
                <a:pPr>
                  <a:defRPr sz="1600" b="0" i="0" u="none" strike="noStrike" kern="1200" baseline="0">
                    <a:solidFill>
                      <a:schemeClr val="tx1">
                        <a:lumMod val="75000"/>
                        <a:lumOff val="25000"/>
                      </a:schemeClr>
                    </a:solidFill>
                    <a:latin typeface="+mn-lt"/>
                    <a:ea typeface="+mn-ea"/>
                    <a:cs typeface="+mn-cs"/>
                  </a:defRPr>
                </a:pPr>
                <a:endParaRPr lang="hu-HU"/>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Munka1!$A$2</c:f>
              <c:strCache>
                <c:ptCount val="1"/>
                <c:pt idx="0">
                  <c:v>Kategória1</c:v>
                </c:pt>
              </c:strCache>
            </c:strRef>
          </c:cat>
          <c:val>
            <c:numRef>
              <c:f>Munka1!$B$2</c:f>
              <c:numCache>
                <c:formatCode>0</c:formatCode>
                <c:ptCount val="1"/>
                <c:pt idx="0">
                  <c:v>58</c:v>
                </c:pt>
              </c:numCache>
            </c:numRef>
          </c:val>
          <c:extLst>
            <c:ext xmlns:c16="http://schemas.microsoft.com/office/drawing/2014/chart" uri="{C3380CC4-5D6E-409C-BE32-E72D297353CC}">
              <c16:uniqueId val="{00000000-CA59-445C-BBBF-4F5BB8187C1D}"/>
            </c:ext>
          </c:extLst>
        </c:ser>
        <c:ser>
          <c:idx val="1"/>
          <c:order val="1"/>
          <c:tx>
            <c:strRef>
              <c:f>Munka1!$C$1</c:f>
              <c:strCache>
                <c:ptCount val="1"/>
                <c:pt idx="0">
                  <c:v>Ugyanaz az ár</c:v>
                </c:pt>
              </c:strCache>
            </c:strRef>
          </c:tx>
          <c:spPr>
            <a:solidFill>
              <a:schemeClr val="accent2"/>
            </a:solidFill>
            <a:ln>
              <a:noFill/>
            </a:ln>
            <a:effectLst/>
          </c:spPr>
          <c:invertIfNegative val="0"/>
          <c:dLbls>
            <c:spPr>
              <a:solidFill>
                <a:schemeClr val="tx2"/>
              </a:solidFill>
              <a:ln>
                <a:noFill/>
              </a:ln>
              <a:effectLst/>
            </c:spPr>
            <c:txPr>
              <a:bodyPr rot="0" spcFirstLastPara="1" vertOverflow="ellipsis" vert="horz" wrap="square" lIns="38100" tIns="19050" rIns="38100" bIns="19050" anchor="ctr" anchorCtr="1">
                <a:spAutoFit/>
              </a:bodyPr>
              <a:lstStyle/>
              <a:p>
                <a:pPr>
                  <a:defRPr sz="1600" b="0" i="0" u="none" strike="noStrike" kern="1200" baseline="0">
                    <a:solidFill>
                      <a:schemeClr val="bg1"/>
                    </a:solidFill>
                    <a:latin typeface="+mn-lt"/>
                    <a:ea typeface="+mn-ea"/>
                    <a:cs typeface="+mn-cs"/>
                  </a:defRPr>
                </a:pPr>
                <a:endParaRPr lang="hu-HU"/>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Munka1!$A$2</c:f>
              <c:strCache>
                <c:ptCount val="1"/>
                <c:pt idx="0">
                  <c:v>Kategória1</c:v>
                </c:pt>
              </c:strCache>
            </c:strRef>
          </c:cat>
          <c:val>
            <c:numRef>
              <c:f>Munka1!$C$2</c:f>
              <c:numCache>
                <c:formatCode>0</c:formatCode>
                <c:ptCount val="1"/>
                <c:pt idx="0">
                  <c:v>3</c:v>
                </c:pt>
              </c:numCache>
            </c:numRef>
          </c:val>
          <c:extLst>
            <c:ext xmlns:c16="http://schemas.microsoft.com/office/drawing/2014/chart" uri="{C3380CC4-5D6E-409C-BE32-E72D297353CC}">
              <c16:uniqueId val="{00000001-CA59-445C-BBBF-4F5BB8187C1D}"/>
            </c:ext>
          </c:extLst>
        </c:ser>
        <c:ser>
          <c:idx val="2"/>
          <c:order val="2"/>
          <c:tx>
            <c:strRef>
              <c:f>Munka1!$D$1</c:f>
              <c:strCache>
                <c:ptCount val="1"/>
                <c:pt idx="0">
                  <c:v>Alacsonyabb</c:v>
                </c:pt>
              </c:strCache>
            </c:strRef>
          </c:tx>
          <c:spPr>
            <a:solidFill>
              <a:srgbClr val="4BB6A9"/>
            </a:solidFill>
            <a:ln>
              <a:noFill/>
            </a:ln>
            <a:effectLst/>
          </c:spPr>
          <c:invertIfNegative val="0"/>
          <c:dLbls>
            <c:dLbl>
              <c:idx val="0"/>
              <c:tx>
                <c:rich>
                  <a:bodyPr/>
                  <a:lstStyle/>
                  <a:p>
                    <a:fld id="{A6EE0263-BE9B-4481-A93E-A185BA2B2066}" type="VALUE">
                      <a:rPr lang="en-US">
                        <a:solidFill>
                          <a:schemeClr val="tx1"/>
                        </a:solidFill>
                      </a:rPr>
                      <a:pPr/>
                      <a:t>[ÉRTÉK]</a:t>
                    </a:fld>
                    <a:endParaRPr lang="hu-HU"/>
                  </a:p>
                </c:rich>
              </c:tx>
              <c:dLblPos val="ctr"/>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1-D427-4FCC-B6B8-6B13688A489C}"/>
                </c:ext>
              </c:extLst>
            </c:dLbl>
            <c:spPr>
              <a:noFill/>
              <a:ln>
                <a:noFill/>
              </a:ln>
              <a:effectLst/>
            </c:spPr>
            <c:txPr>
              <a:bodyPr rot="0" spcFirstLastPara="1" vertOverflow="ellipsis" vert="horz" wrap="square" lIns="38100" tIns="19050" rIns="38100" bIns="19050" anchor="ctr" anchorCtr="1">
                <a:spAutoFit/>
              </a:bodyPr>
              <a:lstStyle/>
              <a:p>
                <a:pPr>
                  <a:defRPr sz="1600" b="0" i="0" u="none" strike="noStrike" kern="1200" baseline="0">
                    <a:solidFill>
                      <a:schemeClr val="tx1">
                        <a:lumMod val="75000"/>
                        <a:lumOff val="25000"/>
                      </a:schemeClr>
                    </a:solidFill>
                    <a:latin typeface="+mn-lt"/>
                    <a:ea typeface="+mn-ea"/>
                    <a:cs typeface="+mn-cs"/>
                  </a:defRPr>
                </a:pPr>
                <a:endParaRPr lang="hu-HU"/>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Munka1!$A$2</c:f>
              <c:strCache>
                <c:ptCount val="1"/>
                <c:pt idx="0">
                  <c:v>Kategória1</c:v>
                </c:pt>
              </c:strCache>
            </c:strRef>
          </c:cat>
          <c:val>
            <c:numRef>
              <c:f>Munka1!$D$2</c:f>
              <c:numCache>
                <c:formatCode>0</c:formatCode>
                <c:ptCount val="1"/>
                <c:pt idx="0">
                  <c:v>16</c:v>
                </c:pt>
              </c:numCache>
            </c:numRef>
          </c:val>
          <c:extLst>
            <c:ext xmlns:c16="http://schemas.microsoft.com/office/drawing/2014/chart" uri="{C3380CC4-5D6E-409C-BE32-E72D297353CC}">
              <c16:uniqueId val="{00000002-CA59-445C-BBBF-4F5BB8187C1D}"/>
            </c:ext>
          </c:extLst>
        </c:ser>
        <c:dLbls>
          <c:dLblPos val="ctr"/>
          <c:showLegendKey val="0"/>
          <c:showVal val="1"/>
          <c:showCatName val="0"/>
          <c:showSerName val="0"/>
          <c:showPercent val="0"/>
          <c:showBubbleSize val="0"/>
        </c:dLbls>
        <c:gapWidth val="150"/>
        <c:overlap val="100"/>
        <c:axId val="196436959"/>
        <c:axId val="196439455"/>
      </c:barChart>
      <c:catAx>
        <c:axId val="196436959"/>
        <c:scaling>
          <c:orientation val="minMax"/>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196439455"/>
        <c:crosses val="autoZero"/>
        <c:auto val="1"/>
        <c:lblAlgn val="ctr"/>
        <c:lblOffset val="100"/>
        <c:noMultiLvlLbl val="0"/>
      </c:catAx>
      <c:valAx>
        <c:axId val="196439455"/>
        <c:scaling>
          <c:orientation val="minMax"/>
        </c:scaling>
        <c:delete val="0"/>
        <c:axPos val="l"/>
        <c:numFmt formatCode="0" sourceLinked="1"/>
        <c:majorTickMark val="out"/>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hu-HU"/>
          </a:p>
        </c:txPr>
        <c:crossAx val="196436959"/>
        <c:crosses val="autoZero"/>
        <c:crossBetween val="between"/>
      </c:valAx>
      <c:spPr>
        <a:noFill/>
        <a:ln>
          <a:noFill/>
        </a:ln>
        <a:effectLst/>
      </c:spPr>
    </c:plotArea>
    <c:legend>
      <c:legendPos val="b"/>
      <c:layout>
        <c:manualLayout>
          <c:xMode val="edge"/>
          <c:yMode val="edge"/>
          <c:x val="5.6294277452854043E-2"/>
          <c:y val="0.89411753746757883"/>
          <c:w val="0.90328159626391424"/>
          <c:h val="0.10588246253242115"/>
        </c:manualLayout>
      </c:layout>
      <c:overlay val="0"/>
      <c:spPr>
        <a:noFill/>
        <a:ln>
          <a:noFill/>
        </a:ln>
        <a:effectLst/>
      </c:spPr>
      <c:txPr>
        <a:bodyPr rot="0" spcFirstLastPara="1" vertOverflow="ellipsis" vert="horz" wrap="square" anchor="ctr" anchorCtr="1"/>
        <a:lstStyle/>
        <a:p>
          <a:pPr>
            <a:defRPr sz="1400" b="0" i="0" u="none" strike="noStrike" kern="1200" baseline="0">
              <a:solidFill>
                <a:schemeClr val="tx1">
                  <a:lumMod val="65000"/>
                  <a:lumOff val="35000"/>
                </a:schemeClr>
              </a:solidFill>
              <a:latin typeface="+mn-lt"/>
              <a:ea typeface="+mn-ea"/>
              <a:cs typeface="+mn-cs"/>
            </a:defRPr>
          </a:pPr>
          <a:endParaRPr lang="hu-HU"/>
        </a:p>
      </c:txPr>
    </c:legend>
    <c:plotVisOnly val="1"/>
    <c:dispBlanksAs val="gap"/>
    <c:showDLblsOverMax val="0"/>
  </c:chart>
  <c:spPr>
    <a:noFill/>
    <a:ln>
      <a:noFill/>
    </a:ln>
    <a:effectLst/>
  </c:spPr>
  <c:txPr>
    <a:bodyPr/>
    <a:lstStyle/>
    <a:p>
      <a:pPr>
        <a:defRPr/>
      </a:pPr>
      <a:endParaRPr lang="hu-HU"/>
    </a:p>
  </c:txPr>
  <c:externalData r:id="rId3">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hu-HU"/>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9913687529747904E-2"/>
          <c:y val="5.143641244388571E-3"/>
          <c:w val="0.8697023156747683"/>
          <c:h val="0.85296840751247027"/>
        </c:manualLayout>
      </c:layout>
      <c:barChart>
        <c:barDir val="col"/>
        <c:grouping val="stacked"/>
        <c:varyColors val="0"/>
        <c:ser>
          <c:idx val="0"/>
          <c:order val="0"/>
          <c:tx>
            <c:strRef>
              <c:f>Munka1!$B$1</c:f>
              <c:strCache>
                <c:ptCount val="1"/>
                <c:pt idx="0">
                  <c:v>Egyáltalán nem érinti súlyosan</c:v>
                </c:pt>
              </c:strCache>
            </c:strRef>
          </c:tx>
          <c:spPr>
            <a:solidFill>
              <a:schemeClr val="accent2"/>
            </a:solidFill>
            <a:ln>
              <a:noFill/>
            </a:ln>
            <a:effectLst/>
          </c:spPr>
          <c:invertIfNegative val="0"/>
          <c:dLbls>
            <c:dLbl>
              <c:idx val="0"/>
              <c:tx>
                <c:rich>
                  <a:bodyPr/>
                  <a:lstStyle/>
                  <a:p>
                    <a:fld id="{FDABAA3D-0BD0-4C7A-AAA5-D5AD798EDF5B}" type="VALUE">
                      <a:rPr lang="en-US">
                        <a:solidFill>
                          <a:schemeClr val="bg1"/>
                        </a:solidFill>
                      </a:rPr>
                      <a:pPr/>
                      <a:t>[ÉRTÉK]</a:t>
                    </a:fld>
                    <a:endParaRPr lang="hu-HU"/>
                  </a:p>
                </c:rich>
              </c:tx>
              <c:dLblPos val="ctr"/>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0-D427-4FCC-B6B8-6B13688A489C}"/>
                </c:ext>
              </c:extLst>
            </c:dLbl>
            <c:spPr>
              <a:solidFill>
                <a:schemeClr val="tx2"/>
              </a:solidFill>
              <a:ln>
                <a:noFill/>
              </a:ln>
              <a:effectLst/>
            </c:spPr>
            <c:txPr>
              <a:bodyPr rot="0" spcFirstLastPara="1" vertOverflow="ellipsis" vert="horz" wrap="square" lIns="38100" tIns="19050" rIns="38100" bIns="19050" anchor="ctr" anchorCtr="1">
                <a:spAutoFit/>
              </a:bodyPr>
              <a:lstStyle/>
              <a:p>
                <a:pPr>
                  <a:defRPr sz="1600" b="0" i="0" u="none" strike="noStrike" kern="1200" baseline="0">
                    <a:solidFill>
                      <a:schemeClr val="tx1">
                        <a:lumMod val="75000"/>
                        <a:lumOff val="25000"/>
                      </a:schemeClr>
                    </a:solidFill>
                    <a:latin typeface="+mn-lt"/>
                    <a:ea typeface="+mn-ea"/>
                    <a:cs typeface="+mn-cs"/>
                  </a:defRPr>
                </a:pPr>
                <a:endParaRPr lang="hu-HU"/>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Munka1!$A$2</c:f>
              <c:strCache>
                <c:ptCount val="1"/>
                <c:pt idx="0">
                  <c:v>Kategória1</c:v>
                </c:pt>
              </c:strCache>
            </c:strRef>
          </c:cat>
          <c:val>
            <c:numRef>
              <c:f>Munka1!$B$2</c:f>
              <c:numCache>
                <c:formatCode>0</c:formatCode>
                <c:ptCount val="1"/>
                <c:pt idx="0">
                  <c:v>1</c:v>
                </c:pt>
              </c:numCache>
            </c:numRef>
          </c:val>
          <c:extLst>
            <c:ext xmlns:c16="http://schemas.microsoft.com/office/drawing/2014/chart" uri="{C3380CC4-5D6E-409C-BE32-E72D297353CC}">
              <c16:uniqueId val="{00000000-CA59-445C-BBBF-4F5BB8187C1D}"/>
            </c:ext>
          </c:extLst>
        </c:ser>
        <c:ser>
          <c:idx val="1"/>
          <c:order val="1"/>
          <c:tx>
            <c:strRef>
              <c:f>Munka1!$C$1</c:f>
              <c:strCache>
                <c:ptCount val="1"/>
                <c:pt idx="0">
                  <c:v>Inkább nem érinti súlyosan</c:v>
                </c:pt>
              </c:strCache>
            </c:strRef>
          </c:tx>
          <c:spPr>
            <a:solidFill>
              <a:srgbClr val="4BB6A9"/>
            </a:solidFill>
            <a:ln>
              <a:noFill/>
            </a:ln>
            <a:effectLst/>
          </c:spPr>
          <c:invertIfNegative val="0"/>
          <c:dLbls>
            <c:dLbl>
              <c:idx val="0"/>
              <c:layout>
                <c:manualLayout>
                  <c:x val="-5.4559139781760475E-2"/>
                  <c:y val="-2.8290026844137141E-2"/>
                </c:manualLayout>
              </c:layout>
              <c:tx>
                <c:rich>
                  <a:bodyPr/>
                  <a:lstStyle/>
                  <a:p>
                    <a:fld id="{8B7E2CE2-4B74-427F-8ADE-477BC4FF4DD9}" type="VALUE">
                      <a:rPr lang="en-US">
                        <a:solidFill>
                          <a:schemeClr val="tx1"/>
                        </a:solidFill>
                      </a:rPr>
                      <a:pPr/>
                      <a:t>[ÉRTÉK]</a:t>
                    </a:fld>
                    <a:endParaRPr lang="hu-HU"/>
                  </a:p>
                </c:rich>
              </c:tx>
              <c:dLblPos val="ctr"/>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2-64F0-49AB-973F-54FE0426EA66}"/>
                </c:ext>
              </c:extLst>
            </c:dLbl>
            <c:spPr>
              <a:solidFill>
                <a:schemeClr val="accent1"/>
              </a:solidFill>
              <a:ln>
                <a:noFill/>
              </a:ln>
              <a:effectLst/>
            </c:spPr>
            <c:txPr>
              <a:bodyPr rot="0" spcFirstLastPara="1" vertOverflow="ellipsis" vert="horz" wrap="square" lIns="38100" tIns="19050" rIns="38100" bIns="19050" anchor="ctr" anchorCtr="1">
                <a:spAutoFit/>
              </a:bodyPr>
              <a:lstStyle/>
              <a:p>
                <a:pPr>
                  <a:defRPr sz="1600" b="0" i="0" u="none" strike="noStrike" kern="1200" baseline="0">
                    <a:solidFill>
                      <a:schemeClr val="tx1">
                        <a:lumMod val="75000"/>
                        <a:lumOff val="25000"/>
                      </a:schemeClr>
                    </a:solidFill>
                    <a:latin typeface="+mn-lt"/>
                    <a:ea typeface="+mn-ea"/>
                    <a:cs typeface="+mn-cs"/>
                  </a:defRPr>
                </a:pPr>
                <a:endParaRPr lang="hu-HU"/>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Munka1!$A$2</c:f>
              <c:strCache>
                <c:ptCount val="1"/>
                <c:pt idx="0">
                  <c:v>Kategória1</c:v>
                </c:pt>
              </c:strCache>
            </c:strRef>
          </c:cat>
          <c:val>
            <c:numRef>
              <c:f>Munka1!$C$2</c:f>
              <c:numCache>
                <c:formatCode>0</c:formatCode>
                <c:ptCount val="1"/>
                <c:pt idx="0">
                  <c:v>2</c:v>
                </c:pt>
              </c:numCache>
            </c:numRef>
          </c:val>
          <c:extLst>
            <c:ext xmlns:c16="http://schemas.microsoft.com/office/drawing/2014/chart" uri="{C3380CC4-5D6E-409C-BE32-E72D297353CC}">
              <c16:uniqueId val="{00000001-CA59-445C-BBBF-4F5BB8187C1D}"/>
            </c:ext>
          </c:extLst>
        </c:ser>
        <c:ser>
          <c:idx val="2"/>
          <c:order val="2"/>
          <c:tx>
            <c:strRef>
              <c:f>Munka1!$D$1</c:f>
              <c:strCache>
                <c:ptCount val="1"/>
                <c:pt idx="0">
                  <c:v>Inkább súlyosan érinti</c:v>
                </c:pt>
              </c:strCache>
            </c:strRef>
          </c:tx>
          <c:spPr>
            <a:solidFill>
              <a:schemeClr val="accent3">
                <a:lumMod val="60000"/>
                <a:lumOff val="40000"/>
              </a:schemeClr>
            </a:solidFill>
            <a:ln>
              <a:noFill/>
            </a:ln>
            <a:effectLst/>
          </c:spPr>
          <c:invertIfNegative val="0"/>
          <c:dLbls>
            <c:dLbl>
              <c:idx val="0"/>
              <c:tx>
                <c:rich>
                  <a:bodyPr/>
                  <a:lstStyle/>
                  <a:p>
                    <a:fld id="{A6EE0263-BE9B-4481-A93E-A185BA2B2066}" type="VALUE">
                      <a:rPr lang="en-US">
                        <a:solidFill>
                          <a:schemeClr val="tx1"/>
                        </a:solidFill>
                      </a:rPr>
                      <a:pPr/>
                      <a:t>[ÉRTÉK]</a:t>
                    </a:fld>
                    <a:endParaRPr lang="hu-HU"/>
                  </a:p>
                </c:rich>
              </c:tx>
              <c:dLblPos val="ctr"/>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1-D427-4FCC-B6B8-6B13688A489C}"/>
                </c:ext>
              </c:extLst>
            </c:dLbl>
            <c:spPr>
              <a:noFill/>
              <a:ln>
                <a:noFill/>
              </a:ln>
              <a:effectLst/>
            </c:spPr>
            <c:txPr>
              <a:bodyPr rot="0" spcFirstLastPara="1" vertOverflow="ellipsis" vert="horz" wrap="square" lIns="38100" tIns="19050" rIns="38100" bIns="19050" anchor="ctr" anchorCtr="1">
                <a:spAutoFit/>
              </a:bodyPr>
              <a:lstStyle/>
              <a:p>
                <a:pPr>
                  <a:defRPr sz="1600" b="0" i="0" u="none" strike="noStrike" kern="1200" baseline="0">
                    <a:solidFill>
                      <a:schemeClr val="tx1">
                        <a:lumMod val="75000"/>
                        <a:lumOff val="25000"/>
                      </a:schemeClr>
                    </a:solidFill>
                    <a:latin typeface="+mn-lt"/>
                    <a:ea typeface="+mn-ea"/>
                    <a:cs typeface="+mn-cs"/>
                  </a:defRPr>
                </a:pPr>
                <a:endParaRPr lang="hu-HU"/>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Munka1!$A$2</c:f>
              <c:strCache>
                <c:ptCount val="1"/>
                <c:pt idx="0">
                  <c:v>Kategória1</c:v>
                </c:pt>
              </c:strCache>
            </c:strRef>
          </c:cat>
          <c:val>
            <c:numRef>
              <c:f>Munka1!$D$2</c:f>
              <c:numCache>
                <c:formatCode>0</c:formatCode>
                <c:ptCount val="1"/>
                <c:pt idx="0">
                  <c:v>10</c:v>
                </c:pt>
              </c:numCache>
            </c:numRef>
          </c:val>
          <c:extLst>
            <c:ext xmlns:c16="http://schemas.microsoft.com/office/drawing/2014/chart" uri="{C3380CC4-5D6E-409C-BE32-E72D297353CC}">
              <c16:uniqueId val="{00000002-CA59-445C-BBBF-4F5BB8187C1D}"/>
            </c:ext>
          </c:extLst>
        </c:ser>
        <c:ser>
          <c:idx val="3"/>
          <c:order val="3"/>
          <c:tx>
            <c:strRef>
              <c:f>Munka1!$E$1</c:f>
              <c:strCache>
                <c:ptCount val="1"/>
                <c:pt idx="0">
                  <c:v>Kifejezetten súlyosan érinti</c:v>
                </c:pt>
              </c:strCache>
            </c:strRef>
          </c:tx>
          <c:spPr>
            <a:solidFill>
              <a:srgbClr val="FF0000"/>
            </a:solidFill>
            <a:ln>
              <a:noFill/>
            </a:ln>
            <a:effectLst/>
          </c:spPr>
          <c:invertIfNegative val="0"/>
          <c:dPt>
            <c:idx val="0"/>
            <c:invertIfNegative val="0"/>
            <c:bubble3D val="0"/>
            <c:spPr>
              <a:solidFill>
                <a:schemeClr val="accent3"/>
              </a:solidFill>
              <a:ln>
                <a:noFill/>
              </a:ln>
              <a:effectLst/>
            </c:spPr>
            <c:extLst>
              <c:ext xmlns:c16="http://schemas.microsoft.com/office/drawing/2014/chart" uri="{C3380CC4-5D6E-409C-BE32-E72D297353CC}">
                <c16:uniqueId val="{00000001-64F0-49AB-973F-54FE0426EA66}"/>
              </c:ext>
            </c:extLst>
          </c:dPt>
          <c:dLbls>
            <c:dLbl>
              <c:idx val="0"/>
              <c:tx>
                <c:rich>
                  <a:bodyPr/>
                  <a:lstStyle/>
                  <a:p>
                    <a:fld id="{06A7B2D2-3517-4E7C-965E-14699581AEF9}" type="VALUE">
                      <a:rPr lang="en-US">
                        <a:solidFill>
                          <a:schemeClr val="bg1"/>
                        </a:solidFill>
                      </a:rPr>
                      <a:pPr/>
                      <a:t>[ÉRTÉK]</a:t>
                    </a:fld>
                    <a:endParaRPr lang="hu-HU"/>
                  </a:p>
                </c:rich>
              </c:tx>
              <c:dLblPos val="ctr"/>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1-64F0-49AB-973F-54FE0426EA66}"/>
                </c:ext>
              </c:extLst>
            </c:dLbl>
            <c:spPr>
              <a:noFill/>
              <a:ln>
                <a:noFill/>
              </a:ln>
              <a:effectLst/>
            </c:spPr>
            <c:txPr>
              <a:bodyPr rot="0" spcFirstLastPara="1" vertOverflow="ellipsis" vert="horz" wrap="square" lIns="38100" tIns="19050" rIns="38100" bIns="19050" anchor="ctr" anchorCtr="1">
                <a:spAutoFit/>
              </a:bodyPr>
              <a:lstStyle/>
              <a:p>
                <a:pPr>
                  <a:defRPr sz="1600" b="0" i="0" u="none" strike="noStrike" kern="1200" baseline="0">
                    <a:solidFill>
                      <a:schemeClr val="tx1">
                        <a:lumMod val="75000"/>
                        <a:lumOff val="25000"/>
                      </a:schemeClr>
                    </a:solidFill>
                    <a:latin typeface="+mn-lt"/>
                    <a:ea typeface="+mn-ea"/>
                    <a:cs typeface="+mn-cs"/>
                  </a:defRPr>
                </a:pPr>
                <a:endParaRPr lang="hu-HU"/>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Munka1!$A$2</c:f>
              <c:strCache>
                <c:ptCount val="1"/>
                <c:pt idx="0">
                  <c:v>Kategória1</c:v>
                </c:pt>
              </c:strCache>
            </c:strRef>
          </c:cat>
          <c:val>
            <c:numRef>
              <c:f>Munka1!$E$2</c:f>
              <c:numCache>
                <c:formatCode>0</c:formatCode>
                <c:ptCount val="1"/>
                <c:pt idx="0">
                  <c:v>45</c:v>
                </c:pt>
              </c:numCache>
            </c:numRef>
          </c:val>
          <c:extLst>
            <c:ext xmlns:c16="http://schemas.microsoft.com/office/drawing/2014/chart" uri="{C3380CC4-5D6E-409C-BE32-E72D297353CC}">
              <c16:uniqueId val="{00000000-64F0-49AB-973F-54FE0426EA66}"/>
            </c:ext>
          </c:extLst>
        </c:ser>
        <c:dLbls>
          <c:dLblPos val="ctr"/>
          <c:showLegendKey val="0"/>
          <c:showVal val="1"/>
          <c:showCatName val="0"/>
          <c:showSerName val="0"/>
          <c:showPercent val="0"/>
          <c:showBubbleSize val="0"/>
        </c:dLbls>
        <c:gapWidth val="150"/>
        <c:overlap val="100"/>
        <c:axId val="196436959"/>
        <c:axId val="196439455"/>
      </c:barChart>
      <c:catAx>
        <c:axId val="196436959"/>
        <c:scaling>
          <c:orientation val="minMax"/>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196439455"/>
        <c:crosses val="autoZero"/>
        <c:auto val="1"/>
        <c:lblAlgn val="ctr"/>
        <c:lblOffset val="100"/>
        <c:noMultiLvlLbl val="0"/>
      </c:catAx>
      <c:valAx>
        <c:axId val="196439455"/>
        <c:scaling>
          <c:orientation val="minMax"/>
        </c:scaling>
        <c:delete val="0"/>
        <c:axPos val="l"/>
        <c:numFmt formatCode="0" sourceLinked="1"/>
        <c:majorTickMark val="out"/>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hu-HU"/>
          </a:p>
        </c:txPr>
        <c:crossAx val="196436959"/>
        <c:crosses val="autoZero"/>
        <c:crossBetween val="between"/>
      </c:valAx>
      <c:spPr>
        <a:noFill/>
        <a:ln>
          <a:noFill/>
        </a:ln>
        <a:effectLst/>
      </c:spPr>
    </c:plotArea>
    <c:legend>
      <c:legendPos val="b"/>
      <c:layout>
        <c:manualLayout>
          <c:xMode val="edge"/>
          <c:yMode val="edge"/>
          <c:x val="5.6294277452854043E-2"/>
          <c:y val="0.89411753746757883"/>
          <c:w val="0.93867674161499481"/>
          <c:h val="0.10588246253242115"/>
        </c:manualLayout>
      </c:layout>
      <c:overlay val="0"/>
      <c:spPr>
        <a:noFill/>
        <a:ln>
          <a:noFill/>
        </a:ln>
        <a:effectLst/>
      </c:spPr>
      <c:txPr>
        <a:bodyPr rot="0" spcFirstLastPara="1" vertOverflow="ellipsis" vert="horz" wrap="square" anchor="ctr" anchorCtr="1"/>
        <a:lstStyle/>
        <a:p>
          <a:pPr>
            <a:defRPr sz="1400" b="0" i="0" u="none" strike="noStrike" kern="1200" baseline="0">
              <a:solidFill>
                <a:schemeClr val="tx1">
                  <a:lumMod val="65000"/>
                  <a:lumOff val="35000"/>
                </a:schemeClr>
              </a:solidFill>
              <a:latin typeface="+mn-lt"/>
              <a:ea typeface="+mn-ea"/>
              <a:cs typeface="+mn-cs"/>
            </a:defRPr>
          </a:pPr>
          <a:endParaRPr lang="hu-HU"/>
        </a:p>
      </c:txPr>
    </c:legend>
    <c:plotVisOnly val="1"/>
    <c:dispBlanksAs val="gap"/>
    <c:showDLblsOverMax val="0"/>
  </c:chart>
  <c:spPr>
    <a:noFill/>
    <a:ln>
      <a:noFill/>
    </a:ln>
    <a:effectLst/>
  </c:spPr>
  <c:txPr>
    <a:bodyPr/>
    <a:lstStyle/>
    <a:p>
      <a:pPr>
        <a:defRPr/>
      </a:pPr>
      <a:endParaRPr lang="hu-HU"/>
    </a:p>
  </c:txPr>
  <c:externalData r:id="rId3">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hu-HU"/>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4881460697517595"/>
          <c:y val="3.6131992659735469E-2"/>
          <c:w val="0.47339193286243997"/>
          <c:h val="0.84373707349461258"/>
        </c:manualLayout>
      </c:layout>
      <c:barChart>
        <c:barDir val="bar"/>
        <c:grouping val="clustered"/>
        <c:varyColors val="0"/>
        <c:ser>
          <c:idx val="0"/>
          <c:order val="0"/>
          <c:tx>
            <c:strRef>
              <c:f>Munka1!$B$1</c:f>
              <c:strCache>
                <c:ptCount val="1"/>
                <c:pt idx="0">
                  <c:v>Válaszadók száma (n=81)</c:v>
                </c:pt>
              </c:strCache>
            </c:strRef>
          </c:tx>
          <c:spPr>
            <a:solidFill>
              <a:schemeClr val="accent1"/>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400" b="0" i="0" u="none" strike="noStrike" kern="1200" baseline="0">
                    <a:solidFill>
                      <a:schemeClr val="tx1">
                        <a:lumMod val="75000"/>
                        <a:lumOff val="25000"/>
                      </a:schemeClr>
                    </a:solidFill>
                    <a:latin typeface="+mn-lt"/>
                    <a:ea typeface="+mn-ea"/>
                    <a:cs typeface="+mn-cs"/>
                  </a:defRPr>
                </a:pPr>
                <a:endParaRPr lang="hu-HU"/>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Munka1!$A$2:$A$7</c:f>
              <c:strCache>
                <c:ptCount val="6"/>
                <c:pt idx="0">
                  <c:v>+/- 10%-nál kevesebb</c:v>
                </c:pt>
                <c:pt idx="1">
                  <c:v>+/- 10%</c:v>
                </c:pt>
                <c:pt idx="2">
                  <c:v>+/- 11% és +/- 20% közötti</c:v>
                </c:pt>
                <c:pt idx="3">
                  <c:v>+/- 20%</c:v>
                </c:pt>
                <c:pt idx="4">
                  <c:v>+/- 21% és +/- 30% közötti</c:v>
                </c:pt>
                <c:pt idx="5">
                  <c:v>+/-31%-nál nagyobb</c:v>
                </c:pt>
              </c:strCache>
            </c:strRef>
          </c:cat>
          <c:val>
            <c:numRef>
              <c:f>Munka1!$B$2:$B$7</c:f>
              <c:numCache>
                <c:formatCode>0</c:formatCode>
                <c:ptCount val="6"/>
                <c:pt idx="0">
                  <c:v>31</c:v>
                </c:pt>
                <c:pt idx="1">
                  <c:v>17</c:v>
                </c:pt>
                <c:pt idx="2">
                  <c:v>12</c:v>
                </c:pt>
                <c:pt idx="3">
                  <c:v>10</c:v>
                </c:pt>
                <c:pt idx="4">
                  <c:v>4</c:v>
                </c:pt>
                <c:pt idx="5">
                  <c:v>7</c:v>
                </c:pt>
              </c:numCache>
            </c:numRef>
          </c:val>
          <c:extLst>
            <c:ext xmlns:c16="http://schemas.microsoft.com/office/drawing/2014/chart" uri="{C3380CC4-5D6E-409C-BE32-E72D297353CC}">
              <c16:uniqueId val="{00000000-9FA0-4C6B-95B9-0B667411D7D9}"/>
            </c:ext>
          </c:extLst>
        </c:ser>
        <c:dLbls>
          <c:showLegendKey val="0"/>
          <c:showVal val="0"/>
          <c:showCatName val="0"/>
          <c:showSerName val="0"/>
          <c:showPercent val="0"/>
          <c:showBubbleSize val="0"/>
        </c:dLbls>
        <c:gapWidth val="182"/>
        <c:axId val="523535919"/>
        <c:axId val="523536751"/>
      </c:barChart>
      <c:catAx>
        <c:axId val="523535919"/>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600" b="0" i="0" u="none" strike="noStrike" kern="1200" baseline="0">
                <a:solidFill>
                  <a:schemeClr val="tx1">
                    <a:lumMod val="65000"/>
                    <a:lumOff val="35000"/>
                  </a:schemeClr>
                </a:solidFill>
                <a:latin typeface="+mn-lt"/>
                <a:ea typeface="+mn-ea"/>
                <a:cs typeface="+mn-cs"/>
              </a:defRPr>
            </a:pPr>
            <a:endParaRPr lang="hu-HU"/>
          </a:p>
        </c:txPr>
        <c:crossAx val="523536751"/>
        <c:crosses val="autoZero"/>
        <c:auto val="1"/>
        <c:lblAlgn val="ctr"/>
        <c:lblOffset val="100"/>
        <c:noMultiLvlLbl val="0"/>
      </c:catAx>
      <c:valAx>
        <c:axId val="523536751"/>
        <c:scaling>
          <c:orientation val="minMax"/>
        </c:scaling>
        <c:delete val="0"/>
        <c:axPos val="t"/>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hu-HU"/>
          </a:p>
        </c:txPr>
        <c:crossAx val="523535919"/>
        <c:crosses val="autoZero"/>
        <c:crossBetween val="between"/>
      </c:valAx>
      <c:spPr>
        <a:noFill/>
        <a:ln>
          <a:noFill/>
        </a:ln>
        <a:effectLst/>
      </c:spPr>
    </c:plotArea>
    <c:legend>
      <c:legendPos val="b"/>
      <c:layout>
        <c:manualLayout>
          <c:xMode val="edge"/>
          <c:yMode val="edge"/>
          <c:x val="0.40237140073002337"/>
          <c:y val="0.93324570923169592"/>
          <c:w val="0.19525719853995332"/>
          <c:h val="6.6754290768304053E-2"/>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hu-HU"/>
        </a:p>
      </c:txPr>
    </c:legend>
    <c:plotVisOnly val="1"/>
    <c:dispBlanksAs val="gap"/>
    <c:showDLblsOverMax val="0"/>
  </c:chart>
  <c:spPr>
    <a:noFill/>
    <a:ln>
      <a:noFill/>
    </a:ln>
    <a:effectLst/>
  </c:spPr>
  <c:txPr>
    <a:bodyPr/>
    <a:lstStyle/>
    <a:p>
      <a:pPr>
        <a:defRPr/>
      </a:pPr>
      <a:endParaRPr lang="hu-HU"/>
    </a:p>
  </c:txPr>
  <c:externalData r:id="rId3">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hu-HU"/>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7449347625254681"/>
          <c:y val="3.6131992659735469E-2"/>
          <c:w val="0.58704452636165261"/>
          <c:h val="0.85724519444086633"/>
        </c:manualLayout>
      </c:layout>
      <c:barChart>
        <c:barDir val="bar"/>
        <c:grouping val="clustered"/>
        <c:varyColors val="0"/>
        <c:ser>
          <c:idx val="0"/>
          <c:order val="0"/>
          <c:tx>
            <c:strRef>
              <c:f>Munka1!$B$1</c:f>
              <c:strCache>
                <c:ptCount val="1"/>
                <c:pt idx="0">
                  <c:v>Válaszadók száma (n=39)</c:v>
                </c:pt>
              </c:strCache>
            </c:strRef>
          </c:tx>
          <c:spPr>
            <a:solidFill>
              <a:schemeClr val="accent1"/>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400" b="0" i="0" u="none" strike="noStrike" kern="1200" baseline="0">
                    <a:solidFill>
                      <a:schemeClr val="tx1">
                        <a:lumMod val="75000"/>
                        <a:lumOff val="25000"/>
                      </a:schemeClr>
                    </a:solidFill>
                    <a:latin typeface="+mn-lt"/>
                    <a:ea typeface="+mn-ea"/>
                    <a:cs typeface="+mn-cs"/>
                  </a:defRPr>
                </a:pPr>
                <a:endParaRPr lang="hu-HU"/>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Munka1!$A$2:$A$10</c:f>
              <c:numCache>
                <c:formatCode>0%</c:formatCode>
                <c:ptCount val="9"/>
                <c:pt idx="0">
                  <c:v>0</c:v>
                </c:pt>
                <c:pt idx="1">
                  <c:v>0.02</c:v>
                </c:pt>
                <c:pt idx="2">
                  <c:v>0.05</c:v>
                </c:pt>
                <c:pt idx="3">
                  <c:v>0.15</c:v>
                </c:pt>
                <c:pt idx="4">
                  <c:v>0.2</c:v>
                </c:pt>
                <c:pt idx="5">
                  <c:v>0.3</c:v>
                </c:pt>
                <c:pt idx="6">
                  <c:v>0.5</c:v>
                </c:pt>
                <c:pt idx="7">
                  <c:v>0.8</c:v>
                </c:pt>
                <c:pt idx="8">
                  <c:v>1</c:v>
                </c:pt>
              </c:numCache>
            </c:numRef>
          </c:cat>
          <c:val>
            <c:numRef>
              <c:f>Munka1!$B$2:$B$10</c:f>
              <c:numCache>
                <c:formatCode>0</c:formatCode>
                <c:ptCount val="9"/>
                <c:pt idx="0">
                  <c:v>28</c:v>
                </c:pt>
                <c:pt idx="1">
                  <c:v>1</c:v>
                </c:pt>
                <c:pt idx="2">
                  <c:v>1</c:v>
                </c:pt>
                <c:pt idx="3">
                  <c:v>1</c:v>
                </c:pt>
                <c:pt idx="4">
                  <c:v>3</c:v>
                </c:pt>
                <c:pt idx="5">
                  <c:v>2</c:v>
                </c:pt>
                <c:pt idx="6">
                  <c:v>1</c:v>
                </c:pt>
                <c:pt idx="7">
                  <c:v>1</c:v>
                </c:pt>
                <c:pt idx="8">
                  <c:v>1</c:v>
                </c:pt>
              </c:numCache>
            </c:numRef>
          </c:val>
          <c:extLst>
            <c:ext xmlns:c16="http://schemas.microsoft.com/office/drawing/2014/chart" uri="{C3380CC4-5D6E-409C-BE32-E72D297353CC}">
              <c16:uniqueId val="{00000000-9FA0-4C6B-95B9-0B667411D7D9}"/>
            </c:ext>
          </c:extLst>
        </c:ser>
        <c:dLbls>
          <c:showLegendKey val="0"/>
          <c:showVal val="0"/>
          <c:showCatName val="0"/>
          <c:showSerName val="0"/>
          <c:showPercent val="0"/>
          <c:showBubbleSize val="0"/>
        </c:dLbls>
        <c:gapWidth val="182"/>
        <c:axId val="523535919"/>
        <c:axId val="523536751"/>
      </c:barChart>
      <c:catAx>
        <c:axId val="523535919"/>
        <c:scaling>
          <c:orientation val="maxMin"/>
        </c:scaling>
        <c:delete val="0"/>
        <c:axPos val="l"/>
        <c:numFmt formatCode="0%"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600" b="0" i="0" u="none" strike="noStrike" kern="1200" baseline="0">
                <a:solidFill>
                  <a:schemeClr val="tx1">
                    <a:lumMod val="65000"/>
                    <a:lumOff val="35000"/>
                  </a:schemeClr>
                </a:solidFill>
                <a:latin typeface="+mn-lt"/>
                <a:ea typeface="+mn-ea"/>
                <a:cs typeface="+mn-cs"/>
              </a:defRPr>
            </a:pPr>
            <a:endParaRPr lang="hu-HU"/>
          </a:p>
        </c:txPr>
        <c:crossAx val="523536751"/>
        <c:crosses val="autoZero"/>
        <c:auto val="1"/>
        <c:lblAlgn val="ctr"/>
        <c:lblOffset val="100"/>
        <c:noMultiLvlLbl val="0"/>
      </c:catAx>
      <c:valAx>
        <c:axId val="523536751"/>
        <c:scaling>
          <c:orientation val="minMax"/>
        </c:scaling>
        <c:delete val="0"/>
        <c:axPos val="t"/>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hu-HU"/>
          </a:p>
        </c:txPr>
        <c:crossAx val="523535919"/>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hu-HU"/>
        </a:p>
      </c:txPr>
    </c:legend>
    <c:plotVisOnly val="1"/>
    <c:dispBlanksAs val="gap"/>
    <c:showDLblsOverMax val="0"/>
  </c:chart>
  <c:spPr>
    <a:noFill/>
    <a:ln>
      <a:noFill/>
    </a:ln>
    <a:effectLst/>
  </c:spPr>
  <c:txPr>
    <a:bodyPr/>
    <a:lstStyle/>
    <a:p>
      <a:pPr>
        <a:defRPr/>
      </a:pPr>
      <a:endParaRPr lang="hu-HU"/>
    </a:p>
  </c:txPr>
  <c:externalData r:id="rId3">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hu-HU"/>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tx>
            <c:strRef>
              <c:f>Munka1!$B$1</c:f>
              <c:strCache>
                <c:ptCount val="1"/>
                <c:pt idx="0">
                  <c:v>Értékesítés</c:v>
                </c:pt>
              </c:strCache>
            </c:strRef>
          </c:tx>
          <c:dPt>
            <c:idx val="0"/>
            <c:bubble3D val="0"/>
            <c:spPr>
              <a:solidFill>
                <a:schemeClr val="accent3"/>
              </a:solidFill>
              <a:ln w="19050">
                <a:solidFill>
                  <a:schemeClr val="lt1"/>
                </a:solidFill>
              </a:ln>
              <a:effectLst/>
            </c:spPr>
            <c:extLst>
              <c:ext xmlns:c16="http://schemas.microsoft.com/office/drawing/2014/chart" uri="{C3380CC4-5D6E-409C-BE32-E72D297353CC}">
                <c16:uniqueId val="{00000001-CFEC-4C9A-A940-3E310ECB02FE}"/>
              </c:ext>
            </c:extLst>
          </c:dPt>
          <c:dPt>
            <c:idx val="1"/>
            <c:bubble3D val="0"/>
            <c:spPr>
              <a:solidFill>
                <a:schemeClr val="accent2"/>
              </a:solidFill>
              <a:ln w="19050">
                <a:solidFill>
                  <a:schemeClr val="lt1"/>
                </a:solidFill>
              </a:ln>
              <a:effectLst/>
            </c:spPr>
            <c:extLst>
              <c:ext xmlns:c16="http://schemas.microsoft.com/office/drawing/2014/chart" uri="{C3380CC4-5D6E-409C-BE32-E72D297353CC}">
                <c16:uniqueId val="{00000001-3D83-4677-8CFD-AF81861ABD31}"/>
              </c:ext>
            </c:extLst>
          </c:dPt>
          <c:dLbls>
            <c:dLbl>
              <c:idx val="0"/>
              <c:layout>
                <c:manualLayout>
                  <c:x val="-9.6111488587190375E-2"/>
                  <c:y val="0.15090828812917875"/>
                </c:manualLayout>
              </c:layout>
              <c:tx>
                <c:rich>
                  <a:bodyPr/>
                  <a:lstStyle/>
                  <a:p>
                    <a:fld id="{652086C2-3806-4F28-AE45-030694C553C2}" type="VALUE">
                      <a:rPr lang="en-US">
                        <a:solidFill>
                          <a:schemeClr val="bg1"/>
                        </a:solidFill>
                      </a:rPr>
                      <a:pPr/>
                      <a:t>[ÉRTÉK]</a:t>
                    </a:fld>
                    <a:endParaRPr lang="hu-HU"/>
                  </a:p>
                </c:rich>
              </c:tx>
              <c:dLblPos val="bestFit"/>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1-CFEC-4C9A-A940-3E310ECB02FE}"/>
                </c:ext>
              </c:extLst>
            </c:dLbl>
            <c:dLbl>
              <c:idx val="1"/>
              <c:layout>
                <c:manualLayout>
                  <c:x val="5.0718056847960748E-2"/>
                  <c:y val="-0.11610290859218575"/>
                </c:manualLayout>
              </c:layout>
              <c:spPr>
                <a:noFill/>
                <a:ln>
                  <a:noFill/>
                </a:ln>
                <a:effectLst/>
              </c:spPr>
              <c:txPr>
                <a:bodyPr rot="0" spcFirstLastPara="1" vertOverflow="ellipsis" vert="horz" wrap="square" lIns="38100" tIns="19050" rIns="38100" bIns="19050" anchor="ctr" anchorCtr="1">
                  <a:spAutoFit/>
                </a:bodyPr>
                <a:lstStyle/>
                <a:p>
                  <a:pPr>
                    <a:defRPr sz="1600" b="0" i="0" u="none" strike="noStrike" kern="1200" baseline="0">
                      <a:solidFill>
                        <a:schemeClr val="bg1"/>
                      </a:solidFill>
                      <a:latin typeface="+mn-lt"/>
                      <a:ea typeface="+mn-ea"/>
                      <a:cs typeface="+mn-cs"/>
                    </a:defRPr>
                  </a:pPr>
                  <a:endParaRPr lang="hu-HU"/>
                </a:p>
              </c:txPr>
              <c:dLblPos val="bestFi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1-3D83-4677-8CFD-AF81861ABD31}"/>
                </c:ext>
              </c:extLst>
            </c:dLbl>
            <c:spPr>
              <a:noFill/>
              <a:ln>
                <a:noFill/>
              </a:ln>
              <a:effectLst/>
            </c:spPr>
            <c:txPr>
              <a:bodyPr rot="0" spcFirstLastPara="1" vertOverflow="ellipsis" vert="horz" wrap="square" lIns="38100" tIns="19050" rIns="38100" bIns="19050" anchor="ctr" anchorCtr="1">
                <a:spAutoFit/>
              </a:bodyPr>
              <a:lstStyle/>
              <a:p>
                <a:pPr>
                  <a:defRPr sz="1600" b="0" i="0" u="none" strike="noStrike" kern="1200" baseline="0">
                    <a:solidFill>
                      <a:schemeClr val="tx1">
                        <a:lumMod val="75000"/>
                        <a:lumOff val="25000"/>
                      </a:schemeClr>
                    </a:solidFill>
                    <a:latin typeface="+mn-lt"/>
                    <a:ea typeface="+mn-ea"/>
                    <a:cs typeface="+mn-cs"/>
                  </a:defRPr>
                </a:pPr>
                <a:endParaRPr lang="hu-HU"/>
              </a:p>
            </c:txPr>
            <c:dLblPos val="bestFit"/>
            <c:showLegendKey val="0"/>
            <c:showVal val="1"/>
            <c:showCatName val="0"/>
            <c:showSerName val="0"/>
            <c:showPercent val="0"/>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Munka1!$A$2:$A$3</c:f>
              <c:strCache>
                <c:ptCount val="2"/>
                <c:pt idx="0">
                  <c:v>Igen</c:v>
                </c:pt>
                <c:pt idx="1">
                  <c:v>Nem</c:v>
                </c:pt>
              </c:strCache>
            </c:strRef>
          </c:cat>
          <c:val>
            <c:numRef>
              <c:f>Munka1!$B$2:$B$3</c:f>
              <c:numCache>
                <c:formatCode>0</c:formatCode>
                <c:ptCount val="2"/>
                <c:pt idx="0">
                  <c:v>18.600000000000001</c:v>
                </c:pt>
                <c:pt idx="1">
                  <c:v>81.400000000000006</c:v>
                </c:pt>
              </c:numCache>
            </c:numRef>
          </c:val>
          <c:extLst>
            <c:ext xmlns:c16="http://schemas.microsoft.com/office/drawing/2014/chart" uri="{C3380CC4-5D6E-409C-BE32-E72D297353CC}">
              <c16:uniqueId val="{00000000-3D83-4677-8CFD-AF81861ABD31}"/>
            </c:ext>
          </c:extLst>
        </c:ser>
        <c:dLbls>
          <c:dLblPos val="bestFit"/>
          <c:showLegendKey val="0"/>
          <c:showVal val="1"/>
          <c:showCatName val="0"/>
          <c:showSerName val="0"/>
          <c:showPercent val="0"/>
          <c:showBubbleSize val="0"/>
          <c:showLeaderLines val="1"/>
        </c:dLbls>
        <c:firstSliceAng val="0"/>
      </c:pieChart>
      <c:spPr>
        <a:noFill/>
        <a:ln>
          <a:noFill/>
        </a:ln>
        <a:effectLst/>
      </c:spPr>
    </c:plotArea>
    <c:legend>
      <c:legendPos val="b"/>
      <c:overlay val="0"/>
      <c:spPr>
        <a:noFill/>
        <a:ln>
          <a:noFill/>
        </a:ln>
        <a:effectLst/>
      </c:spPr>
      <c:txPr>
        <a:bodyPr rot="0" spcFirstLastPara="1" vertOverflow="ellipsis" vert="horz" wrap="square" anchor="ctr" anchorCtr="1"/>
        <a:lstStyle/>
        <a:p>
          <a:pPr>
            <a:defRPr sz="1600" b="0" i="0" u="none" strike="noStrike" kern="1200" baseline="0">
              <a:solidFill>
                <a:schemeClr val="tx1">
                  <a:lumMod val="65000"/>
                  <a:lumOff val="35000"/>
                </a:schemeClr>
              </a:solidFill>
              <a:latin typeface="+mn-lt"/>
              <a:ea typeface="+mn-ea"/>
              <a:cs typeface="+mn-cs"/>
            </a:defRPr>
          </a:pPr>
          <a:endParaRPr lang="hu-HU"/>
        </a:p>
      </c:txPr>
    </c:legend>
    <c:plotVisOnly val="1"/>
    <c:dispBlanksAs val="gap"/>
    <c:showDLblsOverMax val="0"/>
  </c:chart>
  <c:spPr>
    <a:noFill/>
    <a:ln>
      <a:noFill/>
    </a:ln>
    <a:effectLst/>
  </c:spPr>
  <c:txPr>
    <a:bodyPr/>
    <a:lstStyle/>
    <a:p>
      <a:pPr>
        <a:defRPr/>
      </a:pPr>
      <a:endParaRPr lang="hu-HU"/>
    </a:p>
  </c:txPr>
  <c:externalData r:id="rId3">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hu-HU"/>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9913687529747904E-2"/>
          <c:y val="5.143641244388571E-3"/>
          <c:w val="0.8697023156747683"/>
          <c:h val="0.77838560946883595"/>
        </c:manualLayout>
      </c:layout>
      <c:barChart>
        <c:barDir val="col"/>
        <c:grouping val="stacked"/>
        <c:varyColors val="0"/>
        <c:ser>
          <c:idx val="0"/>
          <c:order val="0"/>
          <c:tx>
            <c:strRef>
              <c:f>Munka1!$B$1</c:f>
              <c:strCache>
                <c:ptCount val="1"/>
                <c:pt idx="0">
                  <c:v>Jelentősen alul fogyaszt</c:v>
                </c:pt>
              </c:strCache>
            </c:strRef>
          </c:tx>
          <c:spPr>
            <a:solidFill>
              <a:schemeClr val="accent2"/>
            </a:solidFill>
            <a:ln>
              <a:noFill/>
            </a:ln>
            <a:effectLst/>
          </c:spPr>
          <c:invertIfNegative val="0"/>
          <c:dLbls>
            <c:dLbl>
              <c:idx val="0"/>
              <c:tx>
                <c:rich>
                  <a:bodyPr/>
                  <a:lstStyle/>
                  <a:p>
                    <a:fld id="{FDABAA3D-0BD0-4C7A-AAA5-D5AD798EDF5B}" type="VALUE">
                      <a:rPr lang="en-US">
                        <a:solidFill>
                          <a:schemeClr val="bg1"/>
                        </a:solidFill>
                      </a:rPr>
                      <a:pPr/>
                      <a:t>[ÉRTÉK]</a:t>
                    </a:fld>
                    <a:endParaRPr lang="hu-HU"/>
                  </a:p>
                </c:rich>
              </c:tx>
              <c:dLblPos val="ctr"/>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0-D427-4FCC-B6B8-6B13688A489C}"/>
                </c:ext>
              </c:extLst>
            </c:dLbl>
            <c:spPr>
              <a:solidFill>
                <a:schemeClr val="tx2"/>
              </a:solidFill>
              <a:ln>
                <a:noFill/>
              </a:ln>
              <a:effectLst/>
            </c:spPr>
            <c:txPr>
              <a:bodyPr rot="0" spcFirstLastPara="1" vertOverflow="ellipsis" vert="horz" wrap="square" lIns="38100" tIns="19050" rIns="38100" bIns="19050" anchor="ctr" anchorCtr="1">
                <a:spAutoFit/>
              </a:bodyPr>
              <a:lstStyle/>
              <a:p>
                <a:pPr>
                  <a:defRPr sz="1600" b="0" i="0" u="none" strike="noStrike" kern="1200" baseline="0">
                    <a:solidFill>
                      <a:schemeClr val="tx1">
                        <a:lumMod val="75000"/>
                        <a:lumOff val="25000"/>
                      </a:schemeClr>
                    </a:solidFill>
                    <a:latin typeface="+mn-lt"/>
                    <a:ea typeface="+mn-ea"/>
                    <a:cs typeface="+mn-cs"/>
                  </a:defRPr>
                </a:pPr>
                <a:endParaRPr lang="hu-HU"/>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Munka1!$A$2</c:f>
              <c:strCache>
                <c:ptCount val="1"/>
                <c:pt idx="0">
                  <c:v>Kategória1</c:v>
                </c:pt>
              </c:strCache>
            </c:strRef>
          </c:cat>
          <c:val>
            <c:numRef>
              <c:f>Munka1!$B$2</c:f>
              <c:numCache>
                <c:formatCode>General</c:formatCode>
                <c:ptCount val="1"/>
                <c:pt idx="0">
                  <c:v>10</c:v>
                </c:pt>
              </c:numCache>
            </c:numRef>
          </c:val>
          <c:extLst>
            <c:ext xmlns:c16="http://schemas.microsoft.com/office/drawing/2014/chart" uri="{C3380CC4-5D6E-409C-BE32-E72D297353CC}">
              <c16:uniqueId val="{00000000-CA59-445C-BBBF-4F5BB8187C1D}"/>
            </c:ext>
          </c:extLst>
        </c:ser>
        <c:ser>
          <c:idx val="1"/>
          <c:order val="1"/>
          <c:tx>
            <c:strRef>
              <c:f>Munka1!$C$1</c:f>
              <c:strCache>
                <c:ptCount val="1"/>
                <c:pt idx="0">
                  <c:v>Alul fogyaszt</c:v>
                </c:pt>
              </c:strCache>
            </c:strRef>
          </c:tx>
          <c:spPr>
            <a:solidFill>
              <a:srgbClr val="4BB6A9"/>
            </a:solidFill>
            <a:ln>
              <a:noFill/>
            </a:ln>
            <a:effectLst/>
          </c:spPr>
          <c:invertIfNegative val="0"/>
          <c:dLbls>
            <c:dLbl>
              <c:idx val="0"/>
              <c:layout>
                <c:manualLayout>
                  <c:x val="0"/>
                  <c:y val="7.7154618665828565E-3"/>
                </c:manualLayout>
              </c:layout>
              <c:tx>
                <c:rich>
                  <a:bodyPr/>
                  <a:lstStyle/>
                  <a:p>
                    <a:fld id="{8B7E2CE2-4B74-427F-8ADE-477BC4FF4DD9}" type="VALUE">
                      <a:rPr lang="en-US">
                        <a:solidFill>
                          <a:schemeClr val="tx1"/>
                        </a:solidFill>
                      </a:rPr>
                      <a:pPr/>
                      <a:t>[ÉRTÉK]</a:t>
                    </a:fld>
                    <a:endParaRPr lang="hu-HU"/>
                  </a:p>
                </c:rich>
              </c:tx>
              <c:dLblPos val="ctr"/>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2-64F0-49AB-973F-54FE0426EA66}"/>
                </c:ext>
              </c:extLst>
            </c:dLbl>
            <c:spPr>
              <a:solidFill>
                <a:schemeClr val="accent1"/>
              </a:solidFill>
              <a:ln>
                <a:noFill/>
              </a:ln>
              <a:effectLst/>
            </c:spPr>
            <c:txPr>
              <a:bodyPr rot="0" spcFirstLastPara="1" vertOverflow="ellipsis" vert="horz" wrap="square" lIns="38100" tIns="19050" rIns="38100" bIns="19050" anchor="ctr" anchorCtr="1">
                <a:spAutoFit/>
              </a:bodyPr>
              <a:lstStyle/>
              <a:p>
                <a:pPr>
                  <a:defRPr sz="1600" b="0" i="0" u="none" strike="noStrike" kern="1200" baseline="0">
                    <a:solidFill>
                      <a:schemeClr val="tx1">
                        <a:lumMod val="75000"/>
                        <a:lumOff val="25000"/>
                      </a:schemeClr>
                    </a:solidFill>
                    <a:latin typeface="+mn-lt"/>
                    <a:ea typeface="+mn-ea"/>
                    <a:cs typeface="+mn-cs"/>
                  </a:defRPr>
                </a:pPr>
                <a:endParaRPr lang="hu-HU"/>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Munka1!$A$2</c:f>
              <c:strCache>
                <c:ptCount val="1"/>
                <c:pt idx="0">
                  <c:v>Kategória1</c:v>
                </c:pt>
              </c:strCache>
            </c:strRef>
          </c:cat>
          <c:val>
            <c:numRef>
              <c:f>Munka1!$C$2</c:f>
              <c:numCache>
                <c:formatCode>General</c:formatCode>
                <c:ptCount val="1"/>
                <c:pt idx="0">
                  <c:v>30</c:v>
                </c:pt>
              </c:numCache>
            </c:numRef>
          </c:val>
          <c:extLst>
            <c:ext xmlns:c16="http://schemas.microsoft.com/office/drawing/2014/chart" uri="{C3380CC4-5D6E-409C-BE32-E72D297353CC}">
              <c16:uniqueId val="{00000001-CA59-445C-BBBF-4F5BB8187C1D}"/>
            </c:ext>
          </c:extLst>
        </c:ser>
        <c:ser>
          <c:idx val="2"/>
          <c:order val="2"/>
          <c:tx>
            <c:strRef>
              <c:f>Munka1!$D$1</c:f>
              <c:strCache>
                <c:ptCount val="1"/>
                <c:pt idx="0">
                  <c:v>Körülbelül a szerződött mennyiségnek megfelelően fogyaszt</c:v>
                </c:pt>
              </c:strCache>
            </c:strRef>
          </c:tx>
          <c:spPr>
            <a:solidFill>
              <a:schemeClr val="bg1">
                <a:lumMod val="75000"/>
              </a:schemeClr>
            </a:solidFill>
            <a:ln>
              <a:noFill/>
            </a:ln>
            <a:effectLst/>
          </c:spPr>
          <c:invertIfNegative val="0"/>
          <c:dLbls>
            <c:dLbl>
              <c:idx val="0"/>
              <c:tx>
                <c:rich>
                  <a:bodyPr/>
                  <a:lstStyle/>
                  <a:p>
                    <a:fld id="{A6EE0263-BE9B-4481-A93E-A185BA2B2066}" type="VALUE">
                      <a:rPr lang="en-US">
                        <a:solidFill>
                          <a:schemeClr val="tx1"/>
                        </a:solidFill>
                      </a:rPr>
                      <a:pPr/>
                      <a:t>[ÉRTÉK]</a:t>
                    </a:fld>
                    <a:endParaRPr lang="hu-HU"/>
                  </a:p>
                </c:rich>
              </c:tx>
              <c:dLblPos val="ctr"/>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1-D427-4FCC-B6B8-6B13688A489C}"/>
                </c:ext>
              </c:extLst>
            </c:dLbl>
            <c:spPr>
              <a:noFill/>
              <a:ln>
                <a:noFill/>
              </a:ln>
              <a:effectLst/>
            </c:spPr>
            <c:txPr>
              <a:bodyPr rot="0" spcFirstLastPara="1" vertOverflow="ellipsis" vert="horz" wrap="square" lIns="38100" tIns="19050" rIns="38100" bIns="19050" anchor="ctr" anchorCtr="1">
                <a:spAutoFit/>
              </a:bodyPr>
              <a:lstStyle/>
              <a:p>
                <a:pPr>
                  <a:defRPr sz="1600" b="0" i="0" u="none" strike="noStrike" kern="1200" baseline="0">
                    <a:solidFill>
                      <a:schemeClr val="tx1">
                        <a:lumMod val="75000"/>
                        <a:lumOff val="25000"/>
                      </a:schemeClr>
                    </a:solidFill>
                    <a:latin typeface="+mn-lt"/>
                    <a:ea typeface="+mn-ea"/>
                    <a:cs typeface="+mn-cs"/>
                  </a:defRPr>
                </a:pPr>
                <a:endParaRPr lang="hu-HU"/>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Munka1!$A$2</c:f>
              <c:strCache>
                <c:ptCount val="1"/>
                <c:pt idx="0">
                  <c:v>Kategória1</c:v>
                </c:pt>
              </c:strCache>
            </c:strRef>
          </c:cat>
          <c:val>
            <c:numRef>
              <c:f>Munka1!$D$2</c:f>
              <c:numCache>
                <c:formatCode>0</c:formatCode>
                <c:ptCount val="1"/>
                <c:pt idx="0">
                  <c:v>54.4</c:v>
                </c:pt>
              </c:numCache>
            </c:numRef>
          </c:val>
          <c:extLst>
            <c:ext xmlns:c16="http://schemas.microsoft.com/office/drawing/2014/chart" uri="{C3380CC4-5D6E-409C-BE32-E72D297353CC}">
              <c16:uniqueId val="{00000002-CA59-445C-BBBF-4F5BB8187C1D}"/>
            </c:ext>
          </c:extLst>
        </c:ser>
        <c:ser>
          <c:idx val="3"/>
          <c:order val="3"/>
          <c:tx>
            <c:strRef>
              <c:f>Munka1!$E$1</c:f>
              <c:strCache>
                <c:ptCount val="1"/>
                <c:pt idx="0">
                  <c:v>Túlfogyaszt</c:v>
                </c:pt>
              </c:strCache>
            </c:strRef>
          </c:tx>
          <c:spPr>
            <a:solidFill>
              <a:schemeClr val="accent3">
                <a:lumMod val="60000"/>
                <a:lumOff val="40000"/>
              </a:schemeClr>
            </a:solidFill>
            <a:ln>
              <a:noFill/>
            </a:ln>
            <a:effectLst/>
          </c:spPr>
          <c:invertIfNegative val="0"/>
          <c:dLbls>
            <c:dLbl>
              <c:idx val="0"/>
              <c:tx>
                <c:rich>
                  <a:bodyPr/>
                  <a:lstStyle/>
                  <a:p>
                    <a:fld id="{06A7B2D2-3517-4E7C-965E-14699581AEF9}" type="VALUE">
                      <a:rPr lang="en-US">
                        <a:solidFill>
                          <a:schemeClr val="tx1"/>
                        </a:solidFill>
                      </a:rPr>
                      <a:pPr/>
                      <a:t>[ÉRTÉK]</a:t>
                    </a:fld>
                    <a:endParaRPr lang="hu-HU"/>
                  </a:p>
                </c:rich>
              </c:tx>
              <c:dLblPos val="ctr"/>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1-64F0-49AB-973F-54FE0426EA66}"/>
                </c:ext>
              </c:extLst>
            </c:dLbl>
            <c:spPr>
              <a:solidFill>
                <a:schemeClr val="accent3">
                  <a:lumMod val="60000"/>
                  <a:lumOff val="40000"/>
                </a:schemeClr>
              </a:solidFill>
              <a:ln>
                <a:noFill/>
              </a:ln>
              <a:effectLst/>
            </c:spPr>
            <c:txPr>
              <a:bodyPr rot="0" spcFirstLastPara="1" vertOverflow="ellipsis" vert="horz" wrap="square" lIns="38100" tIns="19050" rIns="38100" bIns="19050" anchor="ctr" anchorCtr="1">
                <a:spAutoFit/>
              </a:bodyPr>
              <a:lstStyle/>
              <a:p>
                <a:pPr>
                  <a:defRPr sz="1600" b="0" i="0" u="none" strike="noStrike" kern="1200" baseline="0">
                    <a:solidFill>
                      <a:schemeClr val="tx1">
                        <a:lumMod val="75000"/>
                        <a:lumOff val="25000"/>
                      </a:schemeClr>
                    </a:solidFill>
                    <a:latin typeface="+mn-lt"/>
                    <a:ea typeface="+mn-ea"/>
                    <a:cs typeface="+mn-cs"/>
                  </a:defRPr>
                </a:pPr>
                <a:endParaRPr lang="hu-HU"/>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Munka1!$A$2</c:f>
              <c:strCache>
                <c:ptCount val="1"/>
                <c:pt idx="0">
                  <c:v>Kategória1</c:v>
                </c:pt>
              </c:strCache>
            </c:strRef>
          </c:cat>
          <c:val>
            <c:numRef>
              <c:f>Munka1!$E$2</c:f>
              <c:numCache>
                <c:formatCode>0</c:formatCode>
                <c:ptCount val="1"/>
                <c:pt idx="0">
                  <c:v>3.8</c:v>
                </c:pt>
              </c:numCache>
            </c:numRef>
          </c:val>
          <c:extLst>
            <c:ext xmlns:c16="http://schemas.microsoft.com/office/drawing/2014/chart" uri="{C3380CC4-5D6E-409C-BE32-E72D297353CC}">
              <c16:uniqueId val="{00000000-64F0-49AB-973F-54FE0426EA66}"/>
            </c:ext>
          </c:extLst>
        </c:ser>
        <c:ser>
          <c:idx val="4"/>
          <c:order val="4"/>
          <c:tx>
            <c:strRef>
              <c:f>Munka1!$F$1</c:f>
              <c:strCache>
                <c:ptCount val="1"/>
                <c:pt idx="0">
                  <c:v>Jelentősen túlfogyaszt</c:v>
                </c:pt>
              </c:strCache>
            </c:strRef>
          </c:tx>
          <c:spPr>
            <a:solidFill>
              <a:schemeClr val="accent3"/>
            </a:solidFill>
            <a:ln>
              <a:noFill/>
            </a:ln>
            <a:effectLst/>
          </c:spPr>
          <c:invertIfNegative val="0"/>
          <c:dLbls>
            <c:dLbl>
              <c:idx val="0"/>
              <c:layout>
                <c:manualLayout>
                  <c:x val="4.3271041895878999E-2"/>
                  <c:y val="-1.800274435536001E-2"/>
                </c:manualLayout>
              </c:layout>
              <c:tx>
                <c:rich>
                  <a:bodyPr/>
                  <a:lstStyle/>
                  <a:p>
                    <a:fld id="{FA8B1757-60A1-4559-8F0B-1AB8BDEEE812}" type="VALUE">
                      <a:rPr lang="en-US">
                        <a:solidFill>
                          <a:schemeClr val="bg1"/>
                        </a:solidFill>
                      </a:rPr>
                      <a:pPr/>
                      <a:t>[ÉRTÉK]</a:t>
                    </a:fld>
                    <a:endParaRPr lang="hu-HU"/>
                  </a:p>
                </c:rich>
              </c:tx>
              <c:dLblPos val="ctr"/>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1-B819-4E91-92AC-300C5EABA08A}"/>
                </c:ext>
              </c:extLst>
            </c:dLbl>
            <c:spPr>
              <a:solidFill>
                <a:schemeClr val="accent3"/>
              </a:solidFill>
              <a:ln>
                <a:noFill/>
              </a:ln>
              <a:effectLst/>
            </c:spPr>
            <c:txPr>
              <a:bodyPr rot="0" spcFirstLastPara="1" vertOverflow="ellipsis" vert="horz" wrap="square" lIns="38100" tIns="19050" rIns="38100" bIns="19050" anchor="ctr" anchorCtr="1">
                <a:spAutoFit/>
              </a:bodyPr>
              <a:lstStyle/>
              <a:p>
                <a:pPr>
                  <a:defRPr sz="1600" b="0" i="0" u="none" strike="noStrike" kern="1200" baseline="0">
                    <a:solidFill>
                      <a:schemeClr val="tx1">
                        <a:lumMod val="75000"/>
                        <a:lumOff val="25000"/>
                      </a:schemeClr>
                    </a:solidFill>
                    <a:latin typeface="+mn-lt"/>
                    <a:ea typeface="+mn-ea"/>
                    <a:cs typeface="+mn-cs"/>
                  </a:defRPr>
                </a:pPr>
                <a:endParaRPr lang="hu-HU"/>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Munka1!$A$2</c:f>
              <c:strCache>
                <c:ptCount val="1"/>
                <c:pt idx="0">
                  <c:v>Kategória1</c:v>
                </c:pt>
              </c:strCache>
            </c:strRef>
          </c:cat>
          <c:val>
            <c:numRef>
              <c:f>Munka1!$F$2</c:f>
              <c:numCache>
                <c:formatCode>0</c:formatCode>
                <c:ptCount val="1"/>
                <c:pt idx="0">
                  <c:v>1.9</c:v>
                </c:pt>
              </c:numCache>
            </c:numRef>
          </c:val>
          <c:extLst>
            <c:ext xmlns:c16="http://schemas.microsoft.com/office/drawing/2014/chart" uri="{C3380CC4-5D6E-409C-BE32-E72D297353CC}">
              <c16:uniqueId val="{00000000-B819-4E91-92AC-300C5EABA08A}"/>
            </c:ext>
          </c:extLst>
        </c:ser>
        <c:dLbls>
          <c:dLblPos val="ctr"/>
          <c:showLegendKey val="0"/>
          <c:showVal val="1"/>
          <c:showCatName val="0"/>
          <c:showSerName val="0"/>
          <c:showPercent val="0"/>
          <c:showBubbleSize val="0"/>
        </c:dLbls>
        <c:gapWidth val="150"/>
        <c:overlap val="100"/>
        <c:axId val="196436959"/>
        <c:axId val="196439455"/>
      </c:barChart>
      <c:catAx>
        <c:axId val="196436959"/>
        <c:scaling>
          <c:orientation val="minMax"/>
        </c:scaling>
        <c:delete val="1"/>
        <c:axPos val="b"/>
        <c:majorGridlines>
          <c:spPr>
            <a:ln w="9525" cap="flat" cmpd="sng" algn="ctr">
              <a:solidFill>
                <a:schemeClr val="tx1">
                  <a:lumMod val="15000"/>
                  <a:lumOff val="85000"/>
                </a:schemeClr>
              </a:solidFill>
              <a:round/>
            </a:ln>
            <a:effectLst/>
          </c:spPr>
        </c:majorGridlines>
        <c:numFmt formatCode="General" sourceLinked="1"/>
        <c:majorTickMark val="out"/>
        <c:minorTickMark val="none"/>
        <c:tickLblPos val="nextTo"/>
        <c:crossAx val="196439455"/>
        <c:crosses val="autoZero"/>
        <c:auto val="1"/>
        <c:lblAlgn val="ctr"/>
        <c:lblOffset val="100"/>
        <c:noMultiLvlLbl val="0"/>
      </c:catAx>
      <c:valAx>
        <c:axId val="196439455"/>
        <c:scaling>
          <c:orientation val="minMax"/>
          <c:max val="100"/>
        </c:scaling>
        <c:delete val="0"/>
        <c:axPos val="l"/>
        <c:numFmt formatCode="General" sourceLinked="1"/>
        <c:majorTickMark val="out"/>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hu-HU"/>
          </a:p>
        </c:txPr>
        <c:crossAx val="196436959"/>
        <c:crosses val="autoZero"/>
        <c:crossBetween val="between"/>
      </c:valAx>
      <c:spPr>
        <a:noFill/>
        <a:ln>
          <a:noFill/>
        </a:ln>
        <a:effectLst/>
      </c:spPr>
    </c:plotArea>
    <c:legend>
      <c:legendPos val="b"/>
      <c:layout>
        <c:manualLayout>
          <c:xMode val="edge"/>
          <c:yMode val="edge"/>
          <c:x val="5.6294277452854043E-2"/>
          <c:y val="0.80924745693516742"/>
          <c:w val="0.93867674161499481"/>
          <c:h val="0.19075254306483258"/>
        </c:manualLayout>
      </c:layout>
      <c:overlay val="0"/>
      <c:spPr>
        <a:noFill/>
        <a:ln>
          <a:noFill/>
        </a:ln>
        <a:effectLst/>
      </c:spPr>
      <c:txPr>
        <a:bodyPr rot="0" spcFirstLastPara="1" vertOverflow="ellipsis" vert="horz" wrap="square" anchor="ctr" anchorCtr="1"/>
        <a:lstStyle/>
        <a:p>
          <a:pPr>
            <a:defRPr sz="1200" b="0" i="0" u="none" strike="noStrike" kern="1200" baseline="0">
              <a:solidFill>
                <a:schemeClr val="tx1">
                  <a:lumMod val="65000"/>
                  <a:lumOff val="35000"/>
                </a:schemeClr>
              </a:solidFill>
              <a:latin typeface="+mn-lt"/>
              <a:ea typeface="+mn-ea"/>
              <a:cs typeface="+mn-cs"/>
            </a:defRPr>
          </a:pPr>
          <a:endParaRPr lang="hu-HU"/>
        </a:p>
      </c:txPr>
    </c:legend>
    <c:plotVisOnly val="1"/>
    <c:dispBlanksAs val="gap"/>
    <c:showDLblsOverMax val="0"/>
  </c:chart>
  <c:spPr>
    <a:noFill/>
    <a:ln>
      <a:noFill/>
    </a:ln>
    <a:effectLst/>
  </c:spPr>
  <c:txPr>
    <a:bodyPr/>
    <a:lstStyle/>
    <a:p>
      <a:pPr>
        <a:defRPr/>
      </a:pPr>
      <a:endParaRPr lang="hu-HU"/>
    </a:p>
  </c:txPr>
  <c:externalData r:id="rId3">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hu-HU"/>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9913687529747904E-2"/>
          <c:y val="5.143641244388571E-3"/>
          <c:w val="0.8697023156747683"/>
          <c:h val="0.77838560946883595"/>
        </c:manualLayout>
      </c:layout>
      <c:barChart>
        <c:barDir val="col"/>
        <c:grouping val="stacked"/>
        <c:varyColors val="0"/>
        <c:ser>
          <c:idx val="0"/>
          <c:order val="0"/>
          <c:tx>
            <c:strRef>
              <c:f>Munka1!$B$1</c:f>
              <c:strCache>
                <c:ptCount val="1"/>
                <c:pt idx="0">
                  <c:v>Nincsen semmiféle hatása</c:v>
                </c:pt>
              </c:strCache>
            </c:strRef>
          </c:tx>
          <c:spPr>
            <a:solidFill>
              <a:schemeClr val="bg1">
                <a:lumMod val="75000"/>
              </a:schemeClr>
            </a:solidFill>
            <a:ln>
              <a:noFill/>
            </a:ln>
            <a:effectLst/>
          </c:spPr>
          <c:invertIfNegative val="0"/>
          <c:dLbls>
            <c:dLbl>
              <c:idx val="0"/>
              <c:tx>
                <c:rich>
                  <a:bodyPr/>
                  <a:lstStyle/>
                  <a:p>
                    <a:fld id="{FDABAA3D-0BD0-4C7A-AAA5-D5AD798EDF5B}" type="VALUE">
                      <a:rPr lang="en-US">
                        <a:solidFill>
                          <a:schemeClr val="tx1"/>
                        </a:solidFill>
                      </a:rPr>
                      <a:pPr/>
                      <a:t>[ÉRTÉK]</a:t>
                    </a:fld>
                    <a:endParaRPr lang="hu-HU"/>
                  </a:p>
                </c:rich>
              </c:tx>
              <c:dLblPos val="ctr"/>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0-D427-4FCC-B6B8-6B13688A489C}"/>
                </c:ext>
              </c:extLst>
            </c:dLbl>
            <c:spPr>
              <a:solidFill>
                <a:schemeClr val="bg1">
                  <a:lumMod val="75000"/>
                </a:schemeClr>
              </a:solidFill>
              <a:ln>
                <a:noFill/>
              </a:ln>
              <a:effectLst/>
            </c:spPr>
            <c:txPr>
              <a:bodyPr rot="0" spcFirstLastPara="1" vertOverflow="ellipsis" vert="horz" wrap="square" lIns="38100" tIns="19050" rIns="38100" bIns="19050" anchor="ctr" anchorCtr="1">
                <a:spAutoFit/>
              </a:bodyPr>
              <a:lstStyle/>
              <a:p>
                <a:pPr>
                  <a:defRPr sz="1600" b="0" i="0" u="none" strike="noStrike" kern="1200" baseline="0">
                    <a:solidFill>
                      <a:schemeClr val="tx1">
                        <a:lumMod val="75000"/>
                        <a:lumOff val="25000"/>
                      </a:schemeClr>
                    </a:solidFill>
                    <a:latin typeface="+mn-lt"/>
                    <a:ea typeface="+mn-ea"/>
                    <a:cs typeface="+mn-cs"/>
                  </a:defRPr>
                </a:pPr>
                <a:endParaRPr lang="hu-HU"/>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Munka1!$A$2</c:f>
              <c:strCache>
                <c:ptCount val="1"/>
                <c:pt idx="0">
                  <c:v>Kategória1</c:v>
                </c:pt>
              </c:strCache>
            </c:strRef>
          </c:cat>
          <c:val>
            <c:numRef>
              <c:f>Munka1!$B$2</c:f>
              <c:numCache>
                <c:formatCode>0</c:formatCode>
                <c:ptCount val="1"/>
                <c:pt idx="0">
                  <c:v>40.700000000000003</c:v>
                </c:pt>
              </c:numCache>
            </c:numRef>
          </c:val>
          <c:extLst>
            <c:ext xmlns:c16="http://schemas.microsoft.com/office/drawing/2014/chart" uri="{C3380CC4-5D6E-409C-BE32-E72D297353CC}">
              <c16:uniqueId val="{00000000-CA59-445C-BBBF-4F5BB8187C1D}"/>
            </c:ext>
          </c:extLst>
        </c:ser>
        <c:ser>
          <c:idx val="1"/>
          <c:order val="1"/>
          <c:tx>
            <c:strRef>
              <c:f>Munka1!$C$1</c:f>
              <c:strCache>
                <c:ptCount val="1"/>
                <c:pt idx="0">
                  <c:v>Elhanyagolható mértékű a hatása</c:v>
                </c:pt>
              </c:strCache>
            </c:strRef>
          </c:tx>
          <c:spPr>
            <a:solidFill>
              <a:schemeClr val="accent2"/>
            </a:solidFill>
            <a:ln>
              <a:noFill/>
            </a:ln>
            <a:effectLst/>
          </c:spPr>
          <c:invertIfNegative val="0"/>
          <c:dLbls>
            <c:dLbl>
              <c:idx val="0"/>
              <c:layout>
                <c:manualLayout>
                  <c:x val="0"/>
                  <c:y val="7.7154618665828565E-3"/>
                </c:manualLayout>
              </c:layout>
              <c:tx>
                <c:rich>
                  <a:bodyPr/>
                  <a:lstStyle/>
                  <a:p>
                    <a:fld id="{8B7E2CE2-4B74-427F-8ADE-477BC4FF4DD9}" type="VALUE">
                      <a:rPr lang="en-US">
                        <a:solidFill>
                          <a:schemeClr val="bg1"/>
                        </a:solidFill>
                      </a:rPr>
                      <a:pPr/>
                      <a:t>[ÉRTÉK]</a:t>
                    </a:fld>
                    <a:endParaRPr lang="hu-HU"/>
                  </a:p>
                </c:rich>
              </c:tx>
              <c:dLblPos val="ctr"/>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2-64F0-49AB-973F-54FE0426EA66}"/>
                </c:ext>
              </c:extLst>
            </c:dLbl>
            <c:spPr>
              <a:solidFill>
                <a:schemeClr val="accent2"/>
              </a:solidFill>
              <a:ln>
                <a:noFill/>
              </a:ln>
              <a:effectLst/>
            </c:spPr>
            <c:txPr>
              <a:bodyPr rot="0" spcFirstLastPara="1" vertOverflow="ellipsis" vert="horz" wrap="square" lIns="38100" tIns="19050" rIns="38100" bIns="19050" anchor="ctr" anchorCtr="1">
                <a:spAutoFit/>
              </a:bodyPr>
              <a:lstStyle/>
              <a:p>
                <a:pPr>
                  <a:defRPr sz="1600" b="0" i="0" u="none" strike="noStrike" kern="1200" baseline="0">
                    <a:solidFill>
                      <a:schemeClr val="bg1"/>
                    </a:solidFill>
                    <a:latin typeface="+mn-lt"/>
                    <a:ea typeface="+mn-ea"/>
                    <a:cs typeface="+mn-cs"/>
                  </a:defRPr>
                </a:pPr>
                <a:endParaRPr lang="hu-HU"/>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Munka1!$A$2</c:f>
              <c:strCache>
                <c:ptCount val="1"/>
                <c:pt idx="0">
                  <c:v>Kategória1</c:v>
                </c:pt>
              </c:strCache>
            </c:strRef>
          </c:cat>
          <c:val>
            <c:numRef>
              <c:f>Munka1!$C$2</c:f>
              <c:numCache>
                <c:formatCode>0</c:formatCode>
                <c:ptCount val="1"/>
                <c:pt idx="0">
                  <c:v>24.7</c:v>
                </c:pt>
              </c:numCache>
            </c:numRef>
          </c:val>
          <c:extLst>
            <c:ext xmlns:c16="http://schemas.microsoft.com/office/drawing/2014/chart" uri="{C3380CC4-5D6E-409C-BE32-E72D297353CC}">
              <c16:uniqueId val="{00000001-CA59-445C-BBBF-4F5BB8187C1D}"/>
            </c:ext>
          </c:extLst>
        </c:ser>
        <c:ser>
          <c:idx val="2"/>
          <c:order val="2"/>
          <c:tx>
            <c:strRef>
              <c:f>Munka1!$D$1</c:f>
              <c:strCache>
                <c:ptCount val="1"/>
                <c:pt idx="0">
                  <c:v>Érezhető mértékű hatása van</c:v>
                </c:pt>
              </c:strCache>
            </c:strRef>
          </c:tx>
          <c:spPr>
            <a:solidFill>
              <a:schemeClr val="accent1"/>
            </a:solidFill>
            <a:ln>
              <a:noFill/>
            </a:ln>
            <a:effectLst/>
          </c:spPr>
          <c:invertIfNegative val="0"/>
          <c:dLbls>
            <c:dLbl>
              <c:idx val="0"/>
              <c:tx>
                <c:rich>
                  <a:bodyPr/>
                  <a:lstStyle/>
                  <a:p>
                    <a:fld id="{A6EE0263-BE9B-4481-A93E-A185BA2B2066}" type="VALUE">
                      <a:rPr lang="en-US">
                        <a:solidFill>
                          <a:schemeClr val="tx1"/>
                        </a:solidFill>
                      </a:rPr>
                      <a:pPr/>
                      <a:t>[ÉRTÉK]</a:t>
                    </a:fld>
                    <a:endParaRPr lang="hu-HU"/>
                  </a:p>
                </c:rich>
              </c:tx>
              <c:dLblPos val="ctr"/>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1-D427-4FCC-B6B8-6B13688A489C}"/>
                </c:ext>
              </c:extLst>
            </c:dLbl>
            <c:spPr>
              <a:noFill/>
              <a:ln>
                <a:noFill/>
              </a:ln>
              <a:effectLst/>
            </c:spPr>
            <c:txPr>
              <a:bodyPr rot="0" spcFirstLastPara="1" vertOverflow="ellipsis" vert="horz" wrap="square" lIns="38100" tIns="19050" rIns="38100" bIns="19050" anchor="ctr" anchorCtr="1">
                <a:spAutoFit/>
              </a:bodyPr>
              <a:lstStyle/>
              <a:p>
                <a:pPr>
                  <a:defRPr sz="1600" b="0" i="0" u="none" strike="noStrike" kern="1200" baseline="0">
                    <a:solidFill>
                      <a:schemeClr val="bg1"/>
                    </a:solidFill>
                    <a:latin typeface="+mn-lt"/>
                    <a:ea typeface="+mn-ea"/>
                    <a:cs typeface="+mn-cs"/>
                  </a:defRPr>
                </a:pPr>
                <a:endParaRPr lang="hu-HU"/>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Munka1!$A$2</c:f>
              <c:strCache>
                <c:ptCount val="1"/>
                <c:pt idx="0">
                  <c:v>Kategória1</c:v>
                </c:pt>
              </c:strCache>
            </c:strRef>
          </c:cat>
          <c:val>
            <c:numRef>
              <c:f>Munka1!$D$2</c:f>
              <c:numCache>
                <c:formatCode>General</c:formatCode>
                <c:ptCount val="1"/>
                <c:pt idx="0">
                  <c:v>16</c:v>
                </c:pt>
              </c:numCache>
            </c:numRef>
          </c:val>
          <c:extLst>
            <c:ext xmlns:c16="http://schemas.microsoft.com/office/drawing/2014/chart" uri="{C3380CC4-5D6E-409C-BE32-E72D297353CC}">
              <c16:uniqueId val="{00000002-CA59-445C-BBBF-4F5BB8187C1D}"/>
            </c:ext>
          </c:extLst>
        </c:ser>
        <c:ser>
          <c:idx val="3"/>
          <c:order val="3"/>
          <c:tx>
            <c:strRef>
              <c:f>Munka1!$E$1</c:f>
              <c:strCache>
                <c:ptCount val="1"/>
                <c:pt idx="0">
                  <c:v>Komoly hatása van</c:v>
                </c:pt>
              </c:strCache>
            </c:strRef>
          </c:tx>
          <c:spPr>
            <a:solidFill>
              <a:schemeClr val="accent3">
                <a:lumMod val="60000"/>
                <a:lumOff val="40000"/>
              </a:schemeClr>
            </a:solidFill>
            <a:ln>
              <a:noFill/>
            </a:ln>
            <a:effectLst/>
          </c:spPr>
          <c:invertIfNegative val="0"/>
          <c:dLbls>
            <c:dLbl>
              <c:idx val="0"/>
              <c:tx>
                <c:rich>
                  <a:bodyPr/>
                  <a:lstStyle/>
                  <a:p>
                    <a:fld id="{06A7B2D2-3517-4E7C-965E-14699581AEF9}" type="VALUE">
                      <a:rPr lang="en-US">
                        <a:solidFill>
                          <a:schemeClr val="tx1"/>
                        </a:solidFill>
                      </a:rPr>
                      <a:pPr/>
                      <a:t>[ÉRTÉK]</a:t>
                    </a:fld>
                    <a:endParaRPr lang="hu-HU"/>
                  </a:p>
                </c:rich>
              </c:tx>
              <c:dLblPos val="ctr"/>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1-64F0-49AB-973F-54FE0426EA66}"/>
                </c:ext>
              </c:extLst>
            </c:dLbl>
            <c:spPr>
              <a:solidFill>
                <a:schemeClr val="accent3">
                  <a:lumMod val="60000"/>
                  <a:lumOff val="40000"/>
                </a:schemeClr>
              </a:solidFill>
              <a:ln>
                <a:noFill/>
              </a:ln>
              <a:effectLst/>
            </c:spPr>
            <c:txPr>
              <a:bodyPr rot="0" spcFirstLastPara="1" vertOverflow="ellipsis" vert="horz" wrap="square" lIns="38100" tIns="19050" rIns="38100" bIns="19050" anchor="ctr" anchorCtr="1">
                <a:spAutoFit/>
              </a:bodyPr>
              <a:lstStyle/>
              <a:p>
                <a:pPr>
                  <a:defRPr sz="1600" b="0" i="0" u="none" strike="noStrike" kern="1200" baseline="0">
                    <a:solidFill>
                      <a:schemeClr val="tx1">
                        <a:lumMod val="75000"/>
                        <a:lumOff val="25000"/>
                      </a:schemeClr>
                    </a:solidFill>
                    <a:latin typeface="+mn-lt"/>
                    <a:ea typeface="+mn-ea"/>
                    <a:cs typeface="+mn-cs"/>
                  </a:defRPr>
                </a:pPr>
                <a:endParaRPr lang="hu-HU"/>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Munka1!$A$2</c:f>
              <c:strCache>
                <c:ptCount val="1"/>
                <c:pt idx="0">
                  <c:v>Kategória1</c:v>
                </c:pt>
              </c:strCache>
            </c:strRef>
          </c:cat>
          <c:val>
            <c:numRef>
              <c:f>Munka1!$E$2</c:f>
              <c:numCache>
                <c:formatCode>0</c:formatCode>
                <c:ptCount val="1"/>
                <c:pt idx="0">
                  <c:v>10.7</c:v>
                </c:pt>
              </c:numCache>
            </c:numRef>
          </c:val>
          <c:extLst>
            <c:ext xmlns:c16="http://schemas.microsoft.com/office/drawing/2014/chart" uri="{C3380CC4-5D6E-409C-BE32-E72D297353CC}">
              <c16:uniqueId val="{00000000-64F0-49AB-973F-54FE0426EA66}"/>
            </c:ext>
          </c:extLst>
        </c:ser>
        <c:ser>
          <c:idx val="4"/>
          <c:order val="4"/>
          <c:tx>
            <c:strRef>
              <c:f>Munka1!$F$1</c:f>
              <c:strCache>
                <c:ptCount val="1"/>
                <c:pt idx="0">
                  <c:v>Döntően befolyásolja a pénzügyi lehetőségeket</c:v>
                </c:pt>
              </c:strCache>
            </c:strRef>
          </c:tx>
          <c:spPr>
            <a:solidFill>
              <a:schemeClr val="accent3"/>
            </a:solidFill>
            <a:ln>
              <a:noFill/>
            </a:ln>
            <a:effectLst/>
          </c:spPr>
          <c:invertIfNegative val="0"/>
          <c:dLbls>
            <c:dLbl>
              <c:idx val="0"/>
              <c:layout>
                <c:manualLayout>
                  <c:x val="3.7626992952937569E-3"/>
                  <c:y val="-2.6153274812292425E-2"/>
                </c:manualLayout>
              </c:layout>
              <c:tx>
                <c:rich>
                  <a:bodyPr/>
                  <a:lstStyle/>
                  <a:p>
                    <a:fld id="{FA8B1757-60A1-4559-8F0B-1AB8BDEEE812}" type="VALUE">
                      <a:rPr lang="en-US">
                        <a:solidFill>
                          <a:schemeClr val="bg1"/>
                        </a:solidFill>
                      </a:rPr>
                      <a:pPr/>
                      <a:t>[ÉRTÉK]</a:t>
                    </a:fld>
                    <a:endParaRPr lang="hu-HU"/>
                  </a:p>
                </c:rich>
              </c:tx>
              <c:dLblPos val="ctr"/>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1-B819-4E91-92AC-300C5EABA08A}"/>
                </c:ext>
              </c:extLst>
            </c:dLbl>
            <c:spPr>
              <a:solidFill>
                <a:schemeClr val="accent3"/>
              </a:solidFill>
              <a:ln>
                <a:noFill/>
              </a:ln>
              <a:effectLst/>
            </c:spPr>
            <c:txPr>
              <a:bodyPr rot="0" spcFirstLastPara="1" vertOverflow="ellipsis" vert="horz" wrap="square" lIns="38100" tIns="19050" rIns="38100" bIns="19050" anchor="ctr" anchorCtr="1">
                <a:spAutoFit/>
              </a:bodyPr>
              <a:lstStyle/>
              <a:p>
                <a:pPr>
                  <a:defRPr sz="1600" b="0" i="0" u="none" strike="noStrike" kern="1200" baseline="0">
                    <a:solidFill>
                      <a:schemeClr val="tx1">
                        <a:lumMod val="75000"/>
                        <a:lumOff val="25000"/>
                      </a:schemeClr>
                    </a:solidFill>
                    <a:latin typeface="+mn-lt"/>
                    <a:ea typeface="+mn-ea"/>
                    <a:cs typeface="+mn-cs"/>
                  </a:defRPr>
                </a:pPr>
                <a:endParaRPr lang="hu-HU"/>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Munka1!$A$2</c:f>
              <c:strCache>
                <c:ptCount val="1"/>
                <c:pt idx="0">
                  <c:v>Kategória1</c:v>
                </c:pt>
              </c:strCache>
            </c:strRef>
          </c:cat>
          <c:val>
            <c:numRef>
              <c:f>Munka1!$F$2</c:f>
              <c:numCache>
                <c:formatCode>General</c:formatCode>
                <c:ptCount val="1"/>
                <c:pt idx="0">
                  <c:v>8</c:v>
                </c:pt>
              </c:numCache>
            </c:numRef>
          </c:val>
          <c:extLst>
            <c:ext xmlns:c16="http://schemas.microsoft.com/office/drawing/2014/chart" uri="{C3380CC4-5D6E-409C-BE32-E72D297353CC}">
              <c16:uniqueId val="{00000000-B819-4E91-92AC-300C5EABA08A}"/>
            </c:ext>
          </c:extLst>
        </c:ser>
        <c:dLbls>
          <c:dLblPos val="ctr"/>
          <c:showLegendKey val="0"/>
          <c:showVal val="1"/>
          <c:showCatName val="0"/>
          <c:showSerName val="0"/>
          <c:showPercent val="0"/>
          <c:showBubbleSize val="0"/>
        </c:dLbls>
        <c:gapWidth val="150"/>
        <c:overlap val="100"/>
        <c:axId val="196436959"/>
        <c:axId val="196439455"/>
      </c:barChart>
      <c:catAx>
        <c:axId val="196436959"/>
        <c:scaling>
          <c:orientation val="minMax"/>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196439455"/>
        <c:crosses val="autoZero"/>
        <c:auto val="1"/>
        <c:lblAlgn val="ctr"/>
        <c:lblOffset val="100"/>
        <c:noMultiLvlLbl val="0"/>
      </c:catAx>
      <c:valAx>
        <c:axId val="196439455"/>
        <c:scaling>
          <c:orientation val="minMax"/>
          <c:max val="100"/>
        </c:scaling>
        <c:delete val="0"/>
        <c:axPos val="l"/>
        <c:numFmt formatCode="0" sourceLinked="1"/>
        <c:majorTickMark val="out"/>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hu-HU"/>
          </a:p>
        </c:txPr>
        <c:crossAx val="196436959"/>
        <c:crosses val="autoZero"/>
        <c:crossBetween val="between"/>
      </c:valAx>
      <c:spPr>
        <a:noFill/>
        <a:ln>
          <a:noFill/>
        </a:ln>
        <a:effectLst/>
      </c:spPr>
    </c:plotArea>
    <c:legend>
      <c:legendPos val="b"/>
      <c:layout>
        <c:manualLayout>
          <c:xMode val="edge"/>
          <c:yMode val="edge"/>
          <c:x val="5.6294277452854043E-2"/>
          <c:y val="0.80924745693516742"/>
          <c:w val="0.93867674161499481"/>
          <c:h val="0.19075254306483258"/>
        </c:manualLayout>
      </c:layout>
      <c:overlay val="0"/>
      <c:spPr>
        <a:noFill/>
        <a:ln>
          <a:noFill/>
        </a:ln>
        <a:effectLst/>
      </c:spPr>
      <c:txPr>
        <a:bodyPr rot="0" spcFirstLastPara="1" vertOverflow="ellipsis" vert="horz" wrap="square" anchor="ctr" anchorCtr="1"/>
        <a:lstStyle/>
        <a:p>
          <a:pPr>
            <a:defRPr sz="1200" b="0" i="0" u="none" strike="noStrike" kern="1200" baseline="0">
              <a:solidFill>
                <a:schemeClr val="tx1">
                  <a:lumMod val="65000"/>
                  <a:lumOff val="35000"/>
                </a:schemeClr>
              </a:solidFill>
              <a:latin typeface="+mn-lt"/>
              <a:ea typeface="+mn-ea"/>
              <a:cs typeface="+mn-cs"/>
            </a:defRPr>
          </a:pPr>
          <a:endParaRPr lang="hu-HU"/>
        </a:p>
      </c:txPr>
    </c:legend>
    <c:plotVisOnly val="1"/>
    <c:dispBlanksAs val="gap"/>
    <c:showDLblsOverMax val="0"/>
  </c:chart>
  <c:spPr>
    <a:noFill/>
    <a:ln>
      <a:noFill/>
    </a:ln>
    <a:effectLst/>
  </c:spPr>
  <c:txPr>
    <a:bodyPr/>
    <a:lstStyle/>
    <a:p>
      <a:pPr>
        <a:defRPr/>
      </a:pPr>
      <a:endParaRPr lang="hu-HU"/>
    </a:p>
  </c:txPr>
  <c:externalData r:id="rId3">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hu-HU"/>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4881460697517595"/>
          <c:y val="3.6131992659735469E-2"/>
          <c:w val="0.47339193286243997"/>
          <c:h val="0.85606499024368132"/>
        </c:manualLayout>
      </c:layout>
      <c:barChart>
        <c:barDir val="bar"/>
        <c:grouping val="clustered"/>
        <c:varyColors val="0"/>
        <c:ser>
          <c:idx val="0"/>
          <c:order val="0"/>
          <c:tx>
            <c:strRef>
              <c:f>Munka1!$B$1</c:f>
              <c:strCache>
                <c:ptCount val="1"/>
                <c:pt idx="0">
                  <c:v>Válaszadók száma (n=39)</c:v>
                </c:pt>
              </c:strCache>
            </c:strRef>
          </c:tx>
          <c:spPr>
            <a:solidFill>
              <a:schemeClr val="accent1"/>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hu-HU"/>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Munka1!$A$2:$A$8</c:f>
              <c:strCache>
                <c:ptCount val="7"/>
                <c:pt idx="0">
                  <c:v>0%</c:v>
                </c:pt>
                <c:pt idx="1">
                  <c:v>5-10%</c:v>
                </c:pt>
                <c:pt idx="2">
                  <c:v>20-29%</c:v>
                </c:pt>
                <c:pt idx="3">
                  <c:v>30%</c:v>
                </c:pt>
                <c:pt idx="4">
                  <c:v>40%</c:v>
                </c:pt>
                <c:pt idx="5">
                  <c:v>50%</c:v>
                </c:pt>
                <c:pt idx="6">
                  <c:v>50% felett</c:v>
                </c:pt>
              </c:strCache>
            </c:strRef>
          </c:cat>
          <c:val>
            <c:numRef>
              <c:f>Munka1!$B$2:$B$8</c:f>
              <c:numCache>
                <c:formatCode>0</c:formatCode>
                <c:ptCount val="7"/>
                <c:pt idx="0">
                  <c:v>26</c:v>
                </c:pt>
                <c:pt idx="1">
                  <c:v>2</c:v>
                </c:pt>
                <c:pt idx="2">
                  <c:v>4</c:v>
                </c:pt>
                <c:pt idx="3">
                  <c:v>2</c:v>
                </c:pt>
                <c:pt idx="4">
                  <c:v>1</c:v>
                </c:pt>
                <c:pt idx="5">
                  <c:v>2</c:v>
                </c:pt>
                <c:pt idx="6">
                  <c:v>2</c:v>
                </c:pt>
              </c:numCache>
            </c:numRef>
          </c:val>
          <c:extLst>
            <c:ext xmlns:c16="http://schemas.microsoft.com/office/drawing/2014/chart" uri="{C3380CC4-5D6E-409C-BE32-E72D297353CC}">
              <c16:uniqueId val="{00000000-9FA0-4C6B-95B9-0B667411D7D9}"/>
            </c:ext>
          </c:extLst>
        </c:ser>
        <c:dLbls>
          <c:showLegendKey val="0"/>
          <c:showVal val="0"/>
          <c:showCatName val="0"/>
          <c:showSerName val="0"/>
          <c:showPercent val="0"/>
          <c:showBubbleSize val="0"/>
        </c:dLbls>
        <c:gapWidth val="182"/>
        <c:axId val="523535919"/>
        <c:axId val="523536751"/>
      </c:barChart>
      <c:catAx>
        <c:axId val="523535919"/>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600" b="0" i="0" u="none" strike="noStrike" kern="1200" baseline="0">
                <a:solidFill>
                  <a:schemeClr val="tx1">
                    <a:lumMod val="65000"/>
                    <a:lumOff val="35000"/>
                  </a:schemeClr>
                </a:solidFill>
                <a:latin typeface="+mn-lt"/>
                <a:ea typeface="+mn-ea"/>
                <a:cs typeface="+mn-cs"/>
              </a:defRPr>
            </a:pPr>
            <a:endParaRPr lang="hu-HU"/>
          </a:p>
        </c:txPr>
        <c:crossAx val="523536751"/>
        <c:crosses val="autoZero"/>
        <c:auto val="1"/>
        <c:lblAlgn val="ctr"/>
        <c:lblOffset val="100"/>
        <c:noMultiLvlLbl val="0"/>
      </c:catAx>
      <c:valAx>
        <c:axId val="523536751"/>
        <c:scaling>
          <c:orientation val="minMax"/>
        </c:scaling>
        <c:delete val="0"/>
        <c:axPos val="t"/>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hu-HU"/>
          </a:p>
        </c:txPr>
        <c:crossAx val="523535919"/>
        <c:crosses val="autoZero"/>
        <c:crossBetween val="between"/>
      </c:valAx>
      <c:spPr>
        <a:noFill/>
        <a:ln>
          <a:noFill/>
        </a:ln>
        <a:effectLst/>
      </c:spPr>
    </c:plotArea>
    <c:legend>
      <c:legendPos val="b"/>
      <c:layout>
        <c:manualLayout>
          <c:xMode val="edge"/>
          <c:yMode val="edge"/>
          <c:x val="0.40237140073002337"/>
          <c:y val="0.93284559587649618"/>
          <c:w val="0.19525719853995332"/>
          <c:h val="6.7154404123503875E-2"/>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hu-HU"/>
        </a:p>
      </c:txPr>
    </c:legend>
    <c:plotVisOnly val="1"/>
    <c:dispBlanksAs val="gap"/>
    <c:showDLblsOverMax val="0"/>
  </c:chart>
  <c:spPr>
    <a:noFill/>
    <a:ln>
      <a:noFill/>
    </a:ln>
    <a:effectLst/>
  </c:spPr>
  <c:txPr>
    <a:bodyPr/>
    <a:lstStyle/>
    <a:p>
      <a:pPr>
        <a:defRPr/>
      </a:pPr>
      <a:endParaRPr lang="hu-HU"/>
    </a:p>
  </c:txPr>
  <c:externalData r:id="rId3">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hu-HU"/>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tx>
            <c:strRef>
              <c:f>Munka1!$B$1</c:f>
              <c:strCache>
                <c:ptCount val="1"/>
                <c:pt idx="0">
                  <c:v>Értékesítés</c:v>
                </c:pt>
              </c:strCache>
            </c:strRef>
          </c:tx>
          <c:dPt>
            <c:idx val="0"/>
            <c:bubble3D val="0"/>
            <c:spPr>
              <a:solidFill>
                <a:schemeClr val="accent3"/>
              </a:solidFill>
              <a:ln w="19050">
                <a:solidFill>
                  <a:schemeClr val="lt1"/>
                </a:solidFill>
              </a:ln>
              <a:effectLst/>
            </c:spPr>
            <c:extLst>
              <c:ext xmlns:c16="http://schemas.microsoft.com/office/drawing/2014/chart" uri="{C3380CC4-5D6E-409C-BE32-E72D297353CC}">
                <c16:uniqueId val="{00000001-CFEC-4C9A-A940-3E310ECB02FE}"/>
              </c:ext>
            </c:extLst>
          </c:dPt>
          <c:dPt>
            <c:idx val="1"/>
            <c:bubble3D val="0"/>
            <c:spPr>
              <a:solidFill>
                <a:schemeClr val="accent2"/>
              </a:solidFill>
              <a:ln w="19050">
                <a:solidFill>
                  <a:schemeClr val="lt1"/>
                </a:solidFill>
              </a:ln>
              <a:effectLst/>
            </c:spPr>
            <c:extLst>
              <c:ext xmlns:c16="http://schemas.microsoft.com/office/drawing/2014/chart" uri="{C3380CC4-5D6E-409C-BE32-E72D297353CC}">
                <c16:uniqueId val="{00000001-3D83-4677-8CFD-AF81861ABD31}"/>
              </c:ext>
            </c:extLst>
          </c:dPt>
          <c:dLbls>
            <c:dLbl>
              <c:idx val="0"/>
              <c:layout>
                <c:manualLayout>
                  <c:x val="-9.6111488587190375E-2"/>
                  <c:y val="0.15090828812917875"/>
                </c:manualLayout>
              </c:layout>
              <c:tx>
                <c:rich>
                  <a:bodyPr/>
                  <a:lstStyle/>
                  <a:p>
                    <a:fld id="{652086C2-3806-4F28-AE45-030694C553C2}" type="VALUE">
                      <a:rPr lang="en-US">
                        <a:solidFill>
                          <a:schemeClr val="bg1"/>
                        </a:solidFill>
                      </a:rPr>
                      <a:pPr/>
                      <a:t>[ÉRTÉK]</a:t>
                    </a:fld>
                    <a:endParaRPr lang="hu-HU"/>
                  </a:p>
                </c:rich>
              </c:tx>
              <c:dLblPos val="bestFit"/>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1-CFEC-4C9A-A940-3E310ECB02FE}"/>
                </c:ext>
              </c:extLst>
            </c:dLbl>
            <c:dLbl>
              <c:idx val="1"/>
              <c:layout>
                <c:manualLayout>
                  <c:x val="6.7576477780923544E-2"/>
                  <c:y val="-0.14070491503352381"/>
                </c:manualLayout>
              </c:layout>
              <c:spPr>
                <a:noFill/>
                <a:ln>
                  <a:noFill/>
                </a:ln>
                <a:effectLst/>
              </c:spPr>
              <c:txPr>
                <a:bodyPr rot="0" spcFirstLastPara="1" vertOverflow="ellipsis" vert="horz" wrap="square" lIns="38100" tIns="19050" rIns="38100" bIns="19050" anchor="ctr" anchorCtr="1">
                  <a:spAutoFit/>
                </a:bodyPr>
                <a:lstStyle/>
                <a:p>
                  <a:pPr>
                    <a:defRPr sz="1600" b="0" i="0" u="none" strike="noStrike" kern="1200" baseline="0">
                      <a:solidFill>
                        <a:schemeClr val="bg1"/>
                      </a:solidFill>
                      <a:latin typeface="+mn-lt"/>
                      <a:ea typeface="+mn-ea"/>
                      <a:cs typeface="+mn-cs"/>
                    </a:defRPr>
                  </a:pPr>
                  <a:endParaRPr lang="hu-HU"/>
                </a:p>
              </c:txPr>
              <c:dLblPos val="bestFi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1-3D83-4677-8CFD-AF81861ABD31}"/>
                </c:ext>
              </c:extLst>
            </c:dLbl>
            <c:spPr>
              <a:noFill/>
              <a:ln>
                <a:noFill/>
              </a:ln>
              <a:effectLst/>
            </c:spPr>
            <c:txPr>
              <a:bodyPr rot="0" spcFirstLastPara="1" vertOverflow="ellipsis" vert="horz" wrap="square" lIns="38100" tIns="19050" rIns="38100" bIns="19050" anchor="ctr" anchorCtr="1">
                <a:spAutoFit/>
              </a:bodyPr>
              <a:lstStyle/>
              <a:p>
                <a:pPr>
                  <a:defRPr sz="1600" b="0" i="0" u="none" strike="noStrike" kern="1200" baseline="0">
                    <a:solidFill>
                      <a:schemeClr val="tx1">
                        <a:lumMod val="75000"/>
                        <a:lumOff val="25000"/>
                      </a:schemeClr>
                    </a:solidFill>
                    <a:latin typeface="+mn-lt"/>
                    <a:ea typeface="+mn-ea"/>
                    <a:cs typeface="+mn-cs"/>
                  </a:defRPr>
                </a:pPr>
                <a:endParaRPr lang="hu-HU"/>
              </a:p>
            </c:txPr>
            <c:dLblPos val="bestFit"/>
            <c:showLegendKey val="0"/>
            <c:showVal val="1"/>
            <c:showCatName val="0"/>
            <c:showSerName val="0"/>
            <c:showPercent val="0"/>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Munka1!$A$2:$A$3</c:f>
              <c:strCache>
                <c:ptCount val="2"/>
                <c:pt idx="0">
                  <c:v>Igen</c:v>
                </c:pt>
                <c:pt idx="1">
                  <c:v>Nem</c:v>
                </c:pt>
              </c:strCache>
            </c:strRef>
          </c:cat>
          <c:val>
            <c:numRef>
              <c:f>Munka1!$B$2:$B$3</c:f>
              <c:numCache>
                <c:formatCode>0</c:formatCode>
                <c:ptCount val="2"/>
                <c:pt idx="0">
                  <c:v>14</c:v>
                </c:pt>
                <c:pt idx="1">
                  <c:v>86</c:v>
                </c:pt>
              </c:numCache>
            </c:numRef>
          </c:val>
          <c:extLst>
            <c:ext xmlns:c16="http://schemas.microsoft.com/office/drawing/2014/chart" uri="{C3380CC4-5D6E-409C-BE32-E72D297353CC}">
              <c16:uniqueId val="{00000000-3D83-4677-8CFD-AF81861ABD31}"/>
            </c:ext>
          </c:extLst>
        </c:ser>
        <c:dLbls>
          <c:dLblPos val="bestFit"/>
          <c:showLegendKey val="0"/>
          <c:showVal val="1"/>
          <c:showCatName val="0"/>
          <c:showSerName val="0"/>
          <c:showPercent val="0"/>
          <c:showBubbleSize val="0"/>
          <c:showLeaderLines val="1"/>
        </c:dLbls>
        <c:firstSliceAng val="0"/>
      </c:pieChart>
      <c:spPr>
        <a:noFill/>
        <a:ln>
          <a:noFill/>
        </a:ln>
        <a:effectLst/>
      </c:spPr>
    </c:plotArea>
    <c:legend>
      <c:legendPos val="b"/>
      <c:overlay val="0"/>
      <c:spPr>
        <a:noFill/>
        <a:ln>
          <a:noFill/>
        </a:ln>
        <a:effectLst/>
      </c:spPr>
      <c:txPr>
        <a:bodyPr rot="0" spcFirstLastPara="1" vertOverflow="ellipsis" vert="horz" wrap="square" anchor="ctr" anchorCtr="1"/>
        <a:lstStyle/>
        <a:p>
          <a:pPr>
            <a:defRPr sz="1600" b="0" i="0" u="none" strike="noStrike" kern="1200" baseline="0">
              <a:solidFill>
                <a:schemeClr val="tx1">
                  <a:lumMod val="65000"/>
                  <a:lumOff val="35000"/>
                </a:schemeClr>
              </a:solidFill>
              <a:latin typeface="+mn-lt"/>
              <a:ea typeface="+mn-ea"/>
              <a:cs typeface="+mn-cs"/>
            </a:defRPr>
          </a:pPr>
          <a:endParaRPr lang="hu-HU"/>
        </a:p>
      </c:txPr>
    </c:legend>
    <c:plotVisOnly val="1"/>
    <c:dispBlanksAs val="gap"/>
    <c:showDLblsOverMax val="0"/>
  </c:chart>
  <c:spPr>
    <a:noFill/>
    <a:ln>
      <a:noFill/>
    </a:ln>
    <a:effectLst/>
  </c:spPr>
  <c:txPr>
    <a:bodyPr/>
    <a:lstStyle/>
    <a:p>
      <a:pPr>
        <a:defRPr/>
      </a:pPr>
      <a:endParaRPr lang="hu-HU"/>
    </a:p>
  </c:txPr>
  <c:externalData r:id="rId3">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hu-HU"/>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9913687529747904E-2"/>
          <c:y val="5.143641244388571E-3"/>
          <c:w val="0.8697023156747683"/>
          <c:h val="0.77838560946883595"/>
        </c:manualLayout>
      </c:layout>
      <c:barChart>
        <c:barDir val="col"/>
        <c:grouping val="stacked"/>
        <c:varyColors val="0"/>
        <c:ser>
          <c:idx val="0"/>
          <c:order val="0"/>
          <c:tx>
            <c:strRef>
              <c:f>Munka1!$B$1</c:f>
              <c:strCache>
                <c:ptCount val="1"/>
                <c:pt idx="0">
                  <c:v>Jelentősen alul fogyaszt</c:v>
                </c:pt>
              </c:strCache>
            </c:strRef>
          </c:tx>
          <c:spPr>
            <a:solidFill>
              <a:schemeClr val="accent2"/>
            </a:solidFill>
            <a:ln>
              <a:noFill/>
            </a:ln>
            <a:effectLst/>
          </c:spPr>
          <c:invertIfNegative val="0"/>
          <c:dLbls>
            <c:dLbl>
              <c:idx val="0"/>
              <c:tx>
                <c:rich>
                  <a:bodyPr/>
                  <a:lstStyle/>
                  <a:p>
                    <a:fld id="{FDABAA3D-0BD0-4C7A-AAA5-D5AD798EDF5B}" type="VALUE">
                      <a:rPr lang="en-US">
                        <a:solidFill>
                          <a:schemeClr val="bg1"/>
                        </a:solidFill>
                      </a:rPr>
                      <a:pPr/>
                      <a:t>[ÉRTÉK]</a:t>
                    </a:fld>
                    <a:endParaRPr lang="hu-HU"/>
                  </a:p>
                </c:rich>
              </c:tx>
              <c:dLblPos val="ctr"/>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0-D427-4FCC-B6B8-6B13688A489C}"/>
                </c:ext>
              </c:extLst>
            </c:dLbl>
            <c:spPr>
              <a:solidFill>
                <a:schemeClr val="tx2"/>
              </a:solidFill>
              <a:ln>
                <a:noFill/>
              </a:ln>
              <a:effectLst/>
            </c:spPr>
            <c:txPr>
              <a:bodyPr rot="0" spcFirstLastPara="1" vertOverflow="ellipsis" vert="horz" wrap="square" lIns="38100" tIns="19050" rIns="38100" bIns="19050" anchor="ctr" anchorCtr="1">
                <a:spAutoFit/>
              </a:bodyPr>
              <a:lstStyle/>
              <a:p>
                <a:pPr>
                  <a:defRPr sz="1600" b="0" i="0" u="none" strike="noStrike" kern="1200" baseline="0">
                    <a:solidFill>
                      <a:schemeClr val="tx1">
                        <a:lumMod val="75000"/>
                        <a:lumOff val="25000"/>
                      </a:schemeClr>
                    </a:solidFill>
                    <a:latin typeface="+mn-lt"/>
                    <a:ea typeface="+mn-ea"/>
                    <a:cs typeface="+mn-cs"/>
                  </a:defRPr>
                </a:pPr>
                <a:endParaRPr lang="hu-HU"/>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Munka1!$A$2</c:f>
              <c:strCache>
                <c:ptCount val="1"/>
                <c:pt idx="0">
                  <c:v>Kategória1</c:v>
                </c:pt>
              </c:strCache>
            </c:strRef>
          </c:cat>
          <c:val>
            <c:numRef>
              <c:f>Munka1!$B$2</c:f>
              <c:numCache>
                <c:formatCode>0</c:formatCode>
                <c:ptCount val="1"/>
                <c:pt idx="0">
                  <c:v>14.1</c:v>
                </c:pt>
              </c:numCache>
            </c:numRef>
          </c:val>
          <c:extLst>
            <c:ext xmlns:c16="http://schemas.microsoft.com/office/drawing/2014/chart" uri="{C3380CC4-5D6E-409C-BE32-E72D297353CC}">
              <c16:uniqueId val="{00000000-CA59-445C-BBBF-4F5BB8187C1D}"/>
            </c:ext>
          </c:extLst>
        </c:ser>
        <c:ser>
          <c:idx val="1"/>
          <c:order val="1"/>
          <c:tx>
            <c:strRef>
              <c:f>Munka1!$C$1</c:f>
              <c:strCache>
                <c:ptCount val="1"/>
                <c:pt idx="0">
                  <c:v>Alul fogyaszt</c:v>
                </c:pt>
              </c:strCache>
            </c:strRef>
          </c:tx>
          <c:spPr>
            <a:solidFill>
              <a:srgbClr val="4BB6A9"/>
            </a:solidFill>
            <a:ln>
              <a:noFill/>
            </a:ln>
            <a:effectLst/>
          </c:spPr>
          <c:invertIfNegative val="0"/>
          <c:dLbls>
            <c:dLbl>
              <c:idx val="0"/>
              <c:layout>
                <c:manualLayout>
                  <c:x val="0"/>
                  <c:y val="7.7154618665828565E-3"/>
                </c:manualLayout>
              </c:layout>
              <c:tx>
                <c:rich>
                  <a:bodyPr/>
                  <a:lstStyle/>
                  <a:p>
                    <a:fld id="{8B7E2CE2-4B74-427F-8ADE-477BC4FF4DD9}" type="VALUE">
                      <a:rPr lang="en-US">
                        <a:solidFill>
                          <a:schemeClr val="tx1"/>
                        </a:solidFill>
                      </a:rPr>
                      <a:pPr/>
                      <a:t>[ÉRTÉK]</a:t>
                    </a:fld>
                    <a:endParaRPr lang="hu-HU"/>
                  </a:p>
                </c:rich>
              </c:tx>
              <c:dLblPos val="ctr"/>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2-64F0-49AB-973F-54FE0426EA66}"/>
                </c:ext>
              </c:extLst>
            </c:dLbl>
            <c:spPr>
              <a:solidFill>
                <a:schemeClr val="accent1"/>
              </a:solidFill>
              <a:ln>
                <a:noFill/>
              </a:ln>
              <a:effectLst/>
            </c:spPr>
            <c:txPr>
              <a:bodyPr rot="0" spcFirstLastPara="1" vertOverflow="ellipsis" vert="horz" wrap="square" lIns="38100" tIns="19050" rIns="38100" bIns="19050" anchor="ctr" anchorCtr="1">
                <a:spAutoFit/>
              </a:bodyPr>
              <a:lstStyle/>
              <a:p>
                <a:pPr>
                  <a:defRPr sz="1600" b="0" i="0" u="none" strike="noStrike" kern="1200" baseline="0">
                    <a:solidFill>
                      <a:schemeClr val="bg1"/>
                    </a:solidFill>
                    <a:latin typeface="+mn-lt"/>
                    <a:ea typeface="+mn-ea"/>
                    <a:cs typeface="+mn-cs"/>
                  </a:defRPr>
                </a:pPr>
                <a:endParaRPr lang="hu-HU"/>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Munka1!$A$2</c:f>
              <c:strCache>
                <c:ptCount val="1"/>
                <c:pt idx="0">
                  <c:v>Kategória1</c:v>
                </c:pt>
              </c:strCache>
            </c:strRef>
          </c:cat>
          <c:val>
            <c:numRef>
              <c:f>Munka1!$C$2</c:f>
              <c:numCache>
                <c:formatCode>0</c:formatCode>
                <c:ptCount val="1"/>
                <c:pt idx="0">
                  <c:v>25.9</c:v>
                </c:pt>
              </c:numCache>
            </c:numRef>
          </c:val>
          <c:extLst>
            <c:ext xmlns:c16="http://schemas.microsoft.com/office/drawing/2014/chart" uri="{C3380CC4-5D6E-409C-BE32-E72D297353CC}">
              <c16:uniqueId val="{00000001-CA59-445C-BBBF-4F5BB8187C1D}"/>
            </c:ext>
          </c:extLst>
        </c:ser>
        <c:ser>
          <c:idx val="2"/>
          <c:order val="2"/>
          <c:tx>
            <c:strRef>
              <c:f>Munka1!$D$1</c:f>
              <c:strCache>
                <c:ptCount val="1"/>
                <c:pt idx="0">
                  <c:v>Körülbelül a szerződött mennyiségnek megfelelően fogyaszt</c:v>
                </c:pt>
              </c:strCache>
            </c:strRef>
          </c:tx>
          <c:spPr>
            <a:solidFill>
              <a:schemeClr val="bg1">
                <a:lumMod val="75000"/>
              </a:schemeClr>
            </a:solidFill>
            <a:ln>
              <a:noFill/>
            </a:ln>
            <a:effectLst/>
          </c:spPr>
          <c:invertIfNegative val="0"/>
          <c:dLbls>
            <c:dLbl>
              <c:idx val="0"/>
              <c:tx>
                <c:rich>
                  <a:bodyPr/>
                  <a:lstStyle/>
                  <a:p>
                    <a:fld id="{A6EE0263-BE9B-4481-A93E-A185BA2B2066}" type="VALUE">
                      <a:rPr lang="en-US">
                        <a:solidFill>
                          <a:schemeClr val="tx1"/>
                        </a:solidFill>
                      </a:rPr>
                      <a:pPr/>
                      <a:t>[ÉRTÉK]</a:t>
                    </a:fld>
                    <a:endParaRPr lang="hu-HU"/>
                  </a:p>
                </c:rich>
              </c:tx>
              <c:dLblPos val="ctr"/>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1-D427-4FCC-B6B8-6B13688A489C}"/>
                </c:ext>
              </c:extLst>
            </c:dLbl>
            <c:spPr>
              <a:noFill/>
              <a:ln>
                <a:noFill/>
              </a:ln>
              <a:effectLst/>
            </c:spPr>
            <c:txPr>
              <a:bodyPr rot="0" spcFirstLastPara="1" vertOverflow="ellipsis" vert="horz" wrap="square" lIns="38100" tIns="19050" rIns="38100" bIns="19050" anchor="ctr" anchorCtr="1">
                <a:spAutoFit/>
              </a:bodyPr>
              <a:lstStyle/>
              <a:p>
                <a:pPr>
                  <a:defRPr sz="1600" b="0" i="0" u="none" strike="noStrike" kern="1200" baseline="0">
                    <a:solidFill>
                      <a:schemeClr val="bg1"/>
                    </a:solidFill>
                    <a:latin typeface="+mn-lt"/>
                    <a:ea typeface="+mn-ea"/>
                    <a:cs typeface="+mn-cs"/>
                  </a:defRPr>
                </a:pPr>
                <a:endParaRPr lang="hu-HU"/>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Munka1!$A$2</c:f>
              <c:strCache>
                <c:ptCount val="1"/>
                <c:pt idx="0">
                  <c:v>Kategória1</c:v>
                </c:pt>
              </c:strCache>
            </c:strRef>
          </c:cat>
          <c:val>
            <c:numRef>
              <c:f>Munka1!$D$2</c:f>
              <c:numCache>
                <c:formatCode>0</c:formatCode>
                <c:ptCount val="1"/>
                <c:pt idx="0">
                  <c:v>55.6</c:v>
                </c:pt>
              </c:numCache>
            </c:numRef>
          </c:val>
          <c:extLst>
            <c:ext xmlns:c16="http://schemas.microsoft.com/office/drawing/2014/chart" uri="{C3380CC4-5D6E-409C-BE32-E72D297353CC}">
              <c16:uniqueId val="{00000002-CA59-445C-BBBF-4F5BB8187C1D}"/>
            </c:ext>
          </c:extLst>
        </c:ser>
        <c:ser>
          <c:idx val="3"/>
          <c:order val="3"/>
          <c:tx>
            <c:strRef>
              <c:f>Munka1!$E$1</c:f>
              <c:strCache>
                <c:ptCount val="1"/>
                <c:pt idx="0">
                  <c:v>Túlfogyaszt</c:v>
                </c:pt>
              </c:strCache>
            </c:strRef>
          </c:tx>
          <c:spPr>
            <a:solidFill>
              <a:schemeClr val="accent3">
                <a:lumMod val="60000"/>
                <a:lumOff val="40000"/>
              </a:schemeClr>
            </a:solidFill>
            <a:ln>
              <a:noFill/>
            </a:ln>
            <a:effectLst/>
          </c:spPr>
          <c:invertIfNegative val="0"/>
          <c:dLbls>
            <c:dLbl>
              <c:idx val="0"/>
              <c:tx>
                <c:rich>
                  <a:bodyPr/>
                  <a:lstStyle/>
                  <a:p>
                    <a:fld id="{06A7B2D2-3517-4E7C-965E-14699581AEF9}" type="VALUE">
                      <a:rPr lang="en-US">
                        <a:solidFill>
                          <a:schemeClr val="tx1"/>
                        </a:solidFill>
                      </a:rPr>
                      <a:pPr/>
                      <a:t>[ÉRTÉK]</a:t>
                    </a:fld>
                    <a:endParaRPr lang="hu-HU"/>
                  </a:p>
                </c:rich>
              </c:tx>
              <c:dLblPos val="ctr"/>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1-64F0-49AB-973F-54FE0426EA66}"/>
                </c:ext>
              </c:extLst>
            </c:dLbl>
            <c:spPr>
              <a:solidFill>
                <a:schemeClr val="accent3">
                  <a:lumMod val="60000"/>
                  <a:lumOff val="40000"/>
                </a:schemeClr>
              </a:solidFill>
              <a:ln>
                <a:noFill/>
              </a:ln>
              <a:effectLst/>
            </c:spPr>
            <c:txPr>
              <a:bodyPr rot="0" spcFirstLastPara="1" vertOverflow="ellipsis" vert="horz" wrap="square" lIns="38100" tIns="19050" rIns="38100" bIns="19050" anchor="ctr" anchorCtr="1">
                <a:spAutoFit/>
              </a:bodyPr>
              <a:lstStyle/>
              <a:p>
                <a:pPr>
                  <a:defRPr sz="1600" b="0" i="0" u="none" strike="noStrike" kern="1200" baseline="0">
                    <a:solidFill>
                      <a:schemeClr val="tx1">
                        <a:lumMod val="75000"/>
                        <a:lumOff val="25000"/>
                      </a:schemeClr>
                    </a:solidFill>
                    <a:latin typeface="+mn-lt"/>
                    <a:ea typeface="+mn-ea"/>
                    <a:cs typeface="+mn-cs"/>
                  </a:defRPr>
                </a:pPr>
                <a:endParaRPr lang="hu-HU"/>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Munka1!$A$2</c:f>
              <c:strCache>
                <c:ptCount val="1"/>
                <c:pt idx="0">
                  <c:v>Kategória1</c:v>
                </c:pt>
              </c:strCache>
            </c:strRef>
          </c:cat>
          <c:val>
            <c:numRef>
              <c:f>Munka1!$E$2</c:f>
              <c:numCache>
                <c:formatCode>0</c:formatCode>
                <c:ptCount val="1"/>
                <c:pt idx="0">
                  <c:v>3.7</c:v>
                </c:pt>
              </c:numCache>
            </c:numRef>
          </c:val>
          <c:extLst>
            <c:ext xmlns:c16="http://schemas.microsoft.com/office/drawing/2014/chart" uri="{C3380CC4-5D6E-409C-BE32-E72D297353CC}">
              <c16:uniqueId val="{00000000-64F0-49AB-973F-54FE0426EA66}"/>
            </c:ext>
          </c:extLst>
        </c:ser>
        <c:ser>
          <c:idx val="4"/>
          <c:order val="4"/>
          <c:tx>
            <c:strRef>
              <c:f>Munka1!$F$1</c:f>
              <c:strCache>
                <c:ptCount val="1"/>
                <c:pt idx="0">
                  <c:v>Jelentősen túlfogyaszt</c:v>
                </c:pt>
              </c:strCache>
            </c:strRef>
          </c:tx>
          <c:spPr>
            <a:solidFill>
              <a:schemeClr val="accent3"/>
            </a:solidFill>
            <a:ln>
              <a:noFill/>
            </a:ln>
            <a:effectLst/>
          </c:spPr>
          <c:invertIfNegative val="0"/>
          <c:dLbls>
            <c:dLbl>
              <c:idx val="0"/>
              <c:layout>
                <c:manualLayout>
                  <c:x val="4.3271041895878999E-2"/>
                  <c:y val="-1.800274435536001E-2"/>
                </c:manualLayout>
              </c:layout>
              <c:tx>
                <c:rich>
                  <a:bodyPr/>
                  <a:lstStyle/>
                  <a:p>
                    <a:fld id="{FA8B1757-60A1-4559-8F0B-1AB8BDEEE812}" type="VALUE">
                      <a:rPr lang="en-US">
                        <a:solidFill>
                          <a:schemeClr val="bg1"/>
                        </a:solidFill>
                      </a:rPr>
                      <a:pPr/>
                      <a:t>[ÉRTÉK]</a:t>
                    </a:fld>
                    <a:endParaRPr lang="hu-HU"/>
                  </a:p>
                </c:rich>
              </c:tx>
              <c:dLblPos val="ctr"/>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1-B819-4E91-92AC-300C5EABA08A}"/>
                </c:ext>
              </c:extLst>
            </c:dLbl>
            <c:spPr>
              <a:solidFill>
                <a:schemeClr val="accent3"/>
              </a:solidFill>
              <a:ln>
                <a:noFill/>
              </a:ln>
              <a:effectLst/>
            </c:spPr>
            <c:txPr>
              <a:bodyPr rot="0" spcFirstLastPara="1" vertOverflow="ellipsis" vert="horz" wrap="square" lIns="38100" tIns="19050" rIns="38100" bIns="19050" anchor="ctr" anchorCtr="1">
                <a:spAutoFit/>
              </a:bodyPr>
              <a:lstStyle/>
              <a:p>
                <a:pPr>
                  <a:defRPr sz="1600" b="0" i="0" u="none" strike="noStrike" kern="1200" baseline="0">
                    <a:solidFill>
                      <a:schemeClr val="tx1">
                        <a:lumMod val="75000"/>
                        <a:lumOff val="25000"/>
                      </a:schemeClr>
                    </a:solidFill>
                    <a:latin typeface="+mn-lt"/>
                    <a:ea typeface="+mn-ea"/>
                    <a:cs typeface="+mn-cs"/>
                  </a:defRPr>
                </a:pPr>
                <a:endParaRPr lang="hu-HU"/>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Munka1!$A$2</c:f>
              <c:strCache>
                <c:ptCount val="1"/>
                <c:pt idx="0">
                  <c:v>Kategória1</c:v>
                </c:pt>
              </c:strCache>
            </c:strRef>
          </c:cat>
          <c:val>
            <c:numRef>
              <c:f>Munka1!$F$2</c:f>
              <c:numCache>
                <c:formatCode>0</c:formatCode>
                <c:ptCount val="1"/>
                <c:pt idx="0">
                  <c:v>0.7</c:v>
                </c:pt>
              </c:numCache>
            </c:numRef>
          </c:val>
          <c:extLst>
            <c:ext xmlns:c16="http://schemas.microsoft.com/office/drawing/2014/chart" uri="{C3380CC4-5D6E-409C-BE32-E72D297353CC}">
              <c16:uniqueId val="{00000000-B819-4E91-92AC-300C5EABA08A}"/>
            </c:ext>
          </c:extLst>
        </c:ser>
        <c:dLbls>
          <c:dLblPos val="ctr"/>
          <c:showLegendKey val="0"/>
          <c:showVal val="1"/>
          <c:showCatName val="0"/>
          <c:showSerName val="0"/>
          <c:showPercent val="0"/>
          <c:showBubbleSize val="0"/>
        </c:dLbls>
        <c:gapWidth val="150"/>
        <c:overlap val="100"/>
        <c:axId val="196436959"/>
        <c:axId val="196439455"/>
      </c:barChart>
      <c:catAx>
        <c:axId val="196436959"/>
        <c:scaling>
          <c:orientation val="minMax"/>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196439455"/>
        <c:crosses val="autoZero"/>
        <c:auto val="1"/>
        <c:lblAlgn val="ctr"/>
        <c:lblOffset val="100"/>
        <c:noMultiLvlLbl val="0"/>
      </c:catAx>
      <c:valAx>
        <c:axId val="196439455"/>
        <c:scaling>
          <c:orientation val="minMax"/>
          <c:max val="100"/>
        </c:scaling>
        <c:delete val="0"/>
        <c:axPos val="l"/>
        <c:numFmt formatCode="0" sourceLinked="1"/>
        <c:majorTickMark val="out"/>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hu-HU"/>
          </a:p>
        </c:txPr>
        <c:crossAx val="196436959"/>
        <c:crosses val="autoZero"/>
        <c:crossBetween val="between"/>
      </c:valAx>
      <c:spPr>
        <a:noFill/>
        <a:ln>
          <a:noFill/>
        </a:ln>
        <a:effectLst/>
      </c:spPr>
    </c:plotArea>
    <c:legend>
      <c:legendPos val="b"/>
      <c:layout>
        <c:manualLayout>
          <c:xMode val="edge"/>
          <c:yMode val="edge"/>
          <c:x val="5.6294277452854043E-2"/>
          <c:y val="0.80924745693516742"/>
          <c:w val="0.93867674161499481"/>
          <c:h val="0.19075254306483258"/>
        </c:manualLayout>
      </c:layout>
      <c:overlay val="0"/>
      <c:spPr>
        <a:noFill/>
        <a:ln>
          <a:noFill/>
        </a:ln>
        <a:effectLst/>
      </c:spPr>
      <c:txPr>
        <a:bodyPr rot="0" spcFirstLastPara="1" vertOverflow="ellipsis" vert="horz" wrap="square" anchor="ctr" anchorCtr="1"/>
        <a:lstStyle/>
        <a:p>
          <a:pPr>
            <a:defRPr sz="1200" b="0" i="0" u="none" strike="noStrike" kern="1200" baseline="0">
              <a:solidFill>
                <a:schemeClr val="tx1">
                  <a:lumMod val="65000"/>
                  <a:lumOff val="35000"/>
                </a:schemeClr>
              </a:solidFill>
              <a:latin typeface="+mn-lt"/>
              <a:ea typeface="+mn-ea"/>
              <a:cs typeface="+mn-cs"/>
            </a:defRPr>
          </a:pPr>
          <a:endParaRPr lang="hu-HU"/>
        </a:p>
      </c:txPr>
    </c:legend>
    <c:plotVisOnly val="1"/>
    <c:dispBlanksAs val="gap"/>
    <c:showDLblsOverMax val="0"/>
  </c:chart>
  <c:spPr>
    <a:noFill/>
    <a:ln>
      <a:noFill/>
    </a:ln>
    <a:effectLst/>
  </c:spPr>
  <c:txPr>
    <a:bodyPr/>
    <a:lstStyle/>
    <a:p>
      <a:pPr>
        <a:defRPr/>
      </a:pPr>
      <a:endParaRPr lang="hu-HU"/>
    </a:p>
  </c:txPr>
  <c:externalData r:id="rId3">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hu-HU"/>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9913687529747904E-2"/>
          <c:y val="5.143641244388571E-3"/>
          <c:w val="0.8697023156747683"/>
          <c:h val="0.77838560946883595"/>
        </c:manualLayout>
      </c:layout>
      <c:barChart>
        <c:barDir val="col"/>
        <c:grouping val="stacked"/>
        <c:varyColors val="0"/>
        <c:ser>
          <c:idx val="0"/>
          <c:order val="0"/>
          <c:tx>
            <c:strRef>
              <c:f>Munka1!$B$1</c:f>
              <c:strCache>
                <c:ptCount val="1"/>
                <c:pt idx="0">
                  <c:v>Nincsen semmiféle hatása</c:v>
                </c:pt>
              </c:strCache>
            </c:strRef>
          </c:tx>
          <c:spPr>
            <a:solidFill>
              <a:schemeClr val="bg1">
                <a:lumMod val="75000"/>
              </a:schemeClr>
            </a:solidFill>
            <a:ln>
              <a:noFill/>
            </a:ln>
            <a:effectLst/>
          </c:spPr>
          <c:invertIfNegative val="0"/>
          <c:dLbls>
            <c:dLbl>
              <c:idx val="0"/>
              <c:tx>
                <c:rich>
                  <a:bodyPr/>
                  <a:lstStyle/>
                  <a:p>
                    <a:fld id="{FDABAA3D-0BD0-4C7A-AAA5-D5AD798EDF5B}" type="VALUE">
                      <a:rPr lang="en-US">
                        <a:solidFill>
                          <a:schemeClr val="tx1"/>
                        </a:solidFill>
                      </a:rPr>
                      <a:pPr/>
                      <a:t>[ÉRTÉK]</a:t>
                    </a:fld>
                    <a:endParaRPr lang="hu-HU"/>
                  </a:p>
                </c:rich>
              </c:tx>
              <c:dLblPos val="ctr"/>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0-D427-4FCC-B6B8-6B13688A489C}"/>
                </c:ext>
              </c:extLst>
            </c:dLbl>
            <c:spPr>
              <a:solidFill>
                <a:schemeClr val="bg1">
                  <a:lumMod val="75000"/>
                </a:schemeClr>
              </a:solidFill>
              <a:ln>
                <a:noFill/>
              </a:ln>
              <a:effectLst/>
            </c:spPr>
            <c:txPr>
              <a:bodyPr rot="0" spcFirstLastPara="1" vertOverflow="ellipsis" vert="horz" wrap="square" lIns="38100" tIns="19050" rIns="38100" bIns="19050" anchor="ctr" anchorCtr="1">
                <a:spAutoFit/>
              </a:bodyPr>
              <a:lstStyle/>
              <a:p>
                <a:pPr>
                  <a:defRPr sz="1600" b="0" i="0" u="none" strike="noStrike" kern="1200" baseline="0">
                    <a:solidFill>
                      <a:schemeClr val="tx1">
                        <a:lumMod val="75000"/>
                        <a:lumOff val="25000"/>
                      </a:schemeClr>
                    </a:solidFill>
                    <a:latin typeface="+mn-lt"/>
                    <a:ea typeface="+mn-ea"/>
                    <a:cs typeface="+mn-cs"/>
                  </a:defRPr>
                </a:pPr>
                <a:endParaRPr lang="hu-HU"/>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Munka1!$A$2</c:f>
              <c:strCache>
                <c:ptCount val="1"/>
                <c:pt idx="0">
                  <c:v>Kategória1</c:v>
                </c:pt>
              </c:strCache>
            </c:strRef>
          </c:cat>
          <c:val>
            <c:numRef>
              <c:f>Munka1!$B$2</c:f>
              <c:numCache>
                <c:formatCode>0</c:formatCode>
                <c:ptCount val="1"/>
                <c:pt idx="0">
                  <c:v>43.1</c:v>
                </c:pt>
              </c:numCache>
            </c:numRef>
          </c:val>
          <c:extLst>
            <c:ext xmlns:c16="http://schemas.microsoft.com/office/drawing/2014/chart" uri="{C3380CC4-5D6E-409C-BE32-E72D297353CC}">
              <c16:uniqueId val="{00000000-CA59-445C-BBBF-4F5BB8187C1D}"/>
            </c:ext>
          </c:extLst>
        </c:ser>
        <c:ser>
          <c:idx val="1"/>
          <c:order val="1"/>
          <c:tx>
            <c:strRef>
              <c:f>Munka1!$C$1</c:f>
              <c:strCache>
                <c:ptCount val="1"/>
                <c:pt idx="0">
                  <c:v>Elhanyagolható mértékű a hatása</c:v>
                </c:pt>
              </c:strCache>
            </c:strRef>
          </c:tx>
          <c:spPr>
            <a:solidFill>
              <a:schemeClr val="accent2"/>
            </a:solidFill>
            <a:ln>
              <a:noFill/>
            </a:ln>
            <a:effectLst/>
          </c:spPr>
          <c:invertIfNegative val="0"/>
          <c:dLbls>
            <c:dLbl>
              <c:idx val="0"/>
              <c:layout>
                <c:manualLayout>
                  <c:x val="0"/>
                  <c:y val="7.7154618665828565E-3"/>
                </c:manualLayout>
              </c:layout>
              <c:tx>
                <c:rich>
                  <a:bodyPr/>
                  <a:lstStyle/>
                  <a:p>
                    <a:fld id="{8B7E2CE2-4B74-427F-8ADE-477BC4FF4DD9}" type="VALUE">
                      <a:rPr lang="en-US">
                        <a:solidFill>
                          <a:schemeClr val="bg1"/>
                        </a:solidFill>
                      </a:rPr>
                      <a:pPr/>
                      <a:t>[ÉRTÉK]</a:t>
                    </a:fld>
                    <a:endParaRPr lang="hu-HU"/>
                  </a:p>
                </c:rich>
              </c:tx>
              <c:dLblPos val="ctr"/>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2-64F0-49AB-973F-54FE0426EA66}"/>
                </c:ext>
              </c:extLst>
            </c:dLbl>
            <c:spPr>
              <a:solidFill>
                <a:schemeClr val="accent2"/>
              </a:solidFill>
              <a:ln>
                <a:noFill/>
              </a:ln>
              <a:effectLst/>
            </c:spPr>
            <c:txPr>
              <a:bodyPr rot="0" spcFirstLastPara="1" vertOverflow="ellipsis" vert="horz" wrap="square" lIns="38100" tIns="19050" rIns="38100" bIns="19050" anchor="ctr" anchorCtr="1">
                <a:spAutoFit/>
              </a:bodyPr>
              <a:lstStyle/>
              <a:p>
                <a:pPr>
                  <a:defRPr sz="1600" b="0" i="0" u="none" strike="noStrike" kern="1200" baseline="0">
                    <a:solidFill>
                      <a:schemeClr val="bg1"/>
                    </a:solidFill>
                    <a:latin typeface="+mn-lt"/>
                    <a:ea typeface="+mn-ea"/>
                    <a:cs typeface="+mn-cs"/>
                  </a:defRPr>
                </a:pPr>
                <a:endParaRPr lang="hu-HU"/>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Munka1!$A$2</c:f>
              <c:strCache>
                <c:ptCount val="1"/>
                <c:pt idx="0">
                  <c:v>Kategória1</c:v>
                </c:pt>
              </c:strCache>
            </c:strRef>
          </c:cat>
          <c:val>
            <c:numRef>
              <c:f>Munka1!$C$2</c:f>
              <c:numCache>
                <c:formatCode>General</c:formatCode>
                <c:ptCount val="1"/>
                <c:pt idx="0">
                  <c:v>22</c:v>
                </c:pt>
              </c:numCache>
            </c:numRef>
          </c:val>
          <c:extLst>
            <c:ext xmlns:c16="http://schemas.microsoft.com/office/drawing/2014/chart" uri="{C3380CC4-5D6E-409C-BE32-E72D297353CC}">
              <c16:uniqueId val="{00000001-CA59-445C-BBBF-4F5BB8187C1D}"/>
            </c:ext>
          </c:extLst>
        </c:ser>
        <c:ser>
          <c:idx val="2"/>
          <c:order val="2"/>
          <c:tx>
            <c:strRef>
              <c:f>Munka1!$D$1</c:f>
              <c:strCache>
                <c:ptCount val="1"/>
                <c:pt idx="0">
                  <c:v>Érezhető mértékű hatása van</c:v>
                </c:pt>
              </c:strCache>
            </c:strRef>
          </c:tx>
          <c:spPr>
            <a:solidFill>
              <a:schemeClr val="accent1"/>
            </a:solidFill>
            <a:ln>
              <a:noFill/>
            </a:ln>
            <a:effectLst/>
          </c:spPr>
          <c:invertIfNegative val="0"/>
          <c:dLbls>
            <c:dLbl>
              <c:idx val="0"/>
              <c:tx>
                <c:rich>
                  <a:bodyPr/>
                  <a:lstStyle/>
                  <a:p>
                    <a:fld id="{A6EE0263-BE9B-4481-A93E-A185BA2B2066}" type="VALUE">
                      <a:rPr lang="en-US">
                        <a:solidFill>
                          <a:schemeClr val="tx1"/>
                        </a:solidFill>
                      </a:rPr>
                      <a:pPr/>
                      <a:t>[ÉRTÉK]</a:t>
                    </a:fld>
                    <a:endParaRPr lang="hu-HU"/>
                  </a:p>
                </c:rich>
              </c:tx>
              <c:dLblPos val="ctr"/>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1-D427-4FCC-B6B8-6B13688A489C}"/>
                </c:ext>
              </c:extLst>
            </c:dLbl>
            <c:spPr>
              <a:noFill/>
              <a:ln>
                <a:noFill/>
              </a:ln>
              <a:effectLst/>
            </c:spPr>
            <c:txPr>
              <a:bodyPr rot="0" spcFirstLastPara="1" vertOverflow="ellipsis" vert="horz" wrap="square" lIns="38100" tIns="19050" rIns="38100" bIns="19050" anchor="ctr" anchorCtr="1">
                <a:spAutoFit/>
              </a:bodyPr>
              <a:lstStyle/>
              <a:p>
                <a:pPr>
                  <a:defRPr sz="1600" b="0" i="0" u="none" strike="noStrike" kern="1200" baseline="0">
                    <a:solidFill>
                      <a:schemeClr val="bg1"/>
                    </a:solidFill>
                    <a:latin typeface="+mn-lt"/>
                    <a:ea typeface="+mn-ea"/>
                    <a:cs typeface="+mn-cs"/>
                  </a:defRPr>
                </a:pPr>
                <a:endParaRPr lang="hu-HU"/>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Munka1!$A$2</c:f>
              <c:strCache>
                <c:ptCount val="1"/>
                <c:pt idx="0">
                  <c:v>Kategória1</c:v>
                </c:pt>
              </c:strCache>
            </c:strRef>
          </c:cat>
          <c:val>
            <c:numRef>
              <c:f>Munka1!$D$2</c:f>
              <c:numCache>
                <c:formatCode>0</c:formatCode>
                <c:ptCount val="1"/>
                <c:pt idx="0">
                  <c:v>15.4</c:v>
                </c:pt>
              </c:numCache>
            </c:numRef>
          </c:val>
          <c:extLst>
            <c:ext xmlns:c16="http://schemas.microsoft.com/office/drawing/2014/chart" uri="{C3380CC4-5D6E-409C-BE32-E72D297353CC}">
              <c16:uniqueId val="{00000002-CA59-445C-BBBF-4F5BB8187C1D}"/>
            </c:ext>
          </c:extLst>
        </c:ser>
        <c:ser>
          <c:idx val="3"/>
          <c:order val="3"/>
          <c:tx>
            <c:strRef>
              <c:f>Munka1!$E$1</c:f>
              <c:strCache>
                <c:ptCount val="1"/>
                <c:pt idx="0">
                  <c:v>Komoly hatása van</c:v>
                </c:pt>
              </c:strCache>
            </c:strRef>
          </c:tx>
          <c:spPr>
            <a:solidFill>
              <a:schemeClr val="accent3">
                <a:lumMod val="60000"/>
                <a:lumOff val="40000"/>
              </a:schemeClr>
            </a:solidFill>
            <a:ln>
              <a:noFill/>
            </a:ln>
            <a:effectLst/>
          </c:spPr>
          <c:invertIfNegative val="0"/>
          <c:dLbls>
            <c:dLbl>
              <c:idx val="0"/>
              <c:tx>
                <c:rich>
                  <a:bodyPr/>
                  <a:lstStyle/>
                  <a:p>
                    <a:fld id="{06A7B2D2-3517-4E7C-965E-14699581AEF9}" type="VALUE">
                      <a:rPr lang="en-US">
                        <a:solidFill>
                          <a:schemeClr val="tx1"/>
                        </a:solidFill>
                      </a:rPr>
                      <a:pPr/>
                      <a:t>[ÉRTÉK]</a:t>
                    </a:fld>
                    <a:endParaRPr lang="hu-HU"/>
                  </a:p>
                </c:rich>
              </c:tx>
              <c:dLblPos val="ctr"/>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1-64F0-49AB-973F-54FE0426EA66}"/>
                </c:ext>
              </c:extLst>
            </c:dLbl>
            <c:spPr>
              <a:solidFill>
                <a:schemeClr val="accent3">
                  <a:lumMod val="60000"/>
                  <a:lumOff val="40000"/>
                </a:schemeClr>
              </a:solidFill>
              <a:ln>
                <a:noFill/>
              </a:ln>
              <a:effectLst/>
            </c:spPr>
            <c:txPr>
              <a:bodyPr rot="0" spcFirstLastPara="1" vertOverflow="ellipsis" vert="horz" wrap="square" lIns="38100" tIns="19050" rIns="38100" bIns="19050" anchor="ctr" anchorCtr="1">
                <a:spAutoFit/>
              </a:bodyPr>
              <a:lstStyle/>
              <a:p>
                <a:pPr>
                  <a:defRPr sz="1600" b="0" i="0" u="none" strike="noStrike" kern="1200" baseline="0">
                    <a:solidFill>
                      <a:schemeClr val="tx1">
                        <a:lumMod val="75000"/>
                        <a:lumOff val="25000"/>
                      </a:schemeClr>
                    </a:solidFill>
                    <a:latin typeface="+mn-lt"/>
                    <a:ea typeface="+mn-ea"/>
                    <a:cs typeface="+mn-cs"/>
                  </a:defRPr>
                </a:pPr>
                <a:endParaRPr lang="hu-HU"/>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Munka1!$A$2</c:f>
              <c:strCache>
                <c:ptCount val="1"/>
                <c:pt idx="0">
                  <c:v>Kategória1</c:v>
                </c:pt>
              </c:strCache>
            </c:strRef>
          </c:cat>
          <c:val>
            <c:numRef>
              <c:f>Munka1!$E$2</c:f>
              <c:numCache>
                <c:formatCode>0</c:formatCode>
                <c:ptCount val="1"/>
                <c:pt idx="0">
                  <c:v>11.4</c:v>
                </c:pt>
              </c:numCache>
            </c:numRef>
          </c:val>
          <c:extLst>
            <c:ext xmlns:c16="http://schemas.microsoft.com/office/drawing/2014/chart" uri="{C3380CC4-5D6E-409C-BE32-E72D297353CC}">
              <c16:uniqueId val="{00000000-64F0-49AB-973F-54FE0426EA66}"/>
            </c:ext>
          </c:extLst>
        </c:ser>
        <c:ser>
          <c:idx val="4"/>
          <c:order val="4"/>
          <c:tx>
            <c:strRef>
              <c:f>Munka1!$F$1</c:f>
              <c:strCache>
                <c:ptCount val="1"/>
                <c:pt idx="0">
                  <c:v>Döntően befolyásolja a pénzügyi lehetőségeket</c:v>
                </c:pt>
              </c:strCache>
            </c:strRef>
          </c:tx>
          <c:spPr>
            <a:solidFill>
              <a:schemeClr val="accent3"/>
            </a:solidFill>
            <a:ln>
              <a:noFill/>
            </a:ln>
            <a:effectLst/>
          </c:spPr>
          <c:invertIfNegative val="0"/>
          <c:dLbls>
            <c:dLbl>
              <c:idx val="0"/>
              <c:layout>
                <c:manualLayout>
                  <c:x val="3.7626992952937569E-3"/>
                  <c:y val="-2.6153274812292425E-2"/>
                </c:manualLayout>
              </c:layout>
              <c:tx>
                <c:rich>
                  <a:bodyPr/>
                  <a:lstStyle/>
                  <a:p>
                    <a:fld id="{FA8B1757-60A1-4559-8F0B-1AB8BDEEE812}" type="VALUE">
                      <a:rPr lang="en-US">
                        <a:solidFill>
                          <a:schemeClr val="bg1"/>
                        </a:solidFill>
                      </a:rPr>
                      <a:pPr/>
                      <a:t>[ÉRTÉK]</a:t>
                    </a:fld>
                    <a:endParaRPr lang="hu-HU"/>
                  </a:p>
                </c:rich>
              </c:tx>
              <c:dLblPos val="ctr"/>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1-B819-4E91-92AC-300C5EABA08A}"/>
                </c:ext>
              </c:extLst>
            </c:dLbl>
            <c:spPr>
              <a:solidFill>
                <a:schemeClr val="accent3"/>
              </a:solidFill>
              <a:ln>
                <a:noFill/>
              </a:ln>
              <a:effectLst/>
            </c:spPr>
            <c:txPr>
              <a:bodyPr rot="0" spcFirstLastPara="1" vertOverflow="ellipsis" vert="horz" wrap="square" lIns="38100" tIns="19050" rIns="38100" bIns="19050" anchor="ctr" anchorCtr="1">
                <a:spAutoFit/>
              </a:bodyPr>
              <a:lstStyle/>
              <a:p>
                <a:pPr>
                  <a:defRPr sz="1600" b="0" i="0" u="none" strike="noStrike" kern="1200" baseline="0">
                    <a:solidFill>
                      <a:schemeClr val="tx1">
                        <a:lumMod val="75000"/>
                        <a:lumOff val="25000"/>
                      </a:schemeClr>
                    </a:solidFill>
                    <a:latin typeface="+mn-lt"/>
                    <a:ea typeface="+mn-ea"/>
                    <a:cs typeface="+mn-cs"/>
                  </a:defRPr>
                </a:pPr>
                <a:endParaRPr lang="hu-HU"/>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Munka1!$A$2</c:f>
              <c:strCache>
                <c:ptCount val="1"/>
                <c:pt idx="0">
                  <c:v>Kategória1</c:v>
                </c:pt>
              </c:strCache>
            </c:strRef>
          </c:cat>
          <c:val>
            <c:numRef>
              <c:f>Munka1!$F$2</c:f>
              <c:numCache>
                <c:formatCode>0</c:formatCode>
                <c:ptCount val="1"/>
                <c:pt idx="0">
                  <c:v>8.1</c:v>
                </c:pt>
              </c:numCache>
            </c:numRef>
          </c:val>
          <c:extLst>
            <c:ext xmlns:c16="http://schemas.microsoft.com/office/drawing/2014/chart" uri="{C3380CC4-5D6E-409C-BE32-E72D297353CC}">
              <c16:uniqueId val="{00000000-B819-4E91-92AC-300C5EABA08A}"/>
            </c:ext>
          </c:extLst>
        </c:ser>
        <c:dLbls>
          <c:dLblPos val="ctr"/>
          <c:showLegendKey val="0"/>
          <c:showVal val="1"/>
          <c:showCatName val="0"/>
          <c:showSerName val="0"/>
          <c:showPercent val="0"/>
          <c:showBubbleSize val="0"/>
        </c:dLbls>
        <c:gapWidth val="150"/>
        <c:overlap val="100"/>
        <c:axId val="196436959"/>
        <c:axId val="196439455"/>
      </c:barChart>
      <c:catAx>
        <c:axId val="196436959"/>
        <c:scaling>
          <c:orientation val="minMax"/>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196439455"/>
        <c:crosses val="autoZero"/>
        <c:auto val="1"/>
        <c:lblAlgn val="ctr"/>
        <c:lblOffset val="100"/>
        <c:noMultiLvlLbl val="0"/>
      </c:catAx>
      <c:valAx>
        <c:axId val="196439455"/>
        <c:scaling>
          <c:orientation val="minMax"/>
          <c:max val="100"/>
        </c:scaling>
        <c:delete val="0"/>
        <c:axPos val="l"/>
        <c:numFmt formatCode="0" sourceLinked="1"/>
        <c:majorTickMark val="out"/>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hu-HU"/>
          </a:p>
        </c:txPr>
        <c:crossAx val="196436959"/>
        <c:crosses val="autoZero"/>
        <c:crossBetween val="between"/>
      </c:valAx>
      <c:spPr>
        <a:noFill/>
        <a:ln>
          <a:noFill/>
        </a:ln>
        <a:effectLst/>
      </c:spPr>
    </c:plotArea>
    <c:legend>
      <c:legendPos val="b"/>
      <c:layout>
        <c:manualLayout>
          <c:xMode val="edge"/>
          <c:yMode val="edge"/>
          <c:x val="5.6294277452854043E-2"/>
          <c:y val="0.80924745693516742"/>
          <c:w val="0.93867674161499481"/>
          <c:h val="0.19075254306483258"/>
        </c:manualLayout>
      </c:layout>
      <c:overlay val="0"/>
      <c:spPr>
        <a:noFill/>
        <a:ln>
          <a:noFill/>
        </a:ln>
        <a:effectLst/>
      </c:spPr>
      <c:txPr>
        <a:bodyPr rot="0" spcFirstLastPara="1" vertOverflow="ellipsis" vert="horz" wrap="square" anchor="ctr" anchorCtr="1"/>
        <a:lstStyle/>
        <a:p>
          <a:pPr>
            <a:defRPr sz="1200" b="0" i="0" u="none" strike="noStrike" kern="1200" baseline="0">
              <a:solidFill>
                <a:schemeClr val="tx1">
                  <a:lumMod val="65000"/>
                  <a:lumOff val="35000"/>
                </a:schemeClr>
              </a:solidFill>
              <a:latin typeface="+mn-lt"/>
              <a:ea typeface="+mn-ea"/>
              <a:cs typeface="+mn-cs"/>
            </a:defRPr>
          </a:pPr>
          <a:endParaRPr lang="hu-HU"/>
        </a:p>
      </c:txPr>
    </c:legend>
    <c:plotVisOnly val="1"/>
    <c:dispBlanksAs val="gap"/>
    <c:showDLblsOverMax val="0"/>
  </c:chart>
  <c:spPr>
    <a:noFill/>
    <a:ln>
      <a:noFill/>
    </a:ln>
    <a:effectLst/>
  </c:spPr>
  <c:txPr>
    <a:bodyPr/>
    <a:lstStyle/>
    <a:p>
      <a:pPr>
        <a:defRPr/>
      </a:pPr>
      <a:endParaRPr lang="hu-HU"/>
    </a:p>
  </c:txPr>
  <c:externalData r:id="rId3">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hu-HU"/>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tx>
            <c:strRef>
              <c:f>Munka1!$B$1</c:f>
              <c:strCache>
                <c:ptCount val="1"/>
                <c:pt idx="0">
                  <c:v>Értékesítés</c:v>
                </c:pt>
              </c:strCache>
            </c:strRef>
          </c:tx>
          <c:dPt>
            <c:idx val="0"/>
            <c:bubble3D val="0"/>
            <c:spPr>
              <a:solidFill>
                <a:schemeClr val="accent3"/>
              </a:solidFill>
              <a:ln w="19050">
                <a:solidFill>
                  <a:schemeClr val="lt1"/>
                </a:solidFill>
              </a:ln>
              <a:effectLst/>
            </c:spPr>
            <c:extLst>
              <c:ext xmlns:c16="http://schemas.microsoft.com/office/drawing/2014/chart" uri="{C3380CC4-5D6E-409C-BE32-E72D297353CC}">
                <c16:uniqueId val="{00000001-CFEC-4C9A-A940-3E310ECB02FE}"/>
              </c:ext>
            </c:extLst>
          </c:dPt>
          <c:dPt>
            <c:idx val="1"/>
            <c:bubble3D val="0"/>
            <c:spPr>
              <a:solidFill>
                <a:schemeClr val="accent3">
                  <a:lumMod val="60000"/>
                  <a:lumOff val="40000"/>
                </a:schemeClr>
              </a:solidFill>
              <a:ln w="19050">
                <a:solidFill>
                  <a:schemeClr val="lt1"/>
                </a:solidFill>
              </a:ln>
              <a:effectLst/>
            </c:spPr>
            <c:extLst>
              <c:ext xmlns:c16="http://schemas.microsoft.com/office/drawing/2014/chart" uri="{C3380CC4-5D6E-409C-BE32-E72D297353CC}">
                <c16:uniqueId val="{00000001-3D83-4677-8CFD-AF81861ABD31}"/>
              </c:ext>
            </c:extLst>
          </c:dPt>
          <c:dPt>
            <c:idx val="2"/>
            <c:bubble3D val="0"/>
            <c:spPr>
              <a:solidFill>
                <a:schemeClr val="accent1"/>
              </a:solidFill>
              <a:ln w="19050">
                <a:solidFill>
                  <a:schemeClr val="lt1"/>
                </a:solidFill>
              </a:ln>
              <a:effectLst/>
            </c:spPr>
            <c:extLst>
              <c:ext xmlns:c16="http://schemas.microsoft.com/office/drawing/2014/chart" uri="{C3380CC4-5D6E-409C-BE32-E72D297353CC}">
                <c16:uniqueId val="{00000005-CFEC-4C9A-A940-3E310ECB02FE}"/>
              </c:ext>
            </c:extLst>
          </c:dPt>
          <c:dPt>
            <c:idx val="3"/>
            <c:bubble3D val="0"/>
            <c:spPr>
              <a:solidFill>
                <a:schemeClr val="tx2"/>
              </a:solidFill>
              <a:ln w="19050">
                <a:solidFill>
                  <a:schemeClr val="lt1"/>
                </a:solidFill>
              </a:ln>
              <a:effectLst/>
            </c:spPr>
            <c:extLst>
              <c:ext xmlns:c16="http://schemas.microsoft.com/office/drawing/2014/chart" uri="{C3380CC4-5D6E-409C-BE32-E72D297353CC}">
                <c16:uniqueId val="{00000002-3D83-4677-8CFD-AF81861ABD31}"/>
              </c:ext>
            </c:extLst>
          </c:dPt>
          <c:dPt>
            <c:idx val="4"/>
            <c:bubble3D val="0"/>
            <c:spPr>
              <a:solidFill>
                <a:schemeClr val="accent5"/>
              </a:solidFill>
              <a:ln w="19050">
                <a:solidFill>
                  <a:schemeClr val="lt1"/>
                </a:solidFill>
              </a:ln>
              <a:effectLst/>
            </c:spPr>
            <c:extLst>
              <c:ext xmlns:c16="http://schemas.microsoft.com/office/drawing/2014/chart" uri="{C3380CC4-5D6E-409C-BE32-E72D297353CC}">
                <c16:uniqueId val="{00000009-CFEC-4C9A-A940-3E310ECB02FE}"/>
              </c:ext>
            </c:extLst>
          </c:dPt>
          <c:dLbls>
            <c:dLbl>
              <c:idx val="0"/>
              <c:layout>
                <c:manualLayout>
                  <c:x val="-0.13339912984757826"/>
                  <c:y val="1.9403216206861973E-2"/>
                </c:manualLayout>
              </c:layout>
              <c:tx>
                <c:rich>
                  <a:bodyPr/>
                  <a:lstStyle/>
                  <a:p>
                    <a:fld id="{3AE740C8-C7AB-48F4-ACF4-88864D7013B5}" type="VALUE">
                      <a:rPr lang="en-US">
                        <a:solidFill>
                          <a:schemeClr val="bg1"/>
                        </a:solidFill>
                      </a:rPr>
                      <a:pPr/>
                      <a:t>[ÉRTÉK]</a:t>
                    </a:fld>
                    <a:endParaRPr lang="hu-HU"/>
                  </a:p>
                </c:rich>
              </c:tx>
              <c:dLblPos val="bestFit"/>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1-CFEC-4C9A-A940-3E310ECB02FE}"/>
                </c:ext>
              </c:extLst>
            </c:dLbl>
            <c:dLbl>
              <c:idx val="1"/>
              <c:layout>
                <c:manualLayout>
                  <c:x val="7.5402558801091299E-2"/>
                  <c:y val="-0.13093072038763978"/>
                </c:manualLayout>
              </c:layout>
              <c:tx>
                <c:rich>
                  <a:bodyPr rot="0" spcFirstLastPara="1" vertOverflow="ellipsis" vert="horz" wrap="square" lIns="38100" tIns="19050" rIns="38100" bIns="19050" anchor="ctr" anchorCtr="1">
                    <a:spAutoFit/>
                  </a:bodyPr>
                  <a:lstStyle/>
                  <a:p>
                    <a:pPr>
                      <a:defRPr sz="1600" b="0" i="0" u="none" strike="noStrike" kern="1200" baseline="0">
                        <a:solidFill>
                          <a:schemeClr val="bg1"/>
                        </a:solidFill>
                        <a:latin typeface="+mn-lt"/>
                        <a:ea typeface="+mn-ea"/>
                        <a:cs typeface="+mn-cs"/>
                      </a:defRPr>
                    </a:pPr>
                    <a:fld id="{CB766C1A-5C97-4C84-B86A-E8E15B3EC35E}" type="VALUE">
                      <a:rPr lang="en-US" sz="1600">
                        <a:solidFill>
                          <a:schemeClr val="tx1"/>
                        </a:solidFill>
                      </a:rPr>
                      <a:pPr>
                        <a:defRPr sz="1600">
                          <a:solidFill>
                            <a:schemeClr val="bg1"/>
                          </a:solidFill>
                        </a:defRPr>
                      </a:pPr>
                      <a:t>[ÉRTÉK]</a:t>
                    </a:fld>
                    <a:endParaRPr lang="hu-HU"/>
                  </a:p>
                </c:rich>
              </c:tx>
              <c:spPr>
                <a:noFill/>
                <a:ln>
                  <a:noFill/>
                </a:ln>
                <a:effectLst/>
              </c:spPr>
              <c:txPr>
                <a:bodyPr rot="0" spcFirstLastPara="1" vertOverflow="ellipsis" vert="horz" wrap="square" lIns="38100" tIns="19050" rIns="38100" bIns="19050" anchor="ctr" anchorCtr="1">
                  <a:spAutoFit/>
                </a:bodyPr>
                <a:lstStyle/>
                <a:p>
                  <a:pPr>
                    <a:defRPr sz="1600" b="0" i="0" u="none" strike="noStrike" kern="1200" baseline="0">
                      <a:solidFill>
                        <a:schemeClr val="bg1"/>
                      </a:solidFill>
                      <a:latin typeface="+mn-lt"/>
                      <a:ea typeface="+mn-ea"/>
                      <a:cs typeface="+mn-cs"/>
                    </a:defRPr>
                  </a:pPr>
                  <a:endParaRPr lang="hu-HU"/>
                </a:p>
              </c:txPr>
              <c:dLblPos val="bestFit"/>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1-3D83-4677-8CFD-AF81861ABD31}"/>
                </c:ext>
              </c:extLst>
            </c:dLbl>
            <c:dLbl>
              <c:idx val="3"/>
              <c:spPr>
                <a:noFill/>
                <a:ln>
                  <a:noFill/>
                </a:ln>
                <a:effectLst/>
              </c:spPr>
              <c:txPr>
                <a:bodyPr rot="0" spcFirstLastPara="1" vertOverflow="ellipsis" vert="horz" wrap="square" lIns="38100" tIns="19050" rIns="38100" bIns="19050" anchor="ctr" anchorCtr="1">
                  <a:spAutoFit/>
                </a:bodyPr>
                <a:lstStyle/>
                <a:p>
                  <a:pPr>
                    <a:defRPr sz="1600" b="0" i="0" u="none" strike="noStrike" kern="1200" baseline="0">
                      <a:solidFill>
                        <a:schemeClr val="bg1"/>
                      </a:solidFill>
                      <a:latin typeface="+mn-lt"/>
                      <a:ea typeface="+mn-ea"/>
                      <a:cs typeface="+mn-cs"/>
                    </a:defRPr>
                  </a:pPr>
                  <a:endParaRPr lang="hu-HU"/>
                </a:p>
              </c:txPr>
              <c:dLblPos val="bestFit"/>
              <c:showLegendKey val="0"/>
              <c:showVal val="1"/>
              <c:showCatName val="0"/>
              <c:showSerName val="0"/>
              <c:showPercent val="0"/>
              <c:showBubbleSize val="0"/>
              <c:extLst>
                <c:ext xmlns:c16="http://schemas.microsoft.com/office/drawing/2014/chart" uri="{C3380CC4-5D6E-409C-BE32-E72D297353CC}">
                  <c16:uniqueId val="{00000002-3D83-4677-8CFD-AF81861ABD31}"/>
                </c:ext>
              </c:extLst>
            </c:dLbl>
            <c:spPr>
              <a:noFill/>
              <a:ln>
                <a:noFill/>
              </a:ln>
              <a:effectLst/>
            </c:spPr>
            <c:txPr>
              <a:bodyPr rot="0" spcFirstLastPara="1" vertOverflow="ellipsis" vert="horz" wrap="square" lIns="38100" tIns="19050" rIns="38100" bIns="19050" anchor="ctr" anchorCtr="1">
                <a:spAutoFit/>
              </a:bodyPr>
              <a:lstStyle/>
              <a:p>
                <a:pPr>
                  <a:defRPr sz="1600" b="0" i="0" u="none" strike="noStrike" kern="1200" baseline="0">
                    <a:solidFill>
                      <a:schemeClr val="tx1">
                        <a:lumMod val="75000"/>
                        <a:lumOff val="25000"/>
                      </a:schemeClr>
                    </a:solidFill>
                    <a:latin typeface="+mn-lt"/>
                    <a:ea typeface="+mn-ea"/>
                    <a:cs typeface="+mn-cs"/>
                  </a:defRPr>
                </a:pPr>
                <a:endParaRPr lang="hu-HU"/>
              </a:p>
            </c:txPr>
            <c:dLblPos val="bestFit"/>
            <c:showLegendKey val="0"/>
            <c:showVal val="1"/>
            <c:showCatName val="0"/>
            <c:showSerName val="0"/>
            <c:showPercent val="0"/>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Munka1!$A$2:$A$5</c:f>
              <c:strCache>
                <c:ptCount val="4"/>
                <c:pt idx="0">
                  <c:v>Kifejezetten hátrányosnak</c:v>
                </c:pt>
                <c:pt idx="1">
                  <c:v>Inkább hátrányosnak</c:v>
                </c:pt>
                <c:pt idx="2">
                  <c:v>Inkább előnyösnek</c:v>
                </c:pt>
                <c:pt idx="3">
                  <c:v>Kifejezetten előnyösnek</c:v>
                </c:pt>
              </c:strCache>
            </c:strRef>
          </c:cat>
          <c:val>
            <c:numRef>
              <c:f>Munka1!$B$2:$B$5</c:f>
              <c:numCache>
                <c:formatCode>0</c:formatCode>
                <c:ptCount val="4"/>
                <c:pt idx="0">
                  <c:v>42.9</c:v>
                </c:pt>
                <c:pt idx="1">
                  <c:v>33.5</c:v>
                </c:pt>
                <c:pt idx="2">
                  <c:v>19.3</c:v>
                </c:pt>
                <c:pt idx="3">
                  <c:v>4.3</c:v>
                </c:pt>
              </c:numCache>
            </c:numRef>
          </c:val>
          <c:extLst>
            <c:ext xmlns:c16="http://schemas.microsoft.com/office/drawing/2014/chart" uri="{C3380CC4-5D6E-409C-BE32-E72D297353CC}">
              <c16:uniqueId val="{00000000-3D83-4677-8CFD-AF81861ABD31}"/>
            </c:ext>
          </c:extLst>
        </c:ser>
        <c:dLbls>
          <c:dLblPos val="bestFit"/>
          <c:showLegendKey val="0"/>
          <c:showVal val="1"/>
          <c:showCatName val="0"/>
          <c:showSerName val="0"/>
          <c:showPercent val="0"/>
          <c:showBubbleSize val="0"/>
          <c:showLeaderLines val="1"/>
        </c:dLbls>
        <c:firstSliceAng val="0"/>
      </c:pieChart>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hu-HU"/>
        </a:p>
      </c:txPr>
    </c:legend>
    <c:plotVisOnly val="1"/>
    <c:dispBlanksAs val="gap"/>
    <c:showDLblsOverMax val="0"/>
  </c:chart>
  <c:spPr>
    <a:noFill/>
    <a:ln>
      <a:noFill/>
    </a:ln>
    <a:effectLst/>
  </c:spPr>
  <c:txPr>
    <a:bodyPr/>
    <a:lstStyle/>
    <a:p>
      <a:pPr>
        <a:defRPr/>
      </a:pPr>
      <a:endParaRPr lang="hu-HU"/>
    </a:p>
  </c:txPr>
  <c:externalData r:id="rId3">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hu-HU"/>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tx>
            <c:strRef>
              <c:f>Munka1!$B$1</c:f>
              <c:strCache>
                <c:ptCount val="1"/>
                <c:pt idx="0">
                  <c:v>Értékesítés</c:v>
                </c:pt>
              </c:strCache>
            </c:strRef>
          </c:tx>
          <c:dPt>
            <c:idx val="0"/>
            <c:bubble3D val="0"/>
            <c:spPr>
              <a:solidFill>
                <a:schemeClr val="accent3"/>
              </a:solidFill>
              <a:ln w="19050">
                <a:solidFill>
                  <a:schemeClr val="lt1"/>
                </a:solidFill>
              </a:ln>
              <a:effectLst/>
            </c:spPr>
            <c:extLst>
              <c:ext xmlns:c16="http://schemas.microsoft.com/office/drawing/2014/chart" uri="{C3380CC4-5D6E-409C-BE32-E72D297353CC}">
                <c16:uniqueId val="{00000001-CFEC-4C9A-A940-3E310ECB02FE}"/>
              </c:ext>
            </c:extLst>
          </c:dPt>
          <c:dPt>
            <c:idx val="1"/>
            <c:bubble3D val="0"/>
            <c:spPr>
              <a:solidFill>
                <a:schemeClr val="accent3">
                  <a:lumMod val="60000"/>
                  <a:lumOff val="40000"/>
                </a:schemeClr>
              </a:solidFill>
              <a:ln w="19050">
                <a:solidFill>
                  <a:schemeClr val="lt1"/>
                </a:solidFill>
              </a:ln>
              <a:effectLst/>
            </c:spPr>
            <c:extLst>
              <c:ext xmlns:c16="http://schemas.microsoft.com/office/drawing/2014/chart" uri="{C3380CC4-5D6E-409C-BE32-E72D297353CC}">
                <c16:uniqueId val="{00000001-3D83-4677-8CFD-AF81861ABD31}"/>
              </c:ext>
            </c:extLst>
          </c:dPt>
          <c:dPt>
            <c:idx val="2"/>
            <c:bubble3D val="0"/>
            <c:spPr>
              <a:solidFill>
                <a:schemeClr val="accent1"/>
              </a:solidFill>
              <a:ln w="19050">
                <a:solidFill>
                  <a:schemeClr val="lt1"/>
                </a:solidFill>
              </a:ln>
              <a:effectLst/>
            </c:spPr>
            <c:extLst>
              <c:ext xmlns:c16="http://schemas.microsoft.com/office/drawing/2014/chart" uri="{C3380CC4-5D6E-409C-BE32-E72D297353CC}">
                <c16:uniqueId val="{00000005-CFEC-4C9A-A940-3E310ECB02FE}"/>
              </c:ext>
            </c:extLst>
          </c:dPt>
          <c:dPt>
            <c:idx val="3"/>
            <c:bubble3D val="0"/>
            <c:spPr>
              <a:solidFill>
                <a:schemeClr val="tx2"/>
              </a:solidFill>
              <a:ln w="19050">
                <a:solidFill>
                  <a:schemeClr val="lt1"/>
                </a:solidFill>
              </a:ln>
              <a:effectLst/>
            </c:spPr>
            <c:extLst>
              <c:ext xmlns:c16="http://schemas.microsoft.com/office/drawing/2014/chart" uri="{C3380CC4-5D6E-409C-BE32-E72D297353CC}">
                <c16:uniqueId val="{00000002-3D83-4677-8CFD-AF81861ABD31}"/>
              </c:ext>
            </c:extLst>
          </c:dPt>
          <c:dPt>
            <c:idx val="4"/>
            <c:bubble3D val="0"/>
            <c:spPr>
              <a:solidFill>
                <a:schemeClr val="accent5"/>
              </a:solidFill>
              <a:ln w="19050">
                <a:solidFill>
                  <a:schemeClr val="lt1"/>
                </a:solidFill>
              </a:ln>
              <a:effectLst/>
            </c:spPr>
            <c:extLst>
              <c:ext xmlns:c16="http://schemas.microsoft.com/office/drawing/2014/chart" uri="{C3380CC4-5D6E-409C-BE32-E72D297353CC}">
                <c16:uniqueId val="{00000009-CFEC-4C9A-A940-3E310ECB02FE}"/>
              </c:ext>
            </c:extLst>
          </c:dPt>
          <c:dLbls>
            <c:dLbl>
              <c:idx val="0"/>
              <c:layout>
                <c:manualLayout>
                  <c:x val="-8.5232118079490202E-2"/>
                  <c:y val="8.6158188663865459E-2"/>
                </c:manualLayout>
              </c:layout>
              <c:tx>
                <c:rich>
                  <a:bodyPr/>
                  <a:lstStyle/>
                  <a:p>
                    <a:fld id="{3AE740C8-C7AB-48F4-ACF4-88864D7013B5}" type="VALUE">
                      <a:rPr lang="en-US">
                        <a:solidFill>
                          <a:schemeClr val="bg1"/>
                        </a:solidFill>
                      </a:rPr>
                      <a:pPr/>
                      <a:t>[ÉRTÉK]</a:t>
                    </a:fld>
                    <a:endParaRPr lang="hu-HU"/>
                  </a:p>
                </c:rich>
              </c:tx>
              <c:dLblPos val="bestFit"/>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1-CFEC-4C9A-A940-3E310ECB02FE}"/>
                </c:ext>
              </c:extLst>
            </c:dLbl>
            <c:dLbl>
              <c:idx val="1"/>
              <c:layout>
                <c:manualLayout>
                  <c:x val="-0.12208170588256498"/>
                  <c:y val="-3.3365760642788525E-2"/>
                </c:manualLayout>
              </c:layout>
              <c:tx>
                <c:rich>
                  <a:bodyPr rot="0" spcFirstLastPara="1" vertOverflow="ellipsis" vert="horz" wrap="square" lIns="38100" tIns="19050" rIns="38100" bIns="19050" anchor="ctr" anchorCtr="1">
                    <a:spAutoFit/>
                  </a:bodyPr>
                  <a:lstStyle/>
                  <a:p>
                    <a:pPr>
                      <a:defRPr sz="1600" b="0" i="0" u="none" strike="noStrike" kern="1200" baseline="0">
                        <a:solidFill>
                          <a:schemeClr val="bg1"/>
                        </a:solidFill>
                        <a:latin typeface="+mn-lt"/>
                        <a:ea typeface="+mn-ea"/>
                        <a:cs typeface="+mn-cs"/>
                      </a:defRPr>
                    </a:pPr>
                    <a:fld id="{CB766C1A-5C97-4C84-B86A-E8E15B3EC35E}" type="VALUE">
                      <a:rPr lang="en-US" sz="1600">
                        <a:solidFill>
                          <a:schemeClr val="tx1"/>
                        </a:solidFill>
                      </a:rPr>
                      <a:pPr>
                        <a:defRPr sz="1600">
                          <a:solidFill>
                            <a:schemeClr val="bg1"/>
                          </a:solidFill>
                        </a:defRPr>
                      </a:pPr>
                      <a:t>[ÉRTÉK]</a:t>
                    </a:fld>
                    <a:endParaRPr lang="hu-HU"/>
                  </a:p>
                </c:rich>
              </c:tx>
              <c:spPr>
                <a:noFill/>
                <a:ln>
                  <a:noFill/>
                </a:ln>
                <a:effectLst/>
              </c:spPr>
              <c:txPr>
                <a:bodyPr rot="0" spcFirstLastPara="1" vertOverflow="ellipsis" vert="horz" wrap="square" lIns="38100" tIns="19050" rIns="38100" bIns="19050" anchor="ctr" anchorCtr="1">
                  <a:spAutoFit/>
                </a:bodyPr>
                <a:lstStyle/>
                <a:p>
                  <a:pPr>
                    <a:defRPr sz="1600" b="0" i="0" u="none" strike="noStrike" kern="1200" baseline="0">
                      <a:solidFill>
                        <a:schemeClr val="bg1"/>
                      </a:solidFill>
                      <a:latin typeface="+mn-lt"/>
                      <a:ea typeface="+mn-ea"/>
                      <a:cs typeface="+mn-cs"/>
                    </a:defRPr>
                  </a:pPr>
                  <a:endParaRPr lang="hu-HU"/>
                </a:p>
              </c:txPr>
              <c:dLblPos val="bestFit"/>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1-3D83-4677-8CFD-AF81861ABD31}"/>
                </c:ext>
              </c:extLst>
            </c:dLbl>
            <c:dLbl>
              <c:idx val="2"/>
              <c:layout>
                <c:manualLayout>
                  <c:x val="7.6484797364245627E-2"/>
                  <c:y val="-8.659243966579655E-2"/>
                </c:manualLayout>
              </c:layout>
              <c:dLblPos val="bestFi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5-CFEC-4C9A-A940-3E310ECB02FE}"/>
                </c:ext>
              </c:extLst>
            </c:dLbl>
            <c:dLbl>
              <c:idx val="3"/>
              <c:layout>
                <c:manualLayout>
                  <c:x val="7.1650469750702064E-2"/>
                  <c:y val="8.6014449156243025E-2"/>
                </c:manualLayout>
              </c:layout>
              <c:spPr>
                <a:noFill/>
                <a:ln>
                  <a:noFill/>
                </a:ln>
                <a:effectLst/>
              </c:spPr>
              <c:txPr>
                <a:bodyPr rot="0" spcFirstLastPara="1" vertOverflow="ellipsis" vert="horz" wrap="square" lIns="38100" tIns="19050" rIns="38100" bIns="19050" anchor="ctr" anchorCtr="1">
                  <a:spAutoFit/>
                </a:bodyPr>
                <a:lstStyle/>
                <a:p>
                  <a:pPr>
                    <a:defRPr sz="1600" b="0" i="0" u="none" strike="noStrike" kern="1200" baseline="0">
                      <a:solidFill>
                        <a:schemeClr val="bg1"/>
                      </a:solidFill>
                      <a:latin typeface="+mn-lt"/>
                      <a:ea typeface="+mn-ea"/>
                      <a:cs typeface="+mn-cs"/>
                    </a:defRPr>
                  </a:pPr>
                  <a:endParaRPr lang="hu-HU"/>
                </a:p>
              </c:txPr>
              <c:dLblPos val="bestFi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2-3D83-4677-8CFD-AF81861ABD31}"/>
                </c:ext>
              </c:extLst>
            </c:dLbl>
            <c:spPr>
              <a:noFill/>
              <a:ln>
                <a:noFill/>
              </a:ln>
              <a:effectLst/>
            </c:spPr>
            <c:txPr>
              <a:bodyPr rot="0" spcFirstLastPara="1" vertOverflow="ellipsis" vert="horz" wrap="square" lIns="38100" tIns="19050" rIns="38100" bIns="19050" anchor="ctr" anchorCtr="1">
                <a:spAutoFit/>
              </a:bodyPr>
              <a:lstStyle/>
              <a:p>
                <a:pPr>
                  <a:defRPr sz="1600" b="0" i="0" u="none" strike="noStrike" kern="1200" baseline="0">
                    <a:solidFill>
                      <a:schemeClr val="tx1">
                        <a:lumMod val="75000"/>
                        <a:lumOff val="25000"/>
                      </a:schemeClr>
                    </a:solidFill>
                    <a:latin typeface="+mn-lt"/>
                    <a:ea typeface="+mn-ea"/>
                    <a:cs typeface="+mn-cs"/>
                  </a:defRPr>
                </a:pPr>
                <a:endParaRPr lang="hu-HU"/>
              </a:p>
            </c:txPr>
            <c:dLblPos val="bestFit"/>
            <c:showLegendKey val="0"/>
            <c:showVal val="1"/>
            <c:showCatName val="0"/>
            <c:showSerName val="0"/>
            <c:showPercent val="0"/>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Munka1!$A$2:$A$5</c:f>
              <c:strCache>
                <c:ptCount val="4"/>
                <c:pt idx="0">
                  <c:v>Súlyos nehézséget okoz, a vállalat működése fenntarthatatlanná vált</c:v>
                </c:pt>
                <c:pt idx="1">
                  <c:v>Komoly nehézséget okoz, de sikerül megbirkózni a feladattal</c:v>
                </c:pt>
                <c:pt idx="2">
                  <c:v>Kisebb nehézséget okoz</c:v>
                </c:pt>
                <c:pt idx="3">
                  <c:v>Nem okoz nehézséget</c:v>
                </c:pt>
              </c:strCache>
            </c:strRef>
          </c:cat>
          <c:val>
            <c:numRef>
              <c:f>Munka1!$B$2:$B$5</c:f>
              <c:numCache>
                <c:formatCode>0</c:formatCode>
                <c:ptCount val="4"/>
                <c:pt idx="0">
                  <c:v>15.8</c:v>
                </c:pt>
                <c:pt idx="1">
                  <c:v>33.9</c:v>
                </c:pt>
                <c:pt idx="2">
                  <c:v>29.4</c:v>
                </c:pt>
                <c:pt idx="3">
                  <c:v>20.8</c:v>
                </c:pt>
              </c:numCache>
            </c:numRef>
          </c:val>
          <c:extLst>
            <c:ext xmlns:c16="http://schemas.microsoft.com/office/drawing/2014/chart" uri="{C3380CC4-5D6E-409C-BE32-E72D297353CC}">
              <c16:uniqueId val="{00000000-3D83-4677-8CFD-AF81861ABD31}"/>
            </c:ext>
          </c:extLst>
        </c:ser>
        <c:dLbls>
          <c:dLblPos val="bestFit"/>
          <c:showLegendKey val="0"/>
          <c:showVal val="1"/>
          <c:showCatName val="0"/>
          <c:showSerName val="0"/>
          <c:showPercent val="0"/>
          <c:showBubbleSize val="0"/>
          <c:showLeaderLines val="1"/>
        </c:dLbls>
        <c:firstSliceAng val="0"/>
      </c:pieChart>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hu-HU"/>
        </a:p>
      </c:txPr>
    </c:legend>
    <c:plotVisOnly val="1"/>
    <c:dispBlanksAs val="gap"/>
    <c:showDLblsOverMax val="0"/>
  </c:chart>
  <c:spPr>
    <a:noFill/>
    <a:ln>
      <a:noFill/>
    </a:ln>
    <a:effectLst/>
  </c:spPr>
  <c:txPr>
    <a:bodyPr/>
    <a:lstStyle/>
    <a:p>
      <a:pPr>
        <a:defRPr/>
      </a:pPr>
      <a:endParaRPr lang="hu-HU"/>
    </a:p>
  </c:txPr>
  <c:externalData r:id="rId3">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hu-HU"/>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4881460697517595"/>
          <c:y val="3.6131992659735469E-2"/>
          <c:w val="0.47339193286243997"/>
          <c:h val="0.87345443961852176"/>
        </c:manualLayout>
      </c:layout>
      <c:barChart>
        <c:barDir val="bar"/>
        <c:grouping val="clustered"/>
        <c:varyColors val="0"/>
        <c:ser>
          <c:idx val="0"/>
          <c:order val="0"/>
          <c:tx>
            <c:strRef>
              <c:f>Munka1!$B$1</c:f>
              <c:strCache>
                <c:ptCount val="1"/>
                <c:pt idx="0">
                  <c:v>Válaszadók aránya (n=220)</c:v>
                </c:pt>
              </c:strCache>
            </c:strRef>
          </c:tx>
          <c:spPr>
            <a:solidFill>
              <a:schemeClr val="accent1"/>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600" b="0" i="0" u="none" strike="noStrike" kern="1200" baseline="0">
                    <a:solidFill>
                      <a:schemeClr val="tx1">
                        <a:lumMod val="75000"/>
                        <a:lumOff val="25000"/>
                      </a:schemeClr>
                    </a:solidFill>
                    <a:latin typeface="+mn-lt"/>
                    <a:ea typeface="+mn-ea"/>
                    <a:cs typeface="+mn-cs"/>
                  </a:defRPr>
                </a:pPr>
                <a:endParaRPr lang="hu-HU"/>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Munka1!$A$2:$A$7</c:f>
              <c:strCache>
                <c:ptCount val="6"/>
                <c:pt idx="0">
                  <c:v>Tulajdonos</c:v>
                </c:pt>
                <c:pt idx="1">
                  <c:v>Felső vezető, de nem energetikus</c:v>
                </c:pt>
                <c:pt idx="2">
                  <c:v>Középvezető, de nem energetikus</c:v>
                </c:pt>
                <c:pt idx="3">
                  <c:v>Vezérigazgató</c:v>
                </c:pt>
                <c:pt idx="4">
                  <c:v>Energetikai szakember</c:v>
                </c:pt>
                <c:pt idx="5">
                  <c:v>Egyéb</c:v>
                </c:pt>
              </c:strCache>
            </c:strRef>
          </c:cat>
          <c:val>
            <c:numRef>
              <c:f>Munka1!$B$2:$B$7</c:f>
              <c:numCache>
                <c:formatCode>0</c:formatCode>
                <c:ptCount val="6"/>
                <c:pt idx="0">
                  <c:v>56.8</c:v>
                </c:pt>
                <c:pt idx="1">
                  <c:v>18.2</c:v>
                </c:pt>
                <c:pt idx="2">
                  <c:v>7.7</c:v>
                </c:pt>
                <c:pt idx="3">
                  <c:v>5</c:v>
                </c:pt>
                <c:pt idx="4">
                  <c:v>2.7</c:v>
                </c:pt>
                <c:pt idx="5">
                  <c:v>9.5</c:v>
                </c:pt>
              </c:numCache>
            </c:numRef>
          </c:val>
          <c:extLst>
            <c:ext xmlns:c16="http://schemas.microsoft.com/office/drawing/2014/chart" uri="{C3380CC4-5D6E-409C-BE32-E72D297353CC}">
              <c16:uniqueId val="{00000000-9FA0-4C6B-95B9-0B667411D7D9}"/>
            </c:ext>
          </c:extLst>
        </c:ser>
        <c:dLbls>
          <c:showLegendKey val="0"/>
          <c:showVal val="0"/>
          <c:showCatName val="0"/>
          <c:showSerName val="0"/>
          <c:showPercent val="0"/>
          <c:showBubbleSize val="0"/>
        </c:dLbls>
        <c:gapWidth val="182"/>
        <c:axId val="523535919"/>
        <c:axId val="523536751"/>
      </c:barChart>
      <c:catAx>
        <c:axId val="523535919"/>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600" b="0" i="0" u="none" strike="noStrike" kern="1200" baseline="0">
                <a:solidFill>
                  <a:schemeClr val="tx1">
                    <a:lumMod val="65000"/>
                    <a:lumOff val="35000"/>
                  </a:schemeClr>
                </a:solidFill>
                <a:latin typeface="+mn-lt"/>
                <a:ea typeface="+mn-ea"/>
                <a:cs typeface="+mn-cs"/>
              </a:defRPr>
            </a:pPr>
            <a:endParaRPr lang="hu-HU"/>
          </a:p>
        </c:txPr>
        <c:crossAx val="523536751"/>
        <c:crosses val="autoZero"/>
        <c:auto val="1"/>
        <c:lblAlgn val="ctr"/>
        <c:lblOffset val="100"/>
        <c:noMultiLvlLbl val="0"/>
      </c:catAx>
      <c:valAx>
        <c:axId val="523536751"/>
        <c:scaling>
          <c:orientation val="minMax"/>
        </c:scaling>
        <c:delete val="0"/>
        <c:axPos val="t"/>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hu-HU"/>
          </a:p>
        </c:txPr>
        <c:crossAx val="523535919"/>
        <c:crosses val="autoZero"/>
        <c:crossBetween val="between"/>
      </c:valAx>
      <c:spPr>
        <a:noFill/>
        <a:ln>
          <a:noFill/>
        </a:ln>
        <a:effectLst/>
      </c:spPr>
    </c:plotArea>
    <c:legend>
      <c:legendPos val="b"/>
      <c:layout>
        <c:manualLayout>
          <c:xMode val="edge"/>
          <c:yMode val="edge"/>
          <c:x val="0.40017292405262378"/>
          <c:y val="0.9398921565604389"/>
          <c:w val="0.20424617587451843"/>
          <c:h val="6.0107843439561069E-2"/>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hu-HU"/>
        </a:p>
      </c:txPr>
    </c:legend>
    <c:plotVisOnly val="1"/>
    <c:dispBlanksAs val="gap"/>
    <c:showDLblsOverMax val="0"/>
  </c:chart>
  <c:spPr>
    <a:noFill/>
    <a:ln>
      <a:noFill/>
    </a:ln>
    <a:effectLst/>
  </c:spPr>
  <c:txPr>
    <a:bodyPr/>
    <a:lstStyle/>
    <a:p>
      <a:pPr>
        <a:defRPr/>
      </a:pPr>
      <a:endParaRPr lang="hu-HU"/>
    </a:p>
  </c:txPr>
  <c:externalData r:id="rId3">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hu-HU"/>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4881460697517595"/>
          <c:y val="3.6131992659735469E-2"/>
          <c:w val="0.47339193286243997"/>
          <c:h val="0.84958588617507891"/>
        </c:manualLayout>
      </c:layout>
      <c:barChart>
        <c:barDir val="bar"/>
        <c:grouping val="clustered"/>
        <c:varyColors val="0"/>
        <c:ser>
          <c:idx val="0"/>
          <c:order val="0"/>
          <c:tx>
            <c:strRef>
              <c:f>Munka1!$B$1</c:f>
              <c:strCache>
                <c:ptCount val="1"/>
                <c:pt idx="0">
                  <c:v>Válaszadók aránya (n=200)</c:v>
                </c:pt>
              </c:strCache>
            </c:strRef>
          </c:tx>
          <c:spPr>
            <a:solidFill>
              <a:schemeClr val="accent1"/>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hu-HU"/>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Munka1!$A$2:$A$8</c:f>
              <c:strCache>
                <c:ptCount val="7"/>
                <c:pt idx="0">
                  <c:v>50 millió forint alatti</c:v>
                </c:pt>
                <c:pt idx="1">
                  <c:v>51-200 millió forint</c:v>
                </c:pt>
                <c:pt idx="2">
                  <c:v>201-600 millió forint</c:v>
                </c:pt>
                <c:pt idx="3">
                  <c:v>601 millió forint -1 milliárd forint</c:v>
                </c:pt>
                <c:pt idx="4">
                  <c:v>1-3 milliárd forint</c:v>
                </c:pt>
                <c:pt idx="5">
                  <c:v>3-15 milliárd forint</c:v>
                </c:pt>
                <c:pt idx="6">
                  <c:v>15 milliárd forint feletti</c:v>
                </c:pt>
              </c:strCache>
            </c:strRef>
          </c:cat>
          <c:val>
            <c:numRef>
              <c:f>Munka1!$B$2:$B$8</c:f>
              <c:numCache>
                <c:formatCode>0</c:formatCode>
                <c:ptCount val="7"/>
                <c:pt idx="0">
                  <c:v>44.5</c:v>
                </c:pt>
                <c:pt idx="1">
                  <c:v>22.5</c:v>
                </c:pt>
                <c:pt idx="2">
                  <c:v>12.5</c:v>
                </c:pt>
                <c:pt idx="3">
                  <c:v>7.5</c:v>
                </c:pt>
                <c:pt idx="4">
                  <c:v>6.5</c:v>
                </c:pt>
                <c:pt idx="5">
                  <c:v>4</c:v>
                </c:pt>
                <c:pt idx="6">
                  <c:v>2.5</c:v>
                </c:pt>
              </c:numCache>
            </c:numRef>
          </c:val>
          <c:extLst>
            <c:ext xmlns:c16="http://schemas.microsoft.com/office/drawing/2014/chart" uri="{C3380CC4-5D6E-409C-BE32-E72D297353CC}">
              <c16:uniqueId val="{00000000-9FA0-4C6B-95B9-0B667411D7D9}"/>
            </c:ext>
          </c:extLst>
        </c:ser>
        <c:dLbls>
          <c:showLegendKey val="0"/>
          <c:showVal val="0"/>
          <c:showCatName val="0"/>
          <c:showSerName val="0"/>
          <c:showPercent val="0"/>
          <c:showBubbleSize val="0"/>
        </c:dLbls>
        <c:gapWidth val="182"/>
        <c:axId val="523535919"/>
        <c:axId val="523536751"/>
      </c:barChart>
      <c:catAx>
        <c:axId val="523535919"/>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600" b="0" i="0" u="none" strike="noStrike" kern="1200" baseline="0">
                <a:solidFill>
                  <a:schemeClr val="tx1">
                    <a:lumMod val="65000"/>
                    <a:lumOff val="35000"/>
                  </a:schemeClr>
                </a:solidFill>
                <a:latin typeface="+mn-lt"/>
                <a:ea typeface="+mn-ea"/>
                <a:cs typeface="+mn-cs"/>
              </a:defRPr>
            </a:pPr>
            <a:endParaRPr lang="hu-HU"/>
          </a:p>
        </c:txPr>
        <c:crossAx val="523536751"/>
        <c:crosses val="autoZero"/>
        <c:auto val="1"/>
        <c:lblAlgn val="ctr"/>
        <c:lblOffset val="100"/>
        <c:noMultiLvlLbl val="0"/>
      </c:catAx>
      <c:valAx>
        <c:axId val="523536751"/>
        <c:scaling>
          <c:orientation val="minMax"/>
        </c:scaling>
        <c:delete val="0"/>
        <c:axPos val="t"/>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hu-HU"/>
          </a:p>
        </c:txPr>
        <c:crossAx val="523535919"/>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hu-HU"/>
        </a:p>
      </c:txPr>
    </c:legend>
    <c:plotVisOnly val="1"/>
    <c:dispBlanksAs val="gap"/>
    <c:showDLblsOverMax val="0"/>
  </c:chart>
  <c:spPr>
    <a:noFill/>
    <a:ln>
      <a:noFill/>
    </a:ln>
    <a:effectLst/>
  </c:spPr>
  <c:txPr>
    <a:bodyPr/>
    <a:lstStyle/>
    <a:p>
      <a:pPr>
        <a:defRPr/>
      </a:pPr>
      <a:endParaRPr lang="hu-HU"/>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4.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5.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6.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7.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0.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1.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2.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4.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5.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6.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7.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8.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Élőfej hely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r>
              <a:rPr lang="hu-HU"/>
              <a:t>élőfej</a:t>
            </a:r>
          </a:p>
        </p:txBody>
      </p:sp>
      <p:sp>
        <p:nvSpPr>
          <p:cNvPr id="3" name="Dátum helye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D4876E48-5561-4098-93F7-EF3C3E46179A}" type="datetimeFigureOut">
              <a:rPr lang="hu-HU" smtClean="0"/>
              <a:pPr/>
              <a:t>2023. 07. 20.</a:t>
            </a:fld>
            <a:endParaRPr lang="hu-HU"/>
          </a:p>
        </p:txBody>
      </p:sp>
      <p:sp>
        <p:nvSpPr>
          <p:cNvPr id="4" name="Élőláb helye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hu-HU"/>
          </a:p>
        </p:txBody>
      </p:sp>
      <p:sp>
        <p:nvSpPr>
          <p:cNvPr id="5" name="Dia számának helye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1F295AB8-5470-4562-BDA1-01955C55DD56}" type="slidenum">
              <a:rPr lang="hu-HU" smtClean="0"/>
              <a:pPr/>
              <a:t>‹#›</a:t>
            </a:fld>
            <a:endParaRPr lang="hu-HU"/>
          </a:p>
        </p:txBody>
      </p:sp>
    </p:spTree>
    <p:extLst>
      <p:ext uri="{BB962C8B-B14F-4D97-AF65-F5344CB8AC3E}">
        <p14:creationId xmlns:p14="http://schemas.microsoft.com/office/powerpoint/2010/main" val="3334704456"/>
      </p:ext>
    </p:extLst>
  </p:cSld>
  <p:clrMap bg1="lt1" tx1="dk1" bg2="lt2" tx2="dk2" accent1="accent1" accent2="accent2" accent3="accent3" accent4="accent4" accent5="accent5" accent6="accent6" hlink="hlink" folHlink="folHlink"/>
  <p:hf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Élőfej hely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r>
              <a:rPr lang="hu-HU"/>
              <a:t>élőfej</a:t>
            </a:r>
          </a:p>
        </p:txBody>
      </p:sp>
      <p:sp>
        <p:nvSpPr>
          <p:cNvPr id="3" name="Dátum hely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4024FFD-87F1-4A0E-A595-529AE55D1FE9}" type="datetimeFigureOut">
              <a:rPr lang="hu-HU" smtClean="0"/>
              <a:pPr/>
              <a:t>2023. 07. 20.</a:t>
            </a:fld>
            <a:endParaRPr lang="hu-HU"/>
          </a:p>
        </p:txBody>
      </p:sp>
      <p:sp>
        <p:nvSpPr>
          <p:cNvPr id="4" name="Diakép helye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hu-HU"/>
          </a:p>
        </p:txBody>
      </p:sp>
      <p:sp>
        <p:nvSpPr>
          <p:cNvPr id="5" name="Jegyzetek helye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hu-HU"/>
              <a:t>Mintaszöveg szerkesztése</a:t>
            </a:r>
          </a:p>
          <a:p>
            <a:pPr lvl="1"/>
            <a:r>
              <a:rPr lang="hu-HU"/>
              <a:t>Második szint</a:t>
            </a:r>
          </a:p>
          <a:p>
            <a:pPr lvl="2"/>
            <a:r>
              <a:rPr lang="hu-HU"/>
              <a:t>Harmadik szint</a:t>
            </a:r>
          </a:p>
          <a:p>
            <a:pPr lvl="3"/>
            <a:r>
              <a:rPr lang="hu-HU"/>
              <a:t>Negyedik szint</a:t>
            </a:r>
          </a:p>
          <a:p>
            <a:pPr lvl="4"/>
            <a:r>
              <a:rPr lang="hu-HU"/>
              <a:t>Ötödik szint</a:t>
            </a:r>
          </a:p>
        </p:txBody>
      </p:sp>
      <p:sp>
        <p:nvSpPr>
          <p:cNvPr id="6" name="Élőláb hely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hu-HU"/>
          </a:p>
        </p:txBody>
      </p:sp>
      <p:sp>
        <p:nvSpPr>
          <p:cNvPr id="7" name="Dia számának hely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F632531-A6AC-4833-8ADC-3C33523F8435}" type="slidenum">
              <a:rPr lang="hu-HU" smtClean="0"/>
              <a:pPr/>
              <a:t>‹#›</a:t>
            </a:fld>
            <a:endParaRPr lang="hu-HU"/>
          </a:p>
        </p:txBody>
      </p:sp>
    </p:spTree>
    <p:extLst>
      <p:ext uri="{BB962C8B-B14F-4D97-AF65-F5344CB8AC3E}">
        <p14:creationId xmlns:p14="http://schemas.microsoft.com/office/powerpoint/2010/main" val="3608362664"/>
      </p:ext>
    </p:extLst>
  </p:cSld>
  <p:clrMap bg1="lt1" tx1="dk1" bg2="lt2" tx2="dk2" accent1="accent1" accent2="accent2" accent3="accent3" accent4="accent4" accent5="accent5" accent6="accent6" hlink="hlink" folHlink="folHlink"/>
  <p:hf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CÍMLAP">
    <p:bg>
      <p:bgRef idx="1001">
        <a:schemeClr val="bg1"/>
      </p:bgRef>
    </p:bg>
    <p:spTree>
      <p:nvGrpSpPr>
        <p:cNvPr id="1" name=""/>
        <p:cNvGrpSpPr/>
        <p:nvPr/>
      </p:nvGrpSpPr>
      <p:grpSpPr>
        <a:xfrm>
          <a:off x="0" y="0"/>
          <a:ext cx="0" cy="0"/>
          <a:chOff x="0" y="0"/>
          <a:chExt cx="0" cy="0"/>
        </a:xfrm>
      </p:grpSpPr>
      <p:sp>
        <p:nvSpPr>
          <p:cNvPr id="3" name="Alcím 2"/>
          <p:cNvSpPr>
            <a:spLocks noGrp="1"/>
          </p:cNvSpPr>
          <p:nvPr>
            <p:ph type="subTitle" idx="1" hasCustomPrompt="1"/>
          </p:nvPr>
        </p:nvSpPr>
        <p:spPr>
          <a:xfrm>
            <a:off x="346365" y="5748481"/>
            <a:ext cx="11526980" cy="370586"/>
          </a:xfrm>
        </p:spPr>
        <p:txBody>
          <a:bodyPr anchor="t"/>
          <a:lstStyle>
            <a:lvl1pPr marL="0" indent="0" algn="ctr">
              <a:lnSpc>
                <a:spcPct val="100000"/>
              </a:lnSpc>
              <a:spcBef>
                <a:spcPts val="1200"/>
              </a:spcBef>
              <a:buNone/>
              <a:defRPr sz="2400" b="0" cap="all" baseline="0">
                <a:solidFill>
                  <a:schemeClr val="tx2"/>
                </a:solidFill>
              </a:defRPr>
            </a:lvl1pPr>
            <a:lvl2pPr marL="457188" indent="0" algn="ctr">
              <a:buNone/>
              <a:defRPr sz="2000"/>
            </a:lvl2pPr>
            <a:lvl3pPr marL="914375" indent="0" algn="ctr">
              <a:buNone/>
              <a:defRPr sz="1800"/>
            </a:lvl3pPr>
            <a:lvl4pPr marL="1371563" indent="0" algn="ctr">
              <a:buNone/>
              <a:defRPr sz="1600"/>
            </a:lvl4pPr>
            <a:lvl5pPr marL="1828750" indent="0" algn="ctr">
              <a:buNone/>
              <a:defRPr sz="1600"/>
            </a:lvl5pPr>
            <a:lvl6pPr marL="2285938" indent="0" algn="ctr">
              <a:buNone/>
              <a:defRPr sz="1600"/>
            </a:lvl6pPr>
            <a:lvl7pPr marL="2743125" indent="0" algn="ctr">
              <a:buNone/>
              <a:defRPr sz="1600"/>
            </a:lvl7pPr>
            <a:lvl8pPr marL="3200312" indent="0" algn="ctr">
              <a:buNone/>
              <a:defRPr sz="1600"/>
            </a:lvl8pPr>
            <a:lvl9pPr marL="3657499" indent="0" algn="ctr">
              <a:buNone/>
              <a:defRPr sz="1600"/>
            </a:lvl9pPr>
          </a:lstStyle>
          <a:p>
            <a:r>
              <a:rPr lang="hu-HU" dirty="0"/>
              <a:t>cégnév szerkesztése</a:t>
            </a:r>
          </a:p>
        </p:txBody>
      </p:sp>
      <p:sp>
        <p:nvSpPr>
          <p:cNvPr id="2" name="Cím 1"/>
          <p:cNvSpPr>
            <a:spLocks noGrp="1"/>
          </p:cNvSpPr>
          <p:nvPr>
            <p:ph type="title" hasCustomPrompt="1"/>
          </p:nvPr>
        </p:nvSpPr>
        <p:spPr>
          <a:xfrm>
            <a:off x="346365" y="720436"/>
            <a:ext cx="11526980" cy="1611768"/>
          </a:xfrm>
        </p:spPr>
        <p:txBody>
          <a:bodyPr/>
          <a:lstStyle>
            <a:lvl1pPr algn="ctr">
              <a:lnSpc>
                <a:spcPct val="100000"/>
              </a:lnSpc>
              <a:defRPr cap="all" baseline="0">
                <a:solidFill>
                  <a:schemeClr val="tx2"/>
                </a:solidFill>
              </a:defRPr>
            </a:lvl1pPr>
          </a:lstStyle>
          <a:p>
            <a:r>
              <a:rPr lang="hu-HU" dirty="0"/>
              <a:t>főcím szerkesztése – 3 sor fér ki</a:t>
            </a:r>
          </a:p>
        </p:txBody>
      </p:sp>
      <p:sp>
        <p:nvSpPr>
          <p:cNvPr id="11" name="Szöveg helye 10"/>
          <p:cNvSpPr>
            <a:spLocks noGrp="1"/>
          </p:cNvSpPr>
          <p:nvPr>
            <p:ph type="body" sz="quarter" idx="11" hasCustomPrompt="1"/>
          </p:nvPr>
        </p:nvSpPr>
        <p:spPr>
          <a:xfrm>
            <a:off x="346365" y="2454574"/>
            <a:ext cx="11526980" cy="1036770"/>
          </a:xfrm>
        </p:spPr>
        <p:txBody>
          <a:bodyPr/>
          <a:lstStyle>
            <a:lvl1pPr marL="0" indent="0" algn="ctr">
              <a:buNone/>
              <a:defRPr sz="3200" cap="all" baseline="0">
                <a:solidFill>
                  <a:schemeClr val="tx2"/>
                </a:solidFill>
              </a:defRPr>
            </a:lvl1pPr>
          </a:lstStyle>
          <a:p>
            <a:pPr lvl="0"/>
            <a:r>
              <a:rPr lang="hu-HU" dirty="0"/>
              <a:t>alcím szerkesztése – 2 sor fér ki</a:t>
            </a:r>
          </a:p>
        </p:txBody>
      </p:sp>
      <p:sp>
        <p:nvSpPr>
          <p:cNvPr id="17" name="Szöveg helye 16"/>
          <p:cNvSpPr>
            <a:spLocks noGrp="1"/>
          </p:cNvSpPr>
          <p:nvPr>
            <p:ph type="body" sz="quarter" idx="12" hasCustomPrompt="1"/>
          </p:nvPr>
        </p:nvSpPr>
        <p:spPr>
          <a:xfrm>
            <a:off x="3948546" y="6137564"/>
            <a:ext cx="4322618" cy="290946"/>
          </a:xfrm>
        </p:spPr>
        <p:txBody>
          <a:bodyPr anchor="t"/>
          <a:lstStyle>
            <a:lvl1pPr marL="0" indent="0" algn="ctr">
              <a:buNone/>
              <a:defRPr sz="2400" cap="all" baseline="0">
                <a:solidFill>
                  <a:schemeClr val="tx2"/>
                </a:solidFill>
              </a:defRPr>
            </a:lvl1pPr>
          </a:lstStyle>
          <a:p>
            <a:pPr lvl="0"/>
            <a:r>
              <a:rPr lang="hu-HU" dirty="0"/>
              <a:t>DÁTUM szerkesztése</a:t>
            </a:r>
          </a:p>
        </p:txBody>
      </p:sp>
      <p:pic>
        <p:nvPicPr>
          <p:cNvPr id="4" name="Kép 3"/>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4726966" y="4266413"/>
            <a:ext cx="2765778" cy="706998"/>
          </a:xfrm>
          <a:prstGeom prst="rect">
            <a:avLst/>
          </a:prstGeom>
        </p:spPr>
      </p:pic>
    </p:spTree>
    <p:extLst>
      <p:ext uri="{BB962C8B-B14F-4D97-AF65-F5344CB8AC3E}">
        <p14:creationId xmlns:p14="http://schemas.microsoft.com/office/powerpoint/2010/main" val="3088064937"/>
      </p:ext>
    </p:extLst>
  </p:cSld>
  <p:clrMapOvr>
    <a:overrideClrMapping bg1="lt1" tx1="dk1" bg2="lt2" tx2="dk2" accent1="accent1" accent2="accent2" accent3="accent3" accent4="accent4" accent5="accent5" accent6="accent6" hlink="hlink" folHlink="folHlink"/>
  </p:clrMapOvr>
  <p:extLst>
    <p:ext uri="{DCECCB84-F9BA-43D5-87BE-67443E8EF086}">
      <p15:sldGuideLst xmlns:p15="http://schemas.microsoft.com/office/powerpoint/2012/main">
        <p15:guide id="1" orient="horz" pos="1026" userDrawn="1">
          <p15:clr>
            <a:srgbClr val="FBAE40"/>
          </p15:clr>
        </p15:guide>
        <p15:guide id="2" pos="3863"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Alcímlap + szerző">
    <p:spTree>
      <p:nvGrpSpPr>
        <p:cNvPr id="1" name=""/>
        <p:cNvGrpSpPr/>
        <p:nvPr/>
      </p:nvGrpSpPr>
      <p:grpSpPr>
        <a:xfrm>
          <a:off x="0" y="0"/>
          <a:ext cx="0" cy="0"/>
          <a:chOff x="0" y="0"/>
          <a:chExt cx="0" cy="0"/>
        </a:xfrm>
      </p:grpSpPr>
      <p:sp>
        <p:nvSpPr>
          <p:cNvPr id="2" name="Cím 1"/>
          <p:cNvSpPr>
            <a:spLocks noGrp="1"/>
          </p:cNvSpPr>
          <p:nvPr>
            <p:ph type="title" hasCustomPrompt="1"/>
          </p:nvPr>
        </p:nvSpPr>
        <p:spPr>
          <a:xfrm>
            <a:off x="346363" y="1515512"/>
            <a:ext cx="5749637" cy="4675155"/>
          </a:xfrm>
        </p:spPr>
        <p:txBody>
          <a:bodyPr anchor="t" anchorCtr="0">
            <a:normAutofit/>
          </a:bodyPr>
          <a:lstStyle>
            <a:lvl1pPr algn="l">
              <a:lnSpc>
                <a:spcPct val="100000"/>
              </a:lnSpc>
              <a:defRPr sz="3200" b="0" cap="none" baseline="0">
                <a:solidFill>
                  <a:schemeClr val="accent1"/>
                </a:solidFill>
              </a:defRPr>
            </a:lvl1pPr>
          </a:lstStyle>
          <a:p>
            <a:r>
              <a:rPr lang="hu-HU" dirty="0"/>
              <a:t>Bővebb témaleírás, nyitógondolatok helye</a:t>
            </a:r>
          </a:p>
        </p:txBody>
      </p:sp>
      <p:sp>
        <p:nvSpPr>
          <p:cNvPr id="3" name="Szöveg helye 2"/>
          <p:cNvSpPr>
            <a:spLocks noGrp="1"/>
          </p:cNvSpPr>
          <p:nvPr>
            <p:ph type="body" idx="1" hasCustomPrompt="1"/>
          </p:nvPr>
        </p:nvSpPr>
        <p:spPr>
          <a:xfrm>
            <a:off x="6352674" y="4964674"/>
            <a:ext cx="5498432" cy="464721"/>
          </a:xfrm>
        </p:spPr>
        <p:txBody>
          <a:bodyPr anchor="t"/>
          <a:lstStyle>
            <a:lvl1pPr marL="0" indent="0" algn="r">
              <a:lnSpc>
                <a:spcPct val="100000"/>
              </a:lnSpc>
              <a:buNone/>
              <a:defRPr sz="3200" b="1" cap="none" baseline="0">
                <a:solidFill>
                  <a:schemeClr val="tx2"/>
                </a:solidFill>
                <a:latin typeface="+mj-lt"/>
              </a:defRPr>
            </a:lvl1pPr>
            <a:lvl2pPr marL="457188" indent="0">
              <a:buNone/>
              <a:defRPr sz="2000">
                <a:solidFill>
                  <a:schemeClr val="tx1">
                    <a:tint val="75000"/>
                  </a:schemeClr>
                </a:solidFill>
              </a:defRPr>
            </a:lvl2pPr>
            <a:lvl3pPr marL="914375" indent="0">
              <a:buNone/>
              <a:defRPr sz="1800">
                <a:solidFill>
                  <a:schemeClr val="tx1">
                    <a:tint val="75000"/>
                  </a:schemeClr>
                </a:solidFill>
              </a:defRPr>
            </a:lvl3pPr>
            <a:lvl4pPr marL="1371563" indent="0">
              <a:buNone/>
              <a:defRPr sz="1600">
                <a:solidFill>
                  <a:schemeClr val="tx1">
                    <a:tint val="75000"/>
                  </a:schemeClr>
                </a:solidFill>
              </a:defRPr>
            </a:lvl4pPr>
            <a:lvl5pPr marL="1828750" indent="0">
              <a:buNone/>
              <a:defRPr sz="1600">
                <a:solidFill>
                  <a:schemeClr val="tx1">
                    <a:tint val="75000"/>
                  </a:schemeClr>
                </a:solidFill>
              </a:defRPr>
            </a:lvl5pPr>
            <a:lvl6pPr marL="2285938" indent="0">
              <a:buNone/>
              <a:defRPr sz="1600">
                <a:solidFill>
                  <a:schemeClr val="tx1">
                    <a:tint val="75000"/>
                  </a:schemeClr>
                </a:solidFill>
              </a:defRPr>
            </a:lvl6pPr>
            <a:lvl7pPr marL="2743125" indent="0">
              <a:buNone/>
              <a:defRPr sz="1600">
                <a:solidFill>
                  <a:schemeClr val="tx1">
                    <a:tint val="75000"/>
                  </a:schemeClr>
                </a:solidFill>
              </a:defRPr>
            </a:lvl7pPr>
            <a:lvl8pPr marL="3200312" indent="0">
              <a:buNone/>
              <a:defRPr sz="1600">
                <a:solidFill>
                  <a:schemeClr val="tx1">
                    <a:tint val="75000"/>
                  </a:schemeClr>
                </a:solidFill>
              </a:defRPr>
            </a:lvl8pPr>
            <a:lvl9pPr marL="3657499" indent="0">
              <a:buNone/>
              <a:defRPr sz="1600">
                <a:solidFill>
                  <a:schemeClr val="tx1">
                    <a:tint val="75000"/>
                  </a:schemeClr>
                </a:solidFill>
              </a:defRPr>
            </a:lvl9pPr>
          </a:lstStyle>
          <a:p>
            <a:pPr lvl="0"/>
            <a:r>
              <a:rPr lang="hu-HU" dirty="0"/>
              <a:t>Szerző neve</a:t>
            </a:r>
          </a:p>
        </p:txBody>
      </p:sp>
      <p:sp>
        <p:nvSpPr>
          <p:cNvPr id="7" name="Szöveg helye 2"/>
          <p:cNvSpPr>
            <a:spLocks noGrp="1"/>
          </p:cNvSpPr>
          <p:nvPr>
            <p:ph type="body" idx="13" hasCustomPrompt="1"/>
          </p:nvPr>
        </p:nvSpPr>
        <p:spPr>
          <a:xfrm>
            <a:off x="6373101" y="5429395"/>
            <a:ext cx="5498432" cy="761272"/>
          </a:xfrm>
        </p:spPr>
        <p:txBody>
          <a:bodyPr>
            <a:noAutofit/>
          </a:bodyPr>
          <a:lstStyle>
            <a:lvl1pPr marL="0" indent="0" algn="r">
              <a:lnSpc>
                <a:spcPct val="100000"/>
              </a:lnSpc>
              <a:spcBef>
                <a:spcPts val="0"/>
              </a:spcBef>
              <a:buNone/>
              <a:defRPr sz="2000" b="0" i="0" baseline="0">
                <a:solidFill>
                  <a:schemeClr val="tx2"/>
                </a:solidFill>
                <a:latin typeface="+mj-lt"/>
              </a:defRPr>
            </a:lvl1pPr>
            <a:lvl2pPr marL="457188" indent="0">
              <a:buNone/>
              <a:defRPr sz="2000">
                <a:solidFill>
                  <a:schemeClr val="tx1">
                    <a:tint val="75000"/>
                  </a:schemeClr>
                </a:solidFill>
              </a:defRPr>
            </a:lvl2pPr>
            <a:lvl3pPr marL="914375" indent="0">
              <a:buNone/>
              <a:defRPr sz="1800">
                <a:solidFill>
                  <a:schemeClr val="tx1">
                    <a:tint val="75000"/>
                  </a:schemeClr>
                </a:solidFill>
              </a:defRPr>
            </a:lvl3pPr>
            <a:lvl4pPr marL="1371563" indent="0">
              <a:buNone/>
              <a:defRPr sz="1600">
                <a:solidFill>
                  <a:schemeClr val="tx1">
                    <a:tint val="75000"/>
                  </a:schemeClr>
                </a:solidFill>
              </a:defRPr>
            </a:lvl4pPr>
            <a:lvl5pPr marL="1828750" indent="0">
              <a:buNone/>
              <a:defRPr sz="1600">
                <a:solidFill>
                  <a:schemeClr val="tx1">
                    <a:tint val="75000"/>
                  </a:schemeClr>
                </a:solidFill>
              </a:defRPr>
            </a:lvl5pPr>
            <a:lvl6pPr marL="2285938" indent="0">
              <a:buNone/>
              <a:defRPr sz="1600">
                <a:solidFill>
                  <a:schemeClr val="tx1">
                    <a:tint val="75000"/>
                  </a:schemeClr>
                </a:solidFill>
              </a:defRPr>
            </a:lvl6pPr>
            <a:lvl7pPr marL="2743125" indent="0">
              <a:buNone/>
              <a:defRPr sz="1600">
                <a:solidFill>
                  <a:schemeClr val="tx1">
                    <a:tint val="75000"/>
                  </a:schemeClr>
                </a:solidFill>
              </a:defRPr>
            </a:lvl7pPr>
            <a:lvl8pPr marL="3200312" indent="0">
              <a:buNone/>
              <a:defRPr sz="1600">
                <a:solidFill>
                  <a:schemeClr val="tx1">
                    <a:tint val="75000"/>
                  </a:schemeClr>
                </a:solidFill>
              </a:defRPr>
            </a:lvl8pPr>
            <a:lvl9pPr marL="3657499" indent="0">
              <a:buNone/>
              <a:defRPr sz="1600">
                <a:solidFill>
                  <a:schemeClr val="tx1">
                    <a:tint val="75000"/>
                  </a:schemeClr>
                </a:solidFill>
              </a:defRPr>
            </a:lvl9pPr>
          </a:lstStyle>
          <a:p>
            <a:pPr lvl="0"/>
            <a:r>
              <a:rPr lang="hu-HU" dirty="0"/>
              <a:t>Szerző titulusa, üzletága,</a:t>
            </a:r>
            <a:br>
              <a:rPr lang="hu-HU" dirty="0"/>
            </a:br>
            <a:r>
              <a:rPr lang="hu-HU" dirty="0"/>
              <a:t>e-mail címe </a:t>
            </a:r>
          </a:p>
        </p:txBody>
      </p:sp>
      <p:sp>
        <p:nvSpPr>
          <p:cNvPr id="12" name="Téglalap 11"/>
          <p:cNvSpPr/>
          <p:nvPr userDrawn="1"/>
        </p:nvSpPr>
        <p:spPr>
          <a:xfrm>
            <a:off x="11550316" y="6392110"/>
            <a:ext cx="300790" cy="300790"/>
          </a:xfrm>
          <a:prstGeom prst="rect">
            <a:avLst/>
          </a:prstGeom>
          <a:solidFill>
            <a:srgbClr val="293E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hu-HU" sz="1800"/>
          </a:p>
        </p:txBody>
      </p:sp>
      <p:sp>
        <p:nvSpPr>
          <p:cNvPr id="9" name="Kép helye 8"/>
          <p:cNvSpPr>
            <a:spLocks noGrp="1"/>
          </p:cNvSpPr>
          <p:nvPr>
            <p:ph type="pic" sz="quarter" idx="14" hasCustomPrompt="1"/>
          </p:nvPr>
        </p:nvSpPr>
        <p:spPr>
          <a:xfrm>
            <a:off x="6352673" y="362856"/>
            <a:ext cx="5498433" cy="4296230"/>
          </a:xfrm>
          <a:ln w="3175">
            <a:solidFill>
              <a:schemeClr val="bg2">
                <a:lumMod val="50000"/>
              </a:schemeClr>
            </a:solidFill>
          </a:ln>
        </p:spPr>
        <p:txBody>
          <a:bodyPr anchor="ctr"/>
          <a:lstStyle>
            <a:lvl1pPr marL="0" indent="0" algn="ctr">
              <a:buNone/>
              <a:defRPr baseline="0"/>
            </a:lvl1pPr>
          </a:lstStyle>
          <a:p>
            <a:r>
              <a:rPr lang="hu-HU" dirty="0"/>
              <a:t>Kép beszúrható ide</a:t>
            </a:r>
          </a:p>
        </p:txBody>
      </p:sp>
      <p:sp>
        <p:nvSpPr>
          <p:cNvPr id="14" name="Dátum helye 13"/>
          <p:cNvSpPr>
            <a:spLocks noGrp="1"/>
          </p:cNvSpPr>
          <p:nvPr>
            <p:ph type="dt" sz="half" idx="15"/>
          </p:nvPr>
        </p:nvSpPr>
        <p:spPr/>
        <p:txBody>
          <a:bodyPr/>
          <a:lstStyle/>
          <a:p>
            <a:fld id="{FB47F082-94A8-401A-B19A-FEF8998F1AE8}" type="datetime1">
              <a:rPr lang="hu-HU" smtClean="0"/>
              <a:pPr/>
              <a:t>2023. 07. 20.</a:t>
            </a:fld>
            <a:endParaRPr lang="hu-HU" dirty="0"/>
          </a:p>
        </p:txBody>
      </p:sp>
      <p:sp>
        <p:nvSpPr>
          <p:cNvPr id="15" name="Élőláb helye 14"/>
          <p:cNvSpPr>
            <a:spLocks noGrp="1"/>
          </p:cNvSpPr>
          <p:nvPr>
            <p:ph type="ftr" sz="quarter" idx="16"/>
          </p:nvPr>
        </p:nvSpPr>
        <p:spPr/>
        <p:txBody>
          <a:bodyPr/>
          <a:lstStyle/>
          <a:p>
            <a:r>
              <a:rPr lang="hu-HU"/>
              <a:t>Hivatkozás:</a:t>
            </a:r>
            <a:endParaRPr lang="hu-HU" dirty="0"/>
          </a:p>
        </p:txBody>
      </p:sp>
      <p:sp>
        <p:nvSpPr>
          <p:cNvPr id="16" name="Dia számának helye 15"/>
          <p:cNvSpPr>
            <a:spLocks noGrp="1"/>
          </p:cNvSpPr>
          <p:nvPr>
            <p:ph type="sldNum" sz="quarter" idx="17"/>
          </p:nvPr>
        </p:nvSpPr>
        <p:spPr/>
        <p:txBody>
          <a:bodyPr/>
          <a:lstStyle/>
          <a:p>
            <a:fld id="{1A0B5D20-90C6-47BB-A188-49E443ACD015}" type="slidenum">
              <a:rPr lang="hu-HU" smtClean="0"/>
              <a:pPr/>
              <a:t>‹#›</a:t>
            </a:fld>
            <a:endParaRPr lang="hu-HU"/>
          </a:p>
        </p:txBody>
      </p:sp>
      <p:pic>
        <p:nvPicPr>
          <p:cNvPr id="11" name="Kép 10"/>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981063" y="422224"/>
            <a:ext cx="2625202" cy="671064"/>
          </a:xfrm>
          <a:prstGeom prst="rect">
            <a:avLst/>
          </a:prstGeom>
        </p:spPr>
      </p:pic>
    </p:spTree>
    <p:extLst>
      <p:ext uri="{BB962C8B-B14F-4D97-AF65-F5344CB8AC3E}">
        <p14:creationId xmlns:p14="http://schemas.microsoft.com/office/powerpoint/2010/main" val="3649302317"/>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eljes oldal">
    <p:spTree>
      <p:nvGrpSpPr>
        <p:cNvPr id="1" name=""/>
        <p:cNvGrpSpPr/>
        <p:nvPr/>
      </p:nvGrpSpPr>
      <p:grpSpPr>
        <a:xfrm>
          <a:off x="0" y="0"/>
          <a:ext cx="0" cy="0"/>
          <a:chOff x="0" y="0"/>
          <a:chExt cx="0" cy="0"/>
        </a:xfrm>
      </p:grpSpPr>
      <p:sp>
        <p:nvSpPr>
          <p:cNvPr id="5" name="Cím 4"/>
          <p:cNvSpPr>
            <a:spLocks noGrp="1"/>
          </p:cNvSpPr>
          <p:nvPr>
            <p:ph type="title"/>
          </p:nvPr>
        </p:nvSpPr>
        <p:spPr/>
        <p:txBody>
          <a:bodyPr/>
          <a:lstStyle/>
          <a:p>
            <a:r>
              <a:rPr lang="hu-HU"/>
              <a:t>Mintacím szerkesztése</a:t>
            </a:r>
            <a:endParaRPr lang="hu-HU" dirty="0"/>
          </a:p>
        </p:txBody>
      </p:sp>
      <p:sp>
        <p:nvSpPr>
          <p:cNvPr id="3" name="Tartalom helye 2"/>
          <p:cNvSpPr>
            <a:spLocks noGrp="1"/>
          </p:cNvSpPr>
          <p:nvPr>
            <p:ph idx="1"/>
          </p:nvPr>
        </p:nvSpPr>
        <p:spPr>
          <a:xfrm>
            <a:off x="346364" y="1436914"/>
            <a:ext cx="11504742" cy="4955195"/>
          </a:xfrm>
        </p:spPr>
        <p:txBody>
          <a:bodyPr/>
          <a:lstStyle>
            <a:lvl1pPr marL="288000">
              <a:defRPr/>
            </a:lvl1pPr>
          </a:lstStyle>
          <a:p>
            <a:pPr lvl="0"/>
            <a:r>
              <a:rPr lang="hu-HU"/>
              <a:t>Mintaszöveg szerkesztése</a:t>
            </a:r>
          </a:p>
          <a:p>
            <a:pPr lvl="1"/>
            <a:r>
              <a:rPr lang="hu-HU"/>
              <a:t>Második szint</a:t>
            </a:r>
          </a:p>
          <a:p>
            <a:pPr lvl="2"/>
            <a:r>
              <a:rPr lang="hu-HU"/>
              <a:t>Harmadik szint</a:t>
            </a:r>
          </a:p>
          <a:p>
            <a:pPr lvl="3"/>
            <a:r>
              <a:rPr lang="hu-HU"/>
              <a:t>Negyedik szint</a:t>
            </a:r>
          </a:p>
          <a:p>
            <a:pPr lvl="4"/>
            <a:r>
              <a:rPr lang="hu-HU"/>
              <a:t>Ötödik szint</a:t>
            </a:r>
            <a:endParaRPr lang="hu-HU" dirty="0"/>
          </a:p>
        </p:txBody>
      </p:sp>
      <p:sp>
        <p:nvSpPr>
          <p:cNvPr id="10" name="Dátum helye 9"/>
          <p:cNvSpPr>
            <a:spLocks noGrp="1"/>
          </p:cNvSpPr>
          <p:nvPr>
            <p:ph type="dt" sz="half" idx="10"/>
          </p:nvPr>
        </p:nvSpPr>
        <p:spPr/>
        <p:txBody>
          <a:bodyPr/>
          <a:lstStyle/>
          <a:p>
            <a:fld id="{A424EE1D-02D5-4F26-B940-A9A5008F6DC2}" type="datetime1">
              <a:rPr lang="hu-HU" smtClean="0"/>
              <a:pPr/>
              <a:t>2023. 07. 20.</a:t>
            </a:fld>
            <a:endParaRPr lang="hu-HU" dirty="0"/>
          </a:p>
        </p:txBody>
      </p:sp>
      <p:sp>
        <p:nvSpPr>
          <p:cNvPr id="11" name="Élőláb helye 10"/>
          <p:cNvSpPr>
            <a:spLocks noGrp="1"/>
          </p:cNvSpPr>
          <p:nvPr>
            <p:ph type="ftr" sz="quarter" idx="11"/>
          </p:nvPr>
        </p:nvSpPr>
        <p:spPr/>
        <p:txBody>
          <a:bodyPr/>
          <a:lstStyle/>
          <a:p>
            <a:r>
              <a:rPr lang="hu-HU"/>
              <a:t>Hivatkozás:</a:t>
            </a:r>
            <a:endParaRPr lang="hu-HU" dirty="0"/>
          </a:p>
        </p:txBody>
      </p:sp>
      <p:sp>
        <p:nvSpPr>
          <p:cNvPr id="12" name="Dia számának helye 11"/>
          <p:cNvSpPr>
            <a:spLocks noGrp="1"/>
          </p:cNvSpPr>
          <p:nvPr>
            <p:ph type="sldNum" sz="quarter" idx="12"/>
          </p:nvPr>
        </p:nvSpPr>
        <p:spPr/>
        <p:txBody>
          <a:bodyPr/>
          <a:lstStyle/>
          <a:p>
            <a:fld id="{1A0B5D20-90C6-47BB-A188-49E443ACD015}" type="slidenum">
              <a:rPr lang="hu-HU" smtClean="0"/>
              <a:pPr/>
              <a:t>‹#›</a:t>
            </a:fld>
            <a:endParaRPr lang="hu-HU"/>
          </a:p>
        </p:txBody>
      </p:sp>
      <p:sp>
        <p:nvSpPr>
          <p:cNvPr id="7" name="Szöveg helye 3"/>
          <p:cNvSpPr>
            <a:spLocks noGrp="1"/>
          </p:cNvSpPr>
          <p:nvPr>
            <p:ph type="body" sz="quarter" idx="13" hasCustomPrompt="1"/>
          </p:nvPr>
        </p:nvSpPr>
        <p:spPr>
          <a:xfrm>
            <a:off x="346363" y="857023"/>
            <a:ext cx="8880475" cy="449263"/>
          </a:xfrm>
        </p:spPr>
        <p:txBody>
          <a:bodyPr anchor="ctr"/>
          <a:lstStyle>
            <a:lvl1pPr marL="0" indent="0">
              <a:buNone/>
              <a:defRPr sz="2800" i="1" baseline="0">
                <a:solidFill>
                  <a:schemeClr val="bg2">
                    <a:lumMod val="50000"/>
                  </a:schemeClr>
                </a:solidFill>
              </a:defRPr>
            </a:lvl1pPr>
          </a:lstStyle>
          <a:p>
            <a:pPr lvl="0"/>
            <a:r>
              <a:rPr lang="hu-HU" dirty="0"/>
              <a:t>Alcím, töröljük, ha nem használjuk</a:t>
            </a:r>
          </a:p>
        </p:txBody>
      </p:sp>
    </p:spTree>
    <p:extLst>
      <p:ext uri="{BB962C8B-B14F-4D97-AF65-F5344CB8AC3E}">
        <p14:creationId xmlns:p14="http://schemas.microsoft.com/office/powerpoint/2010/main" val="2194662513"/>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 részes+kék kiemelő doboz">
    <p:spTree>
      <p:nvGrpSpPr>
        <p:cNvPr id="1" name=""/>
        <p:cNvGrpSpPr/>
        <p:nvPr/>
      </p:nvGrpSpPr>
      <p:grpSpPr>
        <a:xfrm>
          <a:off x="0" y="0"/>
          <a:ext cx="0" cy="0"/>
          <a:chOff x="0" y="0"/>
          <a:chExt cx="0" cy="0"/>
        </a:xfrm>
      </p:grpSpPr>
      <p:sp>
        <p:nvSpPr>
          <p:cNvPr id="2" name="Cím 1"/>
          <p:cNvSpPr>
            <a:spLocks noGrp="1"/>
          </p:cNvSpPr>
          <p:nvPr>
            <p:ph type="title" hasCustomPrompt="1"/>
          </p:nvPr>
        </p:nvSpPr>
        <p:spPr/>
        <p:txBody>
          <a:bodyPr/>
          <a:lstStyle/>
          <a:p>
            <a:r>
              <a:rPr lang="hu-HU" dirty="0"/>
              <a:t>Cím szerkesztése</a:t>
            </a:r>
          </a:p>
        </p:txBody>
      </p:sp>
      <p:sp>
        <p:nvSpPr>
          <p:cNvPr id="3" name="Tartalom helye 2"/>
          <p:cNvSpPr>
            <a:spLocks noGrp="1"/>
          </p:cNvSpPr>
          <p:nvPr>
            <p:ph idx="1"/>
          </p:nvPr>
        </p:nvSpPr>
        <p:spPr>
          <a:xfrm>
            <a:off x="346364" y="1433518"/>
            <a:ext cx="8013865" cy="4831357"/>
          </a:xfrm>
        </p:spPr>
        <p:txBody>
          <a:bodyPr/>
          <a:lstStyle>
            <a:lvl1pPr marL="288000">
              <a:defRPr/>
            </a:lvl1pPr>
          </a:lstStyle>
          <a:p>
            <a:pPr lvl="0"/>
            <a:r>
              <a:rPr lang="hu-HU"/>
              <a:t>Mintaszöveg szerkesztése</a:t>
            </a:r>
          </a:p>
          <a:p>
            <a:pPr lvl="1"/>
            <a:r>
              <a:rPr lang="hu-HU"/>
              <a:t>Második szint</a:t>
            </a:r>
          </a:p>
          <a:p>
            <a:pPr lvl="2"/>
            <a:r>
              <a:rPr lang="hu-HU"/>
              <a:t>Harmadik szint</a:t>
            </a:r>
          </a:p>
          <a:p>
            <a:pPr lvl="3"/>
            <a:r>
              <a:rPr lang="hu-HU"/>
              <a:t>Negyedik szint</a:t>
            </a:r>
          </a:p>
          <a:p>
            <a:pPr lvl="4"/>
            <a:r>
              <a:rPr lang="hu-HU"/>
              <a:t>Ötödik szint</a:t>
            </a:r>
            <a:endParaRPr lang="hu-HU" dirty="0"/>
          </a:p>
        </p:txBody>
      </p:sp>
      <p:sp>
        <p:nvSpPr>
          <p:cNvPr id="4" name="Dátum helye 3"/>
          <p:cNvSpPr>
            <a:spLocks noGrp="1"/>
          </p:cNvSpPr>
          <p:nvPr>
            <p:ph type="dt" sz="half" idx="10"/>
          </p:nvPr>
        </p:nvSpPr>
        <p:spPr/>
        <p:txBody>
          <a:bodyPr/>
          <a:lstStyle/>
          <a:p>
            <a:fld id="{ADC8EB6C-A0AB-4995-952E-7DC99B683C55}" type="datetime1">
              <a:rPr lang="hu-HU" smtClean="0"/>
              <a:pPr/>
              <a:t>2023. 07. 20.</a:t>
            </a:fld>
            <a:endParaRPr lang="hu-HU"/>
          </a:p>
        </p:txBody>
      </p:sp>
      <p:sp>
        <p:nvSpPr>
          <p:cNvPr id="5" name="Élőláb helye 4"/>
          <p:cNvSpPr>
            <a:spLocks noGrp="1"/>
          </p:cNvSpPr>
          <p:nvPr>
            <p:ph type="ftr" sz="quarter" idx="11"/>
          </p:nvPr>
        </p:nvSpPr>
        <p:spPr/>
        <p:txBody>
          <a:bodyPr/>
          <a:lstStyle/>
          <a:p>
            <a:r>
              <a:rPr lang="hu-HU"/>
              <a:t>Hivatkozás:</a:t>
            </a:r>
          </a:p>
        </p:txBody>
      </p:sp>
      <p:sp>
        <p:nvSpPr>
          <p:cNvPr id="6" name="Dia számának helye 5"/>
          <p:cNvSpPr>
            <a:spLocks noGrp="1"/>
          </p:cNvSpPr>
          <p:nvPr>
            <p:ph type="sldNum" sz="quarter" idx="12"/>
          </p:nvPr>
        </p:nvSpPr>
        <p:spPr/>
        <p:txBody>
          <a:bodyPr/>
          <a:lstStyle/>
          <a:p>
            <a:fld id="{1A0B5D20-90C6-47BB-A188-49E443ACD015}" type="slidenum">
              <a:rPr lang="hu-HU" smtClean="0"/>
              <a:pPr/>
              <a:t>‹#›</a:t>
            </a:fld>
            <a:endParaRPr lang="hu-HU"/>
          </a:p>
        </p:txBody>
      </p:sp>
      <p:sp>
        <p:nvSpPr>
          <p:cNvPr id="9" name="Szöveg helye 8"/>
          <p:cNvSpPr>
            <a:spLocks noGrp="1"/>
          </p:cNvSpPr>
          <p:nvPr>
            <p:ph type="body" sz="quarter" idx="13" hasCustomPrompt="1"/>
          </p:nvPr>
        </p:nvSpPr>
        <p:spPr>
          <a:xfrm>
            <a:off x="8679543" y="1433518"/>
            <a:ext cx="3175457" cy="4831358"/>
          </a:xfrm>
        </p:spPr>
        <p:txBody>
          <a:bodyPr anchor="ctr"/>
          <a:lstStyle>
            <a:lvl1pPr marL="0" indent="0" algn="ctr">
              <a:lnSpc>
                <a:spcPct val="120000"/>
              </a:lnSpc>
              <a:buNone/>
              <a:defRPr b="1" baseline="0">
                <a:solidFill>
                  <a:schemeClr val="accent1"/>
                </a:solidFill>
                <a:latin typeface="+mj-lt"/>
              </a:defRPr>
            </a:lvl1pPr>
          </a:lstStyle>
          <a:p>
            <a:pPr lvl="0"/>
            <a:r>
              <a:rPr lang="hu-HU" dirty="0"/>
              <a:t>Szövegdoboz kiemeléssel nagyobb  sortáv</a:t>
            </a:r>
          </a:p>
        </p:txBody>
      </p:sp>
      <p:sp>
        <p:nvSpPr>
          <p:cNvPr id="8" name="Szöveg helye 3"/>
          <p:cNvSpPr>
            <a:spLocks noGrp="1"/>
          </p:cNvSpPr>
          <p:nvPr>
            <p:ph type="body" sz="quarter" idx="14" hasCustomPrompt="1"/>
          </p:nvPr>
        </p:nvSpPr>
        <p:spPr>
          <a:xfrm>
            <a:off x="346363" y="874104"/>
            <a:ext cx="8880475" cy="449263"/>
          </a:xfrm>
        </p:spPr>
        <p:txBody>
          <a:bodyPr anchor="ctr"/>
          <a:lstStyle>
            <a:lvl1pPr marL="0" indent="0">
              <a:buNone/>
              <a:defRPr sz="2800" i="1">
                <a:solidFill>
                  <a:schemeClr val="bg2">
                    <a:lumMod val="50000"/>
                  </a:schemeClr>
                </a:solidFill>
              </a:defRPr>
            </a:lvl1pPr>
          </a:lstStyle>
          <a:p>
            <a:pPr lvl="0"/>
            <a:r>
              <a:rPr lang="hu-HU" dirty="0"/>
              <a:t>Alcím, töröljük, ha nem használjuk</a:t>
            </a:r>
          </a:p>
        </p:txBody>
      </p:sp>
    </p:spTree>
    <p:extLst>
      <p:ext uri="{BB962C8B-B14F-4D97-AF65-F5344CB8AC3E}">
        <p14:creationId xmlns:p14="http://schemas.microsoft.com/office/powerpoint/2010/main" val="3822434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2 részes">
    <p:spTree>
      <p:nvGrpSpPr>
        <p:cNvPr id="1" name=""/>
        <p:cNvGrpSpPr/>
        <p:nvPr/>
      </p:nvGrpSpPr>
      <p:grpSpPr>
        <a:xfrm>
          <a:off x="0" y="0"/>
          <a:ext cx="0" cy="0"/>
          <a:chOff x="0" y="0"/>
          <a:chExt cx="0" cy="0"/>
        </a:xfrm>
      </p:grpSpPr>
      <p:sp>
        <p:nvSpPr>
          <p:cNvPr id="8" name="Cím 7"/>
          <p:cNvSpPr>
            <a:spLocks noGrp="1"/>
          </p:cNvSpPr>
          <p:nvPr>
            <p:ph type="title" hasCustomPrompt="1"/>
          </p:nvPr>
        </p:nvSpPr>
        <p:spPr/>
        <p:txBody>
          <a:bodyPr/>
          <a:lstStyle/>
          <a:p>
            <a:r>
              <a:rPr lang="hu-HU" dirty="0"/>
              <a:t>Cím szerkesztése</a:t>
            </a:r>
          </a:p>
        </p:txBody>
      </p:sp>
      <p:sp>
        <p:nvSpPr>
          <p:cNvPr id="3" name="Tartalom helye 2"/>
          <p:cNvSpPr>
            <a:spLocks noGrp="1"/>
          </p:cNvSpPr>
          <p:nvPr>
            <p:ph sz="half" idx="1"/>
          </p:nvPr>
        </p:nvSpPr>
        <p:spPr>
          <a:xfrm>
            <a:off x="346363" y="1433520"/>
            <a:ext cx="5575466" cy="4831356"/>
          </a:xfrm>
        </p:spPr>
        <p:txBody>
          <a:bodyPr/>
          <a:lstStyle>
            <a:lvl1pPr marL="288000" indent="-288000">
              <a:lnSpc>
                <a:spcPct val="100000"/>
              </a:lnSpc>
              <a:buClr>
                <a:schemeClr val="accent1"/>
              </a:buClr>
              <a:buFont typeface="Taviraj" panose="00000500000000000000" pitchFamily="2" charset="-34"/>
              <a:buChar char="+"/>
              <a:defRPr/>
            </a:lvl1pPr>
            <a:lvl2pPr marL="800078" indent="-288000">
              <a:lnSpc>
                <a:spcPct val="100000"/>
              </a:lnSpc>
              <a:buClr>
                <a:schemeClr val="accent1"/>
              </a:buClr>
              <a:buFont typeface="Taviraj" panose="00000500000000000000" pitchFamily="2" charset="-34"/>
              <a:buChar char="+"/>
              <a:defRPr/>
            </a:lvl2pPr>
            <a:lvl3pPr marL="1257266" indent="-288000">
              <a:lnSpc>
                <a:spcPct val="100000"/>
              </a:lnSpc>
              <a:buClr>
                <a:schemeClr val="accent1"/>
              </a:buClr>
              <a:buFont typeface="Taviraj" panose="00000500000000000000" pitchFamily="2" charset="-34"/>
              <a:buChar char="+"/>
              <a:defRPr/>
            </a:lvl3pPr>
            <a:lvl4pPr marL="1657304" indent="-288000">
              <a:lnSpc>
                <a:spcPct val="100000"/>
              </a:lnSpc>
              <a:buClr>
                <a:schemeClr val="accent1"/>
              </a:buClr>
              <a:buFont typeface="Taviraj" panose="00000500000000000000" pitchFamily="2" charset="-34"/>
              <a:buChar char="+"/>
              <a:defRPr/>
            </a:lvl4pPr>
            <a:lvl5pPr marL="2114492" indent="-288000">
              <a:lnSpc>
                <a:spcPct val="100000"/>
              </a:lnSpc>
              <a:buClr>
                <a:schemeClr val="accent1"/>
              </a:buClr>
              <a:buFont typeface="Taviraj" panose="00000500000000000000" pitchFamily="2" charset="-34"/>
              <a:buChar char="+"/>
              <a:defRPr/>
            </a:lvl5pPr>
          </a:lstStyle>
          <a:p>
            <a:pPr lvl="0"/>
            <a:r>
              <a:rPr lang="hu-HU"/>
              <a:t>Mintaszöveg szerkesztése</a:t>
            </a:r>
          </a:p>
          <a:p>
            <a:pPr lvl="1"/>
            <a:r>
              <a:rPr lang="hu-HU"/>
              <a:t>Második szint</a:t>
            </a:r>
          </a:p>
          <a:p>
            <a:pPr lvl="2"/>
            <a:r>
              <a:rPr lang="hu-HU"/>
              <a:t>Harmadik szint</a:t>
            </a:r>
          </a:p>
          <a:p>
            <a:pPr lvl="3"/>
            <a:r>
              <a:rPr lang="hu-HU"/>
              <a:t>Negyedik szint</a:t>
            </a:r>
          </a:p>
          <a:p>
            <a:pPr lvl="4"/>
            <a:r>
              <a:rPr lang="hu-HU"/>
              <a:t>Ötödik szint</a:t>
            </a:r>
            <a:endParaRPr lang="hu-HU" dirty="0"/>
          </a:p>
        </p:txBody>
      </p:sp>
      <p:sp>
        <p:nvSpPr>
          <p:cNvPr id="5" name="Dátum helye 4"/>
          <p:cNvSpPr>
            <a:spLocks noGrp="1"/>
          </p:cNvSpPr>
          <p:nvPr>
            <p:ph type="dt" sz="half" idx="10"/>
          </p:nvPr>
        </p:nvSpPr>
        <p:spPr/>
        <p:txBody>
          <a:bodyPr/>
          <a:lstStyle/>
          <a:p>
            <a:fld id="{94DEF444-275E-412B-94CA-CB9072259B78}" type="datetime1">
              <a:rPr lang="hu-HU" smtClean="0"/>
              <a:pPr/>
              <a:t>2023. 07. 20.</a:t>
            </a:fld>
            <a:endParaRPr lang="hu-HU"/>
          </a:p>
        </p:txBody>
      </p:sp>
      <p:sp>
        <p:nvSpPr>
          <p:cNvPr id="6" name="Élőláb helye 5"/>
          <p:cNvSpPr>
            <a:spLocks noGrp="1"/>
          </p:cNvSpPr>
          <p:nvPr>
            <p:ph type="ftr" sz="quarter" idx="11"/>
          </p:nvPr>
        </p:nvSpPr>
        <p:spPr/>
        <p:txBody>
          <a:bodyPr/>
          <a:lstStyle/>
          <a:p>
            <a:r>
              <a:rPr lang="hu-HU"/>
              <a:t>Hivatkozás:</a:t>
            </a:r>
          </a:p>
        </p:txBody>
      </p:sp>
      <p:sp>
        <p:nvSpPr>
          <p:cNvPr id="7" name="Dia számának helye 6"/>
          <p:cNvSpPr>
            <a:spLocks noGrp="1"/>
          </p:cNvSpPr>
          <p:nvPr>
            <p:ph type="sldNum" sz="quarter" idx="12"/>
          </p:nvPr>
        </p:nvSpPr>
        <p:spPr/>
        <p:txBody>
          <a:bodyPr/>
          <a:lstStyle/>
          <a:p>
            <a:fld id="{1A0B5D20-90C6-47BB-A188-49E443ACD015}" type="slidenum">
              <a:rPr lang="hu-HU" smtClean="0"/>
              <a:pPr/>
              <a:t>‹#›</a:t>
            </a:fld>
            <a:endParaRPr lang="hu-HU"/>
          </a:p>
        </p:txBody>
      </p:sp>
      <p:sp>
        <p:nvSpPr>
          <p:cNvPr id="10" name="Tartalom helye 2"/>
          <p:cNvSpPr>
            <a:spLocks noGrp="1"/>
          </p:cNvSpPr>
          <p:nvPr>
            <p:ph sz="half" idx="13"/>
          </p:nvPr>
        </p:nvSpPr>
        <p:spPr>
          <a:xfrm>
            <a:off x="6261308" y="1433519"/>
            <a:ext cx="5575466" cy="4831357"/>
          </a:xfrm>
        </p:spPr>
        <p:txBody>
          <a:bodyPr/>
          <a:lstStyle>
            <a:lvl1pPr marL="288000" indent="-288000">
              <a:lnSpc>
                <a:spcPct val="100000"/>
              </a:lnSpc>
              <a:buClr>
                <a:schemeClr val="accent1">
                  <a:lumMod val="75000"/>
                </a:schemeClr>
              </a:buClr>
              <a:buFont typeface="Taviraj" panose="00000500000000000000" pitchFamily="2" charset="-34"/>
              <a:buChar char="+"/>
              <a:defRPr/>
            </a:lvl1pPr>
            <a:lvl2pPr marL="800078" indent="-288000">
              <a:lnSpc>
                <a:spcPct val="100000"/>
              </a:lnSpc>
              <a:buClr>
                <a:schemeClr val="accent1">
                  <a:lumMod val="75000"/>
                </a:schemeClr>
              </a:buClr>
              <a:buFont typeface="Taviraj" panose="00000500000000000000" pitchFamily="2" charset="-34"/>
              <a:buChar char="+"/>
              <a:defRPr/>
            </a:lvl2pPr>
            <a:lvl3pPr marL="1257266" indent="-288000">
              <a:lnSpc>
                <a:spcPct val="100000"/>
              </a:lnSpc>
              <a:buClr>
                <a:schemeClr val="accent1">
                  <a:lumMod val="75000"/>
                </a:schemeClr>
              </a:buClr>
              <a:buFont typeface="Taviraj" panose="00000500000000000000" pitchFamily="2" charset="-34"/>
              <a:buChar char="+"/>
              <a:defRPr/>
            </a:lvl3pPr>
            <a:lvl4pPr marL="1657304" indent="-288000">
              <a:lnSpc>
                <a:spcPct val="100000"/>
              </a:lnSpc>
              <a:buClr>
                <a:schemeClr val="accent1">
                  <a:lumMod val="75000"/>
                </a:schemeClr>
              </a:buClr>
              <a:buFont typeface="Taviraj" panose="00000500000000000000" pitchFamily="2" charset="-34"/>
              <a:buChar char="+"/>
              <a:defRPr/>
            </a:lvl4pPr>
            <a:lvl5pPr marL="2114492" indent="-288000">
              <a:lnSpc>
                <a:spcPct val="100000"/>
              </a:lnSpc>
              <a:buClr>
                <a:schemeClr val="accent1">
                  <a:lumMod val="75000"/>
                </a:schemeClr>
              </a:buClr>
              <a:buFont typeface="Taviraj" panose="00000500000000000000" pitchFamily="2" charset="-34"/>
              <a:buChar char="+"/>
              <a:defRPr/>
            </a:lvl5pPr>
          </a:lstStyle>
          <a:p>
            <a:pPr lvl="0"/>
            <a:r>
              <a:rPr lang="hu-HU"/>
              <a:t>Mintaszöveg szerkesztése</a:t>
            </a:r>
          </a:p>
          <a:p>
            <a:pPr lvl="1"/>
            <a:r>
              <a:rPr lang="hu-HU"/>
              <a:t>Második szint</a:t>
            </a:r>
          </a:p>
          <a:p>
            <a:pPr lvl="2"/>
            <a:r>
              <a:rPr lang="hu-HU"/>
              <a:t>Harmadik szint</a:t>
            </a:r>
          </a:p>
          <a:p>
            <a:pPr lvl="3"/>
            <a:r>
              <a:rPr lang="hu-HU"/>
              <a:t>Negyedik szint</a:t>
            </a:r>
          </a:p>
          <a:p>
            <a:pPr lvl="4"/>
            <a:r>
              <a:rPr lang="hu-HU"/>
              <a:t>Ötödik szint</a:t>
            </a:r>
            <a:endParaRPr lang="hu-HU" dirty="0"/>
          </a:p>
        </p:txBody>
      </p:sp>
      <p:sp>
        <p:nvSpPr>
          <p:cNvPr id="9" name="Szöveg helye 3"/>
          <p:cNvSpPr>
            <a:spLocks noGrp="1"/>
          </p:cNvSpPr>
          <p:nvPr>
            <p:ph type="body" sz="quarter" idx="14" hasCustomPrompt="1"/>
          </p:nvPr>
        </p:nvSpPr>
        <p:spPr>
          <a:xfrm>
            <a:off x="346363" y="857023"/>
            <a:ext cx="8880475" cy="449263"/>
          </a:xfrm>
        </p:spPr>
        <p:txBody>
          <a:bodyPr anchor="ctr"/>
          <a:lstStyle>
            <a:lvl1pPr marL="0" indent="0">
              <a:buNone/>
              <a:defRPr sz="2800" i="1">
                <a:solidFill>
                  <a:schemeClr val="bg2">
                    <a:lumMod val="50000"/>
                  </a:schemeClr>
                </a:solidFill>
              </a:defRPr>
            </a:lvl1pPr>
          </a:lstStyle>
          <a:p>
            <a:pPr lvl="0"/>
            <a:r>
              <a:rPr lang="hu-HU" dirty="0"/>
              <a:t>Alcím, töröljük, ha nem használjuk</a:t>
            </a:r>
          </a:p>
        </p:txBody>
      </p:sp>
    </p:spTree>
    <p:extLst>
      <p:ext uri="{BB962C8B-B14F-4D97-AF65-F5344CB8AC3E}">
        <p14:creationId xmlns:p14="http://schemas.microsoft.com/office/powerpoint/2010/main" val="137897858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2 részes, címmel">
    <p:spTree>
      <p:nvGrpSpPr>
        <p:cNvPr id="1" name=""/>
        <p:cNvGrpSpPr/>
        <p:nvPr/>
      </p:nvGrpSpPr>
      <p:grpSpPr>
        <a:xfrm>
          <a:off x="0" y="0"/>
          <a:ext cx="0" cy="0"/>
          <a:chOff x="0" y="0"/>
          <a:chExt cx="0" cy="0"/>
        </a:xfrm>
      </p:grpSpPr>
      <p:sp>
        <p:nvSpPr>
          <p:cNvPr id="2" name="Cím 1"/>
          <p:cNvSpPr>
            <a:spLocks noGrp="1"/>
          </p:cNvSpPr>
          <p:nvPr>
            <p:ph type="title" hasCustomPrompt="1"/>
          </p:nvPr>
        </p:nvSpPr>
        <p:spPr/>
        <p:txBody>
          <a:bodyPr/>
          <a:lstStyle/>
          <a:p>
            <a:r>
              <a:rPr lang="hu-HU" dirty="0"/>
              <a:t>Cím szerkesztése</a:t>
            </a:r>
          </a:p>
        </p:txBody>
      </p:sp>
      <p:sp>
        <p:nvSpPr>
          <p:cNvPr id="3" name="Szöveg helye 2"/>
          <p:cNvSpPr>
            <a:spLocks noGrp="1"/>
          </p:cNvSpPr>
          <p:nvPr>
            <p:ph type="body" idx="1"/>
          </p:nvPr>
        </p:nvSpPr>
        <p:spPr>
          <a:xfrm>
            <a:off x="346364" y="1431109"/>
            <a:ext cx="5575465" cy="437923"/>
          </a:xfrm>
        </p:spPr>
        <p:txBody>
          <a:bodyPr anchor="ctr"/>
          <a:lstStyle>
            <a:lvl1pPr marL="0" indent="0" algn="ctr">
              <a:buNone/>
              <a:defRPr sz="2400" b="1">
                <a:solidFill>
                  <a:schemeClr val="accent1"/>
                </a:solidFill>
              </a:defRPr>
            </a:lvl1pPr>
            <a:lvl2pPr marL="457188" indent="0">
              <a:buNone/>
              <a:defRPr sz="2000" b="1"/>
            </a:lvl2pPr>
            <a:lvl3pPr marL="914375" indent="0">
              <a:buNone/>
              <a:defRPr sz="1800" b="1"/>
            </a:lvl3pPr>
            <a:lvl4pPr marL="1371563" indent="0">
              <a:buNone/>
              <a:defRPr sz="1600" b="1"/>
            </a:lvl4pPr>
            <a:lvl5pPr marL="1828750" indent="0">
              <a:buNone/>
              <a:defRPr sz="1600" b="1"/>
            </a:lvl5pPr>
            <a:lvl6pPr marL="2285938" indent="0">
              <a:buNone/>
              <a:defRPr sz="1600" b="1"/>
            </a:lvl6pPr>
            <a:lvl7pPr marL="2743125" indent="0">
              <a:buNone/>
              <a:defRPr sz="1600" b="1"/>
            </a:lvl7pPr>
            <a:lvl8pPr marL="3200312" indent="0">
              <a:buNone/>
              <a:defRPr sz="1600" b="1"/>
            </a:lvl8pPr>
            <a:lvl9pPr marL="3657499" indent="0">
              <a:buNone/>
              <a:defRPr sz="1600" b="1"/>
            </a:lvl9pPr>
          </a:lstStyle>
          <a:p>
            <a:pPr lvl="0"/>
            <a:r>
              <a:rPr lang="hu-HU"/>
              <a:t>Mintaszöveg szerkesztése</a:t>
            </a:r>
          </a:p>
        </p:txBody>
      </p:sp>
      <p:sp>
        <p:nvSpPr>
          <p:cNvPr id="5" name="Szöveg helye 4"/>
          <p:cNvSpPr>
            <a:spLocks noGrp="1"/>
          </p:cNvSpPr>
          <p:nvPr>
            <p:ph type="body" sz="quarter" idx="3"/>
          </p:nvPr>
        </p:nvSpPr>
        <p:spPr>
          <a:xfrm>
            <a:off x="6261308" y="1431109"/>
            <a:ext cx="5575466" cy="437923"/>
          </a:xfrm>
        </p:spPr>
        <p:txBody>
          <a:bodyPr anchor="ctr"/>
          <a:lstStyle>
            <a:lvl1pPr marL="0" indent="0" algn="ctr">
              <a:buNone/>
              <a:defRPr sz="2400" b="1">
                <a:solidFill>
                  <a:schemeClr val="accent1"/>
                </a:solidFill>
              </a:defRPr>
            </a:lvl1pPr>
            <a:lvl2pPr marL="457188" indent="0">
              <a:buNone/>
              <a:defRPr sz="2000" b="1"/>
            </a:lvl2pPr>
            <a:lvl3pPr marL="914375" indent="0">
              <a:buNone/>
              <a:defRPr sz="1800" b="1"/>
            </a:lvl3pPr>
            <a:lvl4pPr marL="1371563" indent="0">
              <a:buNone/>
              <a:defRPr sz="1600" b="1"/>
            </a:lvl4pPr>
            <a:lvl5pPr marL="1828750" indent="0">
              <a:buNone/>
              <a:defRPr sz="1600" b="1"/>
            </a:lvl5pPr>
            <a:lvl6pPr marL="2285938" indent="0">
              <a:buNone/>
              <a:defRPr sz="1600" b="1"/>
            </a:lvl6pPr>
            <a:lvl7pPr marL="2743125" indent="0">
              <a:buNone/>
              <a:defRPr sz="1600" b="1"/>
            </a:lvl7pPr>
            <a:lvl8pPr marL="3200312" indent="0">
              <a:buNone/>
              <a:defRPr sz="1600" b="1"/>
            </a:lvl8pPr>
            <a:lvl9pPr marL="3657499" indent="0">
              <a:buNone/>
              <a:defRPr sz="1600" b="1"/>
            </a:lvl9pPr>
          </a:lstStyle>
          <a:p>
            <a:pPr lvl="0"/>
            <a:r>
              <a:rPr lang="hu-HU"/>
              <a:t>Mintaszöveg szerkesztése</a:t>
            </a:r>
          </a:p>
        </p:txBody>
      </p:sp>
      <p:sp>
        <p:nvSpPr>
          <p:cNvPr id="7" name="Dátum helye 6"/>
          <p:cNvSpPr>
            <a:spLocks noGrp="1"/>
          </p:cNvSpPr>
          <p:nvPr>
            <p:ph type="dt" sz="half" idx="10"/>
          </p:nvPr>
        </p:nvSpPr>
        <p:spPr/>
        <p:txBody>
          <a:bodyPr/>
          <a:lstStyle/>
          <a:p>
            <a:fld id="{740B5E89-4675-48C5-A7D2-C451236C1E71}" type="datetime1">
              <a:rPr lang="hu-HU" smtClean="0"/>
              <a:pPr/>
              <a:t>2023. 07. 20.</a:t>
            </a:fld>
            <a:endParaRPr lang="hu-HU"/>
          </a:p>
        </p:txBody>
      </p:sp>
      <p:sp>
        <p:nvSpPr>
          <p:cNvPr id="8" name="Élőláb helye 7"/>
          <p:cNvSpPr>
            <a:spLocks noGrp="1"/>
          </p:cNvSpPr>
          <p:nvPr>
            <p:ph type="ftr" sz="quarter" idx="11"/>
          </p:nvPr>
        </p:nvSpPr>
        <p:spPr/>
        <p:txBody>
          <a:bodyPr/>
          <a:lstStyle/>
          <a:p>
            <a:r>
              <a:rPr lang="hu-HU"/>
              <a:t>Hivatkozás:</a:t>
            </a:r>
          </a:p>
        </p:txBody>
      </p:sp>
      <p:sp>
        <p:nvSpPr>
          <p:cNvPr id="9" name="Dia számának helye 8"/>
          <p:cNvSpPr>
            <a:spLocks noGrp="1"/>
          </p:cNvSpPr>
          <p:nvPr>
            <p:ph type="sldNum" sz="quarter" idx="12"/>
          </p:nvPr>
        </p:nvSpPr>
        <p:spPr/>
        <p:txBody>
          <a:bodyPr/>
          <a:lstStyle/>
          <a:p>
            <a:fld id="{1A0B5D20-90C6-47BB-A188-49E443ACD015}" type="slidenum">
              <a:rPr lang="hu-HU" smtClean="0"/>
              <a:pPr/>
              <a:t>‹#›</a:t>
            </a:fld>
            <a:endParaRPr lang="hu-HU"/>
          </a:p>
        </p:txBody>
      </p:sp>
      <p:sp>
        <p:nvSpPr>
          <p:cNvPr id="12" name="Tartalom helye 2"/>
          <p:cNvSpPr>
            <a:spLocks noGrp="1"/>
          </p:cNvSpPr>
          <p:nvPr>
            <p:ph sz="half" idx="13"/>
          </p:nvPr>
        </p:nvSpPr>
        <p:spPr>
          <a:xfrm>
            <a:off x="346363" y="1869032"/>
            <a:ext cx="5575466" cy="4432913"/>
          </a:xfrm>
        </p:spPr>
        <p:txBody>
          <a:bodyPr/>
          <a:lstStyle>
            <a:lvl1pPr marL="288000" indent="-288000">
              <a:lnSpc>
                <a:spcPct val="100000"/>
              </a:lnSpc>
              <a:buClr>
                <a:schemeClr val="accent1">
                  <a:lumMod val="75000"/>
                </a:schemeClr>
              </a:buClr>
              <a:buFont typeface="Taviraj" panose="00000500000000000000" pitchFamily="2" charset="-34"/>
              <a:buChar char="+"/>
              <a:defRPr sz="2400"/>
            </a:lvl1pPr>
            <a:lvl2pPr marL="800078" indent="-288000">
              <a:lnSpc>
                <a:spcPct val="100000"/>
              </a:lnSpc>
              <a:buClr>
                <a:schemeClr val="accent1">
                  <a:lumMod val="75000"/>
                </a:schemeClr>
              </a:buClr>
              <a:buFont typeface="Taviraj" panose="00000500000000000000" pitchFamily="2" charset="-34"/>
              <a:buChar char="+"/>
              <a:defRPr sz="2000"/>
            </a:lvl2pPr>
            <a:lvl3pPr marL="1257266" indent="-288000">
              <a:lnSpc>
                <a:spcPct val="100000"/>
              </a:lnSpc>
              <a:buClr>
                <a:schemeClr val="accent1">
                  <a:lumMod val="75000"/>
                </a:schemeClr>
              </a:buClr>
              <a:buFont typeface="Taviraj" panose="00000500000000000000" pitchFamily="2" charset="-34"/>
              <a:buChar char="+"/>
              <a:defRPr sz="1800"/>
            </a:lvl3pPr>
            <a:lvl4pPr marL="1657304" indent="-288000">
              <a:lnSpc>
                <a:spcPct val="100000"/>
              </a:lnSpc>
              <a:buClr>
                <a:schemeClr val="accent1">
                  <a:lumMod val="75000"/>
                </a:schemeClr>
              </a:buClr>
              <a:buFont typeface="Taviraj" panose="00000500000000000000" pitchFamily="2" charset="-34"/>
              <a:buChar char="+"/>
              <a:defRPr sz="1600"/>
            </a:lvl4pPr>
            <a:lvl5pPr marL="2114492" indent="-288000">
              <a:lnSpc>
                <a:spcPct val="100000"/>
              </a:lnSpc>
              <a:buClr>
                <a:schemeClr val="accent1">
                  <a:lumMod val="75000"/>
                </a:schemeClr>
              </a:buClr>
              <a:buFont typeface="Taviraj" panose="00000500000000000000" pitchFamily="2" charset="-34"/>
              <a:buChar char="+"/>
              <a:defRPr sz="1600"/>
            </a:lvl5pPr>
          </a:lstStyle>
          <a:p>
            <a:pPr lvl="0"/>
            <a:r>
              <a:rPr lang="hu-HU"/>
              <a:t>Mintaszöveg szerkesztése</a:t>
            </a:r>
          </a:p>
          <a:p>
            <a:pPr lvl="1"/>
            <a:r>
              <a:rPr lang="hu-HU"/>
              <a:t>Második szint</a:t>
            </a:r>
          </a:p>
          <a:p>
            <a:pPr lvl="2"/>
            <a:r>
              <a:rPr lang="hu-HU"/>
              <a:t>Harmadik szint</a:t>
            </a:r>
          </a:p>
          <a:p>
            <a:pPr lvl="3"/>
            <a:r>
              <a:rPr lang="hu-HU"/>
              <a:t>Negyedik szint</a:t>
            </a:r>
          </a:p>
          <a:p>
            <a:pPr lvl="4"/>
            <a:r>
              <a:rPr lang="hu-HU"/>
              <a:t>Ötödik szint</a:t>
            </a:r>
            <a:endParaRPr lang="hu-HU" dirty="0"/>
          </a:p>
        </p:txBody>
      </p:sp>
      <p:sp>
        <p:nvSpPr>
          <p:cNvPr id="13" name="Tartalom helye 2"/>
          <p:cNvSpPr>
            <a:spLocks noGrp="1"/>
          </p:cNvSpPr>
          <p:nvPr>
            <p:ph sz="half" idx="14"/>
          </p:nvPr>
        </p:nvSpPr>
        <p:spPr>
          <a:xfrm>
            <a:off x="6261308" y="1869032"/>
            <a:ext cx="5575466" cy="4432914"/>
          </a:xfrm>
        </p:spPr>
        <p:txBody>
          <a:bodyPr/>
          <a:lstStyle>
            <a:lvl1pPr marL="288000" indent="-288000">
              <a:lnSpc>
                <a:spcPct val="100000"/>
              </a:lnSpc>
              <a:buClr>
                <a:schemeClr val="accent1">
                  <a:lumMod val="75000"/>
                </a:schemeClr>
              </a:buClr>
              <a:buFont typeface="Taviraj" panose="00000500000000000000" pitchFamily="2" charset="-34"/>
              <a:buChar char="+"/>
              <a:defRPr sz="2400"/>
            </a:lvl1pPr>
            <a:lvl2pPr marL="800078" indent="-288000">
              <a:lnSpc>
                <a:spcPct val="100000"/>
              </a:lnSpc>
              <a:buClr>
                <a:schemeClr val="accent1">
                  <a:lumMod val="75000"/>
                </a:schemeClr>
              </a:buClr>
              <a:buFont typeface="Taviraj" panose="00000500000000000000" pitchFamily="2" charset="-34"/>
              <a:buChar char="+"/>
              <a:defRPr sz="2000"/>
            </a:lvl2pPr>
            <a:lvl3pPr marL="1257266" indent="-288000">
              <a:lnSpc>
                <a:spcPct val="100000"/>
              </a:lnSpc>
              <a:buClr>
                <a:schemeClr val="accent1">
                  <a:lumMod val="75000"/>
                </a:schemeClr>
              </a:buClr>
              <a:buFont typeface="Taviraj" panose="00000500000000000000" pitchFamily="2" charset="-34"/>
              <a:buChar char="+"/>
              <a:defRPr sz="1800"/>
            </a:lvl3pPr>
            <a:lvl4pPr marL="1657304" indent="-288000">
              <a:lnSpc>
                <a:spcPct val="100000"/>
              </a:lnSpc>
              <a:buClr>
                <a:schemeClr val="accent1">
                  <a:lumMod val="75000"/>
                </a:schemeClr>
              </a:buClr>
              <a:buFont typeface="Taviraj" panose="00000500000000000000" pitchFamily="2" charset="-34"/>
              <a:buChar char="+"/>
              <a:defRPr sz="1600"/>
            </a:lvl4pPr>
            <a:lvl5pPr marL="2114492" indent="-288000">
              <a:lnSpc>
                <a:spcPct val="100000"/>
              </a:lnSpc>
              <a:buClr>
                <a:schemeClr val="accent1">
                  <a:lumMod val="75000"/>
                </a:schemeClr>
              </a:buClr>
              <a:buFont typeface="Taviraj" panose="00000500000000000000" pitchFamily="2" charset="-34"/>
              <a:buChar char="+"/>
              <a:defRPr sz="1600"/>
            </a:lvl5pPr>
          </a:lstStyle>
          <a:p>
            <a:pPr lvl="0"/>
            <a:r>
              <a:rPr lang="hu-HU"/>
              <a:t>Mintaszöveg szerkesztése</a:t>
            </a:r>
          </a:p>
          <a:p>
            <a:pPr lvl="1"/>
            <a:r>
              <a:rPr lang="hu-HU"/>
              <a:t>Második szint</a:t>
            </a:r>
          </a:p>
          <a:p>
            <a:pPr lvl="2"/>
            <a:r>
              <a:rPr lang="hu-HU"/>
              <a:t>Harmadik szint</a:t>
            </a:r>
          </a:p>
          <a:p>
            <a:pPr lvl="3"/>
            <a:r>
              <a:rPr lang="hu-HU"/>
              <a:t>Negyedik szint</a:t>
            </a:r>
          </a:p>
          <a:p>
            <a:pPr lvl="4"/>
            <a:r>
              <a:rPr lang="hu-HU"/>
              <a:t>Ötödik szint</a:t>
            </a:r>
            <a:endParaRPr lang="hu-HU" dirty="0"/>
          </a:p>
        </p:txBody>
      </p:sp>
      <p:sp>
        <p:nvSpPr>
          <p:cNvPr id="10" name="Szöveg helye 3"/>
          <p:cNvSpPr>
            <a:spLocks noGrp="1"/>
          </p:cNvSpPr>
          <p:nvPr>
            <p:ph type="body" sz="quarter" idx="15" hasCustomPrompt="1"/>
          </p:nvPr>
        </p:nvSpPr>
        <p:spPr>
          <a:xfrm>
            <a:off x="346363" y="857023"/>
            <a:ext cx="8880475" cy="449263"/>
          </a:xfrm>
        </p:spPr>
        <p:txBody>
          <a:bodyPr anchor="ctr"/>
          <a:lstStyle>
            <a:lvl1pPr marL="0" indent="0">
              <a:buNone/>
              <a:defRPr sz="2800" i="1">
                <a:solidFill>
                  <a:schemeClr val="bg2">
                    <a:lumMod val="50000"/>
                  </a:schemeClr>
                </a:solidFill>
              </a:defRPr>
            </a:lvl1pPr>
          </a:lstStyle>
          <a:p>
            <a:pPr lvl="0"/>
            <a:r>
              <a:rPr lang="hu-HU" dirty="0"/>
              <a:t>Alcím, töröljük, ha nem használjuk</a:t>
            </a:r>
          </a:p>
        </p:txBody>
      </p:sp>
    </p:spTree>
    <p:extLst>
      <p:ext uri="{BB962C8B-B14F-4D97-AF65-F5344CB8AC3E}">
        <p14:creationId xmlns:p14="http://schemas.microsoft.com/office/powerpoint/2010/main" val="6478325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2 részes alsó-felső">
    <p:spTree>
      <p:nvGrpSpPr>
        <p:cNvPr id="1" name=""/>
        <p:cNvGrpSpPr/>
        <p:nvPr/>
      </p:nvGrpSpPr>
      <p:grpSpPr>
        <a:xfrm>
          <a:off x="0" y="0"/>
          <a:ext cx="0" cy="0"/>
          <a:chOff x="0" y="0"/>
          <a:chExt cx="0" cy="0"/>
        </a:xfrm>
      </p:grpSpPr>
      <p:sp>
        <p:nvSpPr>
          <p:cNvPr id="8" name="Cím 7"/>
          <p:cNvSpPr>
            <a:spLocks noGrp="1"/>
          </p:cNvSpPr>
          <p:nvPr>
            <p:ph type="title" hasCustomPrompt="1"/>
          </p:nvPr>
        </p:nvSpPr>
        <p:spPr/>
        <p:txBody>
          <a:bodyPr/>
          <a:lstStyle>
            <a:lvl1pPr>
              <a:defRPr sz="3600"/>
            </a:lvl1pPr>
          </a:lstStyle>
          <a:p>
            <a:r>
              <a:rPr lang="hu-HU" dirty="0"/>
              <a:t>Cím szerkesztése</a:t>
            </a:r>
          </a:p>
        </p:txBody>
      </p:sp>
      <p:sp>
        <p:nvSpPr>
          <p:cNvPr id="3" name="Tartalom helye 2"/>
          <p:cNvSpPr>
            <a:spLocks noGrp="1"/>
          </p:cNvSpPr>
          <p:nvPr>
            <p:ph sz="half" idx="1"/>
          </p:nvPr>
        </p:nvSpPr>
        <p:spPr>
          <a:xfrm>
            <a:off x="346075" y="1413113"/>
            <a:ext cx="11490411" cy="2388908"/>
          </a:xfrm>
        </p:spPr>
        <p:txBody>
          <a:bodyPr/>
          <a:lstStyle>
            <a:lvl1pPr marL="288000" indent="-288000">
              <a:lnSpc>
                <a:spcPct val="100000"/>
              </a:lnSpc>
              <a:buClr>
                <a:schemeClr val="accent1">
                  <a:lumMod val="75000"/>
                </a:schemeClr>
              </a:buClr>
              <a:buFont typeface="Taviraj" panose="00000500000000000000" pitchFamily="2" charset="-34"/>
              <a:buChar char="+"/>
              <a:defRPr/>
            </a:lvl1pPr>
            <a:lvl2pPr marL="800078" indent="-288000">
              <a:lnSpc>
                <a:spcPct val="100000"/>
              </a:lnSpc>
              <a:buClr>
                <a:schemeClr val="accent1">
                  <a:lumMod val="75000"/>
                </a:schemeClr>
              </a:buClr>
              <a:buFont typeface="Taviraj" panose="00000500000000000000" pitchFamily="2" charset="-34"/>
              <a:buChar char="+"/>
              <a:defRPr/>
            </a:lvl2pPr>
            <a:lvl3pPr marL="1257266" indent="-288000">
              <a:lnSpc>
                <a:spcPct val="100000"/>
              </a:lnSpc>
              <a:buClr>
                <a:schemeClr val="accent1">
                  <a:lumMod val="75000"/>
                </a:schemeClr>
              </a:buClr>
              <a:buFont typeface="Taviraj" panose="00000500000000000000" pitchFamily="2" charset="-34"/>
              <a:buChar char="+"/>
              <a:defRPr/>
            </a:lvl3pPr>
            <a:lvl4pPr marL="1657304" indent="-288000">
              <a:lnSpc>
                <a:spcPct val="100000"/>
              </a:lnSpc>
              <a:buClr>
                <a:schemeClr val="accent1">
                  <a:lumMod val="75000"/>
                </a:schemeClr>
              </a:buClr>
              <a:buFont typeface="Taviraj" panose="00000500000000000000" pitchFamily="2" charset="-34"/>
              <a:buChar char="+"/>
              <a:defRPr/>
            </a:lvl4pPr>
            <a:lvl5pPr marL="2114492" indent="-288000">
              <a:lnSpc>
                <a:spcPct val="100000"/>
              </a:lnSpc>
              <a:buClr>
                <a:schemeClr val="accent1">
                  <a:lumMod val="75000"/>
                </a:schemeClr>
              </a:buClr>
              <a:buFont typeface="Taviraj" panose="00000500000000000000" pitchFamily="2" charset="-34"/>
              <a:buChar char="+"/>
              <a:defRPr/>
            </a:lvl5pPr>
          </a:lstStyle>
          <a:p>
            <a:pPr lvl="0"/>
            <a:r>
              <a:rPr lang="hu-HU"/>
              <a:t>Mintaszöveg szerkesztése</a:t>
            </a:r>
          </a:p>
          <a:p>
            <a:pPr lvl="1"/>
            <a:r>
              <a:rPr lang="hu-HU"/>
              <a:t>Második szint</a:t>
            </a:r>
          </a:p>
          <a:p>
            <a:pPr lvl="2"/>
            <a:r>
              <a:rPr lang="hu-HU"/>
              <a:t>Harmadik szint</a:t>
            </a:r>
          </a:p>
          <a:p>
            <a:pPr lvl="3"/>
            <a:r>
              <a:rPr lang="hu-HU"/>
              <a:t>Negyedik szint</a:t>
            </a:r>
          </a:p>
          <a:p>
            <a:pPr lvl="4"/>
            <a:r>
              <a:rPr lang="hu-HU"/>
              <a:t>Ötödik szint</a:t>
            </a:r>
            <a:endParaRPr lang="hu-HU" dirty="0"/>
          </a:p>
        </p:txBody>
      </p:sp>
      <p:sp>
        <p:nvSpPr>
          <p:cNvPr id="5" name="Dátum helye 4"/>
          <p:cNvSpPr>
            <a:spLocks noGrp="1"/>
          </p:cNvSpPr>
          <p:nvPr>
            <p:ph type="dt" sz="half" idx="10"/>
          </p:nvPr>
        </p:nvSpPr>
        <p:spPr/>
        <p:txBody>
          <a:bodyPr/>
          <a:lstStyle/>
          <a:p>
            <a:fld id="{94DEF444-275E-412B-94CA-CB9072259B78}" type="datetime1">
              <a:rPr lang="hu-HU" smtClean="0"/>
              <a:pPr/>
              <a:t>2023. 07. 20.</a:t>
            </a:fld>
            <a:endParaRPr lang="hu-HU"/>
          </a:p>
        </p:txBody>
      </p:sp>
      <p:sp>
        <p:nvSpPr>
          <p:cNvPr id="6" name="Élőláb helye 5"/>
          <p:cNvSpPr>
            <a:spLocks noGrp="1"/>
          </p:cNvSpPr>
          <p:nvPr>
            <p:ph type="ftr" sz="quarter" idx="11"/>
          </p:nvPr>
        </p:nvSpPr>
        <p:spPr/>
        <p:txBody>
          <a:bodyPr/>
          <a:lstStyle/>
          <a:p>
            <a:r>
              <a:rPr lang="hu-HU"/>
              <a:t>Hivatkozás:</a:t>
            </a:r>
          </a:p>
        </p:txBody>
      </p:sp>
      <p:sp>
        <p:nvSpPr>
          <p:cNvPr id="7" name="Dia számának helye 6"/>
          <p:cNvSpPr>
            <a:spLocks noGrp="1"/>
          </p:cNvSpPr>
          <p:nvPr>
            <p:ph type="sldNum" sz="quarter" idx="12"/>
          </p:nvPr>
        </p:nvSpPr>
        <p:spPr/>
        <p:txBody>
          <a:bodyPr/>
          <a:lstStyle/>
          <a:p>
            <a:fld id="{1A0B5D20-90C6-47BB-A188-49E443ACD015}" type="slidenum">
              <a:rPr lang="hu-HU" smtClean="0"/>
              <a:pPr/>
              <a:t>‹#›</a:t>
            </a:fld>
            <a:endParaRPr lang="hu-HU"/>
          </a:p>
        </p:txBody>
      </p:sp>
      <p:sp>
        <p:nvSpPr>
          <p:cNvPr id="9" name="Szöveg helye 3"/>
          <p:cNvSpPr>
            <a:spLocks noGrp="1"/>
          </p:cNvSpPr>
          <p:nvPr>
            <p:ph type="body" sz="quarter" idx="14" hasCustomPrompt="1"/>
          </p:nvPr>
        </p:nvSpPr>
        <p:spPr>
          <a:xfrm>
            <a:off x="346075" y="852834"/>
            <a:ext cx="8880475" cy="449263"/>
          </a:xfrm>
        </p:spPr>
        <p:txBody>
          <a:bodyPr anchor="ctr"/>
          <a:lstStyle>
            <a:lvl1pPr marL="0" indent="0">
              <a:buNone/>
              <a:defRPr sz="2800" i="1">
                <a:solidFill>
                  <a:schemeClr val="bg2">
                    <a:lumMod val="50000"/>
                  </a:schemeClr>
                </a:solidFill>
              </a:defRPr>
            </a:lvl1pPr>
          </a:lstStyle>
          <a:p>
            <a:pPr lvl="0"/>
            <a:r>
              <a:rPr lang="hu-HU" dirty="0"/>
              <a:t>Alcím, töröljük, ha nem használjuk</a:t>
            </a:r>
          </a:p>
        </p:txBody>
      </p:sp>
      <p:sp>
        <p:nvSpPr>
          <p:cNvPr id="11" name="Tartalom helye 2"/>
          <p:cNvSpPr>
            <a:spLocks noGrp="1"/>
          </p:cNvSpPr>
          <p:nvPr>
            <p:ph sz="half" idx="15"/>
          </p:nvPr>
        </p:nvSpPr>
        <p:spPr>
          <a:xfrm>
            <a:off x="346075" y="3913038"/>
            <a:ext cx="11490411" cy="2390400"/>
          </a:xfrm>
        </p:spPr>
        <p:txBody>
          <a:bodyPr/>
          <a:lstStyle>
            <a:lvl1pPr marL="288000" indent="-288000">
              <a:lnSpc>
                <a:spcPct val="100000"/>
              </a:lnSpc>
              <a:buClr>
                <a:schemeClr val="accent1">
                  <a:lumMod val="75000"/>
                </a:schemeClr>
              </a:buClr>
              <a:buFont typeface="Taviraj" panose="00000500000000000000" pitchFamily="2" charset="-34"/>
              <a:buChar char="+"/>
              <a:defRPr/>
            </a:lvl1pPr>
            <a:lvl2pPr marL="800078" indent="-288000">
              <a:lnSpc>
                <a:spcPct val="100000"/>
              </a:lnSpc>
              <a:buClr>
                <a:schemeClr val="accent1">
                  <a:lumMod val="75000"/>
                </a:schemeClr>
              </a:buClr>
              <a:buFont typeface="Taviraj" panose="00000500000000000000" pitchFamily="2" charset="-34"/>
              <a:buChar char="+"/>
              <a:defRPr/>
            </a:lvl2pPr>
            <a:lvl3pPr marL="1257266" indent="-288000">
              <a:lnSpc>
                <a:spcPct val="100000"/>
              </a:lnSpc>
              <a:buClr>
                <a:schemeClr val="accent1">
                  <a:lumMod val="75000"/>
                </a:schemeClr>
              </a:buClr>
              <a:buFont typeface="Taviraj" panose="00000500000000000000" pitchFamily="2" charset="-34"/>
              <a:buChar char="+"/>
              <a:defRPr/>
            </a:lvl3pPr>
            <a:lvl4pPr marL="1657304" indent="-288000">
              <a:lnSpc>
                <a:spcPct val="100000"/>
              </a:lnSpc>
              <a:buClr>
                <a:schemeClr val="accent1">
                  <a:lumMod val="75000"/>
                </a:schemeClr>
              </a:buClr>
              <a:buFont typeface="Taviraj" panose="00000500000000000000" pitchFamily="2" charset="-34"/>
              <a:buChar char="+"/>
              <a:defRPr/>
            </a:lvl4pPr>
            <a:lvl5pPr marL="2114492" indent="-288000">
              <a:lnSpc>
                <a:spcPct val="100000"/>
              </a:lnSpc>
              <a:buClr>
                <a:schemeClr val="accent1">
                  <a:lumMod val="75000"/>
                </a:schemeClr>
              </a:buClr>
              <a:buFont typeface="Taviraj" panose="00000500000000000000" pitchFamily="2" charset="-34"/>
              <a:buChar char="+"/>
              <a:defRPr/>
            </a:lvl5pPr>
          </a:lstStyle>
          <a:p>
            <a:pPr lvl="0"/>
            <a:r>
              <a:rPr lang="hu-HU"/>
              <a:t>Mintaszöveg szerkesztése</a:t>
            </a:r>
          </a:p>
          <a:p>
            <a:pPr lvl="1"/>
            <a:r>
              <a:rPr lang="hu-HU"/>
              <a:t>Második szint</a:t>
            </a:r>
          </a:p>
          <a:p>
            <a:pPr lvl="2"/>
            <a:r>
              <a:rPr lang="hu-HU"/>
              <a:t>Harmadik szint</a:t>
            </a:r>
          </a:p>
          <a:p>
            <a:pPr lvl="3"/>
            <a:r>
              <a:rPr lang="hu-HU"/>
              <a:t>Negyedik szint</a:t>
            </a:r>
          </a:p>
          <a:p>
            <a:pPr lvl="4"/>
            <a:r>
              <a:rPr lang="hu-HU"/>
              <a:t>Ötödik szint</a:t>
            </a:r>
            <a:endParaRPr lang="hu-HU" dirty="0"/>
          </a:p>
        </p:txBody>
      </p:sp>
    </p:spTree>
    <p:extLst>
      <p:ext uri="{BB962C8B-B14F-4D97-AF65-F5344CB8AC3E}">
        <p14:creationId xmlns:p14="http://schemas.microsoft.com/office/powerpoint/2010/main" val="7666057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 részes + jobb kép">
    <p:spTree>
      <p:nvGrpSpPr>
        <p:cNvPr id="1" name=""/>
        <p:cNvGrpSpPr/>
        <p:nvPr/>
      </p:nvGrpSpPr>
      <p:grpSpPr>
        <a:xfrm>
          <a:off x="0" y="0"/>
          <a:ext cx="0" cy="0"/>
          <a:chOff x="0" y="0"/>
          <a:chExt cx="0" cy="0"/>
        </a:xfrm>
      </p:grpSpPr>
      <p:sp>
        <p:nvSpPr>
          <p:cNvPr id="8" name="Cím 7"/>
          <p:cNvSpPr>
            <a:spLocks noGrp="1"/>
          </p:cNvSpPr>
          <p:nvPr>
            <p:ph type="title" hasCustomPrompt="1"/>
          </p:nvPr>
        </p:nvSpPr>
        <p:spPr/>
        <p:txBody>
          <a:bodyPr/>
          <a:lstStyle>
            <a:lvl1pPr>
              <a:defRPr sz="3600"/>
            </a:lvl1pPr>
          </a:lstStyle>
          <a:p>
            <a:r>
              <a:rPr lang="hu-HU" dirty="0"/>
              <a:t>Cím szerkesztése</a:t>
            </a:r>
          </a:p>
        </p:txBody>
      </p:sp>
      <p:sp>
        <p:nvSpPr>
          <p:cNvPr id="3" name="Tartalom helye 2"/>
          <p:cNvSpPr>
            <a:spLocks noGrp="1"/>
          </p:cNvSpPr>
          <p:nvPr>
            <p:ph sz="half" idx="1"/>
          </p:nvPr>
        </p:nvSpPr>
        <p:spPr>
          <a:xfrm>
            <a:off x="346362" y="1433384"/>
            <a:ext cx="7883238" cy="4856203"/>
          </a:xfrm>
        </p:spPr>
        <p:txBody>
          <a:bodyPr/>
          <a:lstStyle>
            <a:lvl1pPr marL="288000" indent="-288000">
              <a:lnSpc>
                <a:spcPct val="100000"/>
              </a:lnSpc>
              <a:buClr>
                <a:schemeClr val="accent1">
                  <a:lumMod val="75000"/>
                </a:schemeClr>
              </a:buClr>
              <a:buFont typeface="Taviraj" panose="00000500000000000000" pitchFamily="2" charset="-34"/>
              <a:buChar char="+"/>
              <a:defRPr/>
            </a:lvl1pPr>
            <a:lvl2pPr marL="800078" indent="-288000">
              <a:lnSpc>
                <a:spcPct val="100000"/>
              </a:lnSpc>
              <a:buClr>
                <a:schemeClr val="accent1">
                  <a:lumMod val="75000"/>
                </a:schemeClr>
              </a:buClr>
              <a:buFont typeface="Taviraj" panose="00000500000000000000" pitchFamily="2" charset="-34"/>
              <a:buChar char="+"/>
              <a:defRPr/>
            </a:lvl2pPr>
            <a:lvl3pPr marL="1257266" indent="-288000">
              <a:lnSpc>
                <a:spcPct val="100000"/>
              </a:lnSpc>
              <a:buClr>
                <a:schemeClr val="accent1">
                  <a:lumMod val="75000"/>
                </a:schemeClr>
              </a:buClr>
              <a:buFont typeface="Taviraj" panose="00000500000000000000" pitchFamily="2" charset="-34"/>
              <a:buChar char="+"/>
              <a:defRPr/>
            </a:lvl3pPr>
            <a:lvl4pPr marL="1657304" indent="-288000">
              <a:lnSpc>
                <a:spcPct val="100000"/>
              </a:lnSpc>
              <a:buClr>
                <a:schemeClr val="accent1">
                  <a:lumMod val="75000"/>
                </a:schemeClr>
              </a:buClr>
              <a:buFont typeface="Taviraj" panose="00000500000000000000" pitchFamily="2" charset="-34"/>
              <a:buChar char="+"/>
              <a:defRPr/>
            </a:lvl4pPr>
            <a:lvl5pPr marL="2114492" indent="-288000">
              <a:lnSpc>
                <a:spcPct val="100000"/>
              </a:lnSpc>
              <a:buClr>
                <a:schemeClr val="accent1">
                  <a:lumMod val="75000"/>
                </a:schemeClr>
              </a:buClr>
              <a:buFont typeface="Taviraj" panose="00000500000000000000" pitchFamily="2" charset="-34"/>
              <a:buChar char="+"/>
              <a:defRPr/>
            </a:lvl5pPr>
          </a:lstStyle>
          <a:p>
            <a:pPr lvl="0"/>
            <a:r>
              <a:rPr lang="hu-HU"/>
              <a:t>Mintaszöveg szerkesztése</a:t>
            </a:r>
          </a:p>
          <a:p>
            <a:pPr lvl="1"/>
            <a:r>
              <a:rPr lang="hu-HU"/>
              <a:t>Második szint</a:t>
            </a:r>
          </a:p>
          <a:p>
            <a:pPr lvl="2"/>
            <a:r>
              <a:rPr lang="hu-HU"/>
              <a:t>Harmadik szint</a:t>
            </a:r>
          </a:p>
          <a:p>
            <a:pPr lvl="3"/>
            <a:r>
              <a:rPr lang="hu-HU"/>
              <a:t>Negyedik szint</a:t>
            </a:r>
          </a:p>
          <a:p>
            <a:pPr lvl="4"/>
            <a:r>
              <a:rPr lang="hu-HU"/>
              <a:t>Ötödik szint</a:t>
            </a:r>
            <a:endParaRPr lang="hu-HU" dirty="0"/>
          </a:p>
        </p:txBody>
      </p:sp>
      <p:sp>
        <p:nvSpPr>
          <p:cNvPr id="5" name="Dátum helye 4"/>
          <p:cNvSpPr>
            <a:spLocks noGrp="1"/>
          </p:cNvSpPr>
          <p:nvPr>
            <p:ph type="dt" sz="half" idx="10"/>
          </p:nvPr>
        </p:nvSpPr>
        <p:spPr/>
        <p:txBody>
          <a:bodyPr/>
          <a:lstStyle/>
          <a:p>
            <a:fld id="{94DEF444-275E-412B-94CA-CB9072259B78}" type="datetime1">
              <a:rPr lang="hu-HU" smtClean="0"/>
              <a:pPr/>
              <a:t>2023. 07. 20.</a:t>
            </a:fld>
            <a:endParaRPr lang="hu-HU"/>
          </a:p>
        </p:txBody>
      </p:sp>
      <p:sp>
        <p:nvSpPr>
          <p:cNvPr id="6" name="Élőláb helye 5"/>
          <p:cNvSpPr>
            <a:spLocks noGrp="1"/>
          </p:cNvSpPr>
          <p:nvPr>
            <p:ph type="ftr" sz="quarter" idx="11"/>
          </p:nvPr>
        </p:nvSpPr>
        <p:spPr/>
        <p:txBody>
          <a:bodyPr/>
          <a:lstStyle/>
          <a:p>
            <a:r>
              <a:rPr lang="hu-HU"/>
              <a:t>Hivatkozás:</a:t>
            </a:r>
          </a:p>
        </p:txBody>
      </p:sp>
      <p:sp>
        <p:nvSpPr>
          <p:cNvPr id="7" name="Dia számának helye 6"/>
          <p:cNvSpPr>
            <a:spLocks noGrp="1"/>
          </p:cNvSpPr>
          <p:nvPr>
            <p:ph type="sldNum" sz="quarter" idx="12"/>
          </p:nvPr>
        </p:nvSpPr>
        <p:spPr/>
        <p:txBody>
          <a:bodyPr/>
          <a:lstStyle/>
          <a:p>
            <a:fld id="{1A0B5D20-90C6-47BB-A188-49E443ACD015}" type="slidenum">
              <a:rPr lang="hu-HU" smtClean="0"/>
              <a:pPr/>
              <a:t>‹#›</a:t>
            </a:fld>
            <a:endParaRPr lang="hu-HU"/>
          </a:p>
        </p:txBody>
      </p:sp>
      <p:sp>
        <p:nvSpPr>
          <p:cNvPr id="4" name="Kép helye 3"/>
          <p:cNvSpPr>
            <a:spLocks noGrp="1"/>
          </p:cNvSpPr>
          <p:nvPr>
            <p:ph type="pic" sz="quarter" idx="14" hasCustomPrompt="1"/>
          </p:nvPr>
        </p:nvSpPr>
        <p:spPr>
          <a:xfrm>
            <a:off x="8345714" y="1433385"/>
            <a:ext cx="3556000" cy="4856203"/>
          </a:xfrm>
          <a:ln w="3175">
            <a:solidFill>
              <a:schemeClr val="bg2">
                <a:lumMod val="50000"/>
              </a:schemeClr>
            </a:solidFill>
          </a:ln>
        </p:spPr>
        <p:txBody>
          <a:bodyPr/>
          <a:lstStyle>
            <a:lvl1pPr marL="0" indent="0">
              <a:buNone/>
              <a:defRPr/>
            </a:lvl1pPr>
          </a:lstStyle>
          <a:p>
            <a:r>
              <a:rPr lang="hu-HU" dirty="0"/>
              <a:t>Kép beszúrásának helye</a:t>
            </a:r>
          </a:p>
        </p:txBody>
      </p:sp>
      <p:sp>
        <p:nvSpPr>
          <p:cNvPr id="9" name="Szöveg helye 3"/>
          <p:cNvSpPr>
            <a:spLocks noGrp="1"/>
          </p:cNvSpPr>
          <p:nvPr>
            <p:ph type="body" sz="quarter" idx="13" hasCustomPrompt="1"/>
          </p:nvPr>
        </p:nvSpPr>
        <p:spPr>
          <a:xfrm>
            <a:off x="346362" y="849073"/>
            <a:ext cx="8880475" cy="449263"/>
          </a:xfrm>
        </p:spPr>
        <p:txBody>
          <a:bodyPr anchor="ctr"/>
          <a:lstStyle>
            <a:lvl1pPr marL="0" indent="0">
              <a:buNone/>
              <a:defRPr sz="2800" i="1">
                <a:solidFill>
                  <a:schemeClr val="bg2">
                    <a:lumMod val="50000"/>
                  </a:schemeClr>
                </a:solidFill>
              </a:defRPr>
            </a:lvl1pPr>
          </a:lstStyle>
          <a:p>
            <a:pPr lvl="0"/>
            <a:r>
              <a:rPr lang="hu-HU" dirty="0"/>
              <a:t>Alcím, töröljük, ha nem használjuk</a:t>
            </a:r>
          </a:p>
        </p:txBody>
      </p:sp>
    </p:spTree>
    <p:extLst>
      <p:ext uri="{BB962C8B-B14F-4D97-AF65-F5344CB8AC3E}">
        <p14:creationId xmlns:p14="http://schemas.microsoft.com/office/powerpoint/2010/main" val="195627669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1 részes + bal kép">
    <p:spTree>
      <p:nvGrpSpPr>
        <p:cNvPr id="1" name=""/>
        <p:cNvGrpSpPr/>
        <p:nvPr/>
      </p:nvGrpSpPr>
      <p:grpSpPr>
        <a:xfrm>
          <a:off x="0" y="0"/>
          <a:ext cx="0" cy="0"/>
          <a:chOff x="0" y="0"/>
          <a:chExt cx="0" cy="0"/>
        </a:xfrm>
      </p:grpSpPr>
      <p:sp>
        <p:nvSpPr>
          <p:cNvPr id="8" name="Cím 7"/>
          <p:cNvSpPr>
            <a:spLocks noGrp="1"/>
          </p:cNvSpPr>
          <p:nvPr>
            <p:ph type="title" hasCustomPrompt="1"/>
          </p:nvPr>
        </p:nvSpPr>
        <p:spPr/>
        <p:txBody>
          <a:bodyPr/>
          <a:lstStyle>
            <a:lvl1pPr>
              <a:defRPr sz="3600"/>
            </a:lvl1pPr>
          </a:lstStyle>
          <a:p>
            <a:r>
              <a:rPr lang="hu-HU" dirty="0"/>
              <a:t>Cím szerkesztése</a:t>
            </a:r>
          </a:p>
        </p:txBody>
      </p:sp>
      <p:sp>
        <p:nvSpPr>
          <p:cNvPr id="3" name="Tartalom helye 2"/>
          <p:cNvSpPr>
            <a:spLocks noGrp="1"/>
          </p:cNvSpPr>
          <p:nvPr>
            <p:ph sz="half" idx="1"/>
          </p:nvPr>
        </p:nvSpPr>
        <p:spPr>
          <a:xfrm>
            <a:off x="4062020" y="1421164"/>
            <a:ext cx="7829943" cy="4856068"/>
          </a:xfrm>
        </p:spPr>
        <p:txBody>
          <a:bodyPr/>
          <a:lstStyle>
            <a:lvl1pPr marL="288000" indent="-288000">
              <a:lnSpc>
                <a:spcPct val="100000"/>
              </a:lnSpc>
              <a:buClr>
                <a:schemeClr val="accent1">
                  <a:lumMod val="75000"/>
                </a:schemeClr>
              </a:buClr>
              <a:buFont typeface="Taviraj" panose="00000500000000000000" pitchFamily="2" charset="-34"/>
              <a:buChar char="+"/>
              <a:defRPr/>
            </a:lvl1pPr>
            <a:lvl2pPr marL="800078" indent="-288000">
              <a:lnSpc>
                <a:spcPct val="100000"/>
              </a:lnSpc>
              <a:buClr>
                <a:schemeClr val="accent1">
                  <a:lumMod val="75000"/>
                </a:schemeClr>
              </a:buClr>
              <a:buFont typeface="Taviraj" panose="00000500000000000000" pitchFamily="2" charset="-34"/>
              <a:buChar char="+"/>
              <a:defRPr/>
            </a:lvl2pPr>
            <a:lvl3pPr marL="1257266" indent="-288000">
              <a:lnSpc>
                <a:spcPct val="100000"/>
              </a:lnSpc>
              <a:buClr>
                <a:schemeClr val="accent1">
                  <a:lumMod val="75000"/>
                </a:schemeClr>
              </a:buClr>
              <a:buFont typeface="Taviraj" panose="00000500000000000000" pitchFamily="2" charset="-34"/>
              <a:buChar char="+"/>
              <a:defRPr/>
            </a:lvl3pPr>
            <a:lvl4pPr marL="1657304" indent="-288000">
              <a:lnSpc>
                <a:spcPct val="100000"/>
              </a:lnSpc>
              <a:buClr>
                <a:schemeClr val="accent1">
                  <a:lumMod val="75000"/>
                </a:schemeClr>
              </a:buClr>
              <a:buFont typeface="Taviraj" panose="00000500000000000000" pitchFamily="2" charset="-34"/>
              <a:buChar char="+"/>
              <a:defRPr/>
            </a:lvl4pPr>
            <a:lvl5pPr marL="2114492" indent="-288000">
              <a:lnSpc>
                <a:spcPct val="100000"/>
              </a:lnSpc>
              <a:buClr>
                <a:schemeClr val="accent1">
                  <a:lumMod val="75000"/>
                </a:schemeClr>
              </a:buClr>
              <a:buFont typeface="Taviraj" panose="00000500000000000000" pitchFamily="2" charset="-34"/>
              <a:buChar char="+"/>
              <a:defRPr/>
            </a:lvl5pPr>
          </a:lstStyle>
          <a:p>
            <a:pPr lvl="0"/>
            <a:r>
              <a:rPr lang="hu-HU"/>
              <a:t>Mintaszöveg szerkesztése</a:t>
            </a:r>
          </a:p>
          <a:p>
            <a:pPr lvl="1"/>
            <a:r>
              <a:rPr lang="hu-HU"/>
              <a:t>Második szint</a:t>
            </a:r>
          </a:p>
          <a:p>
            <a:pPr lvl="2"/>
            <a:r>
              <a:rPr lang="hu-HU"/>
              <a:t>Harmadik szint</a:t>
            </a:r>
          </a:p>
          <a:p>
            <a:pPr lvl="3"/>
            <a:r>
              <a:rPr lang="hu-HU"/>
              <a:t>Negyedik szint</a:t>
            </a:r>
          </a:p>
          <a:p>
            <a:pPr lvl="4"/>
            <a:r>
              <a:rPr lang="hu-HU"/>
              <a:t>Ötödik szint</a:t>
            </a:r>
            <a:endParaRPr lang="hu-HU" dirty="0"/>
          </a:p>
        </p:txBody>
      </p:sp>
      <p:sp>
        <p:nvSpPr>
          <p:cNvPr id="5" name="Dátum helye 4"/>
          <p:cNvSpPr>
            <a:spLocks noGrp="1"/>
          </p:cNvSpPr>
          <p:nvPr>
            <p:ph type="dt" sz="half" idx="10"/>
          </p:nvPr>
        </p:nvSpPr>
        <p:spPr/>
        <p:txBody>
          <a:bodyPr/>
          <a:lstStyle/>
          <a:p>
            <a:fld id="{94DEF444-275E-412B-94CA-CB9072259B78}" type="datetime1">
              <a:rPr lang="hu-HU" smtClean="0"/>
              <a:pPr/>
              <a:t>2023. 07. 20.</a:t>
            </a:fld>
            <a:endParaRPr lang="hu-HU"/>
          </a:p>
        </p:txBody>
      </p:sp>
      <p:sp>
        <p:nvSpPr>
          <p:cNvPr id="6" name="Élőláb helye 5"/>
          <p:cNvSpPr>
            <a:spLocks noGrp="1"/>
          </p:cNvSpPr>
          <p:nvPr>
            <p:ph type="ftr" sz="quarter" idx="11"/>
          </p:nvPr>
        </p:nvSpPr>
        <p:spPr/>
        <p:txBody>
          <a:bodyPr/>
          <a:lstStyle/>
          <a:p>
            <a:r>
              <a:rPr lang="hu-HU"/>
              <a:t>Hivatkozás:</a:t>
            </a:r>
          </a:p>
        </p:txBody>
      </p:sp>
      <p:sp>
        <p:nvSpPr>
          <p:cNvPr id="7" name="Dia számának helye 6"/>
          <p:cNvSpPr>
            <a:spLocks noGrp="1"/>
          </p:cNvSpPr>
          <p:nvPr>
            <p:ph type="sldNum" sz="quarter" idx="12"/>
          </p:nvPr>
        </p:nvSpPr>
        <p:spPr/>
        <p:txBody>
          <a:bodyPr/>
          <a:lstStyle/>
          <a:p>
            <a:fld id="{1A0B5D20-90C6-47BB-A188-49E443ACD015}" type="slidenum">
              <a:rPr lang="hu-HU" smtClean="0"/>
              <a:pPr/>
              <a:t>‹#›</a:t>
            </a:fld>
            <a:endParaRPr lang="hu-HU"/>
          </a:p>
        </p:txBody>
      </p:sp>
      <p:sp>
        <p:nvSpPr>
          <p:cNvPr id="4" name="Kép helye 3"/>
          <p:cNvSpPr>
            <a:spLocks noGrp="1"/>
          </p:cNvSpPr>
          <p:nvPr>
            <p:ph type="pic" sz="quarter" idx="14" hasCustomPrompt="1"/>
          </p:nvPr>
        </p:nvSpPr>
        <p:spPr>
          <a:xfrm>
            <a:off x="346363" y="1421164"/>
            <a:ext cx="3556000" cy="4856068"/>
          </a:xfrm>
          <a:ln w="3175">
            <a:solidFill>
              <a:schemeClr val="bg2">
                <a:lumMod val="50000"/>
              </a:schemeClr>
            </a:solidFill>
          </a:ln>
        </p:spPr>
        <p:txBody>
          <a:bodyPr/>
          <a:lstStyle>
            <a:lvl1pPr marL="0" indent="0">
              <a:buNone/>
              <a:defRPr/>
            </a:lvl1pPr>
          </a:lstStyle>
          <a:p>
            <a:r>
              <a:rPr lang="hu-HU" dirty="0"/>
              <a:t>Kép beszúrásának helye</a:t>
            </a:r>
          </a:p>
        </p:txBody>
      </p:sp>
      <p:sp>
        <p:nvSpPr>
          <p:cNvPr id="9" name="Szöveg helye 3"/>
          <p:cNvSpPr>
            <a:spLocks noGrp="1"/>
          </p:cNvSpPr>
          <p:nvPr>
            <p:ph type="body" sz="quarter" idx="13" hasCustomPrompt="1"/>
          </p:nvPr>
        </p:nvSpPr>
        <p:spPr>
          <a:xfrm>
            <a:off x="346363" y="860664"/>
            <a:ext cx="8880475" cy="449263"/>
          </a:xfrm>
        </p:spPr>
        <p:txBody>
          <a:bodyPr anchor="ctr"/>
          <a:lstStyle>
            <a:lvl1pPr marL="0" indent="0">
              <a:buNone/>
              <a:defRPr sz="2800" i="1">
                <a:solidFill>
                  <a:schemeClr val="bg2">
                    <a:lumMod val="50000"/>
                  </a:schemeClr>
                </a:solidFill>
              </a:defRPr>
            </a:lvl1pPr>
          </a:lstStyle>
          <a:p>
            <a:pPr lvl="0"/>
            <a:r>
              <a:rPr lang="hu-HU" dirty="0"/>
              <a:t>Alcím, töröljük, ha nem használjuk</a:t>
            </a:r>
          </a:p>
        </p:txBody>
      </p:sp>
    </p:spTree>
    <p:extLst>
      <p:ext uri="{BB962C8B-B14F-4D97-AF65-F5344CB8AC3E}">
        <p14:creationId xmlns:p14="http://schemas.microsoft.com/office/powerpoint/2010/main" val="401268162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3 részes">
    <p:spTree>
      <p:nvGrpSpPr>
        <p:cNvPr id="1" name=""/>
        <p:cNvGrpSpPr/>
        <p:nvPr/>
      </p:nvGrpSpPr>
      <p:grpSpPr>
        <a:xfrm>
          <a:off x="0" y="0"/>
          <a:ext cx="0" cy="0"/>
          <a:chOff x="0" y="0"/>
          <a:chExt cx="0" cy="0"/>
        </a:xfrm>
      </p:grpSpPr>
      <p:sp>
        <p:nvSpPr>
          <p:cNvPr id="8" name="Cím 7"/>
          <p:cNvSpPr>
            <a:spLocks noGrp="1"/>
          </p:cNvSpPr>
          <p:nvPr>
            <p:ph type="title" hasCustomPrompt="1"/>
          </p:nvPr>
        </p:nvSpPr>
        <p:spPr/>
        <p:txBody>
          <a:bodyPr/>
          <a:lstStyle>
            <a:lvl1pPr>
              <a:defRPr sz="3600"/>
            </a:lvl1pPr>
          </a:lstStyle>
          <a:p>
            <a:r>
              <a:rPr lang="hu-HU" dirty="0"/>
              <a:t>Cím szerkesztése</a:t>
            </a:r>
          </a:p>
        </p:txBody>
      </p:sp>
      <p:sp>
        <p:nvSpPr>
          <p:cNvPr id="3" name="Tartalom helye 2"/>
          <p:cNvSpPr>
            <a:spLocks noGrp="1"/>
          </p:cNvSpPr>
          <p:nvPr>
            <p:ph sz="half" idx="1"/>
          </p:nvPr>
        </p:nvSpPr>
        <p:spPr>
          <a:xfrm>
            <a:off x="346363" y="1433384"/>
            <a:ext cx="3659580" cy="4831491"/>
          </a:xfrm>
        </p:spPr>
        <p:txBody>
          <a:bodyPr/>
          <a:lstStyle>
            <a:lvl1pPr marL="252000" indent="-252000">
              <a:lnSpc>
                <a:spcPct val="100000"/>
              </a:lnSpc>
              <a:buClr>
                <a:schemeClr val="accent1">
                  <a:lumMod val="75000"/>
                </a:schemeClr>
              </a:buClr>
              <a:buFont typeface="Taviraj" panose="00000500000000000000" pitchFamily="2" charset="-34"/>
              <a:buChar char="+"/>
              <a:defRPr sz="2400"/>
            </a:lvl1pPr>
            <a:lvl2pPr marL="800078" indent="-252000">
              <a:lnSpc>
                <a:spcPct val="100000"/>
              </a:lnSpc>
              <a:buClr>
                <a:schemeClr val="accent1">
                  <a:lumMod val="75000"/>
                </a:schemeClr>
              </a:buClr>
              <a:buFont typeface="Taviraj" panose="00000500000000000000" pitchFamily="2" charset="-34"/>
              <a:buChar char="+"/>
              <a:defRPr sz="2000"/>
            </a:lvl2pPr>
            <a:lvl3pPr marL="1257266" indent="-252000">
              <a:lnSpc>
                <a:spcPct val="100000"/>
              </a:lnSpc>
              <a:buClr>
                <a:schemeClr val="accent1">
                  <a:lumMod val="75000"/>
                </a:schemeClr>
              </a:buClr>
              <a:buFont typeface="Taviraj" panose="00000500000000000000" pitchFamily="2" charset="-34"/>
              <a:buChar char="+"/>
              <a:defRPr sz="1800"/>
            </a:lvl3pPr>
            <a:lvl4pPr marL="1657304" indent="-252000">
              <a:lnSpc>
                <a:spcPct val="100000"/>
              </a:lnSpc>
              <a:buClr>
                <a:schemeClr val="accent1">
                  <a:lumMod val="75000"/>
                </a:schemeClr>
              </a:buClr>
              <a:buFont typeface="Taviraj" panose="00000500000000000000" pitchFamily="2" charset="-34"/>
              <a:buChar char="+"/>
              <a:defRPr sz="1600"/>
            </a:lvl4pPr>
            <a:lvl5pPr marL="2114492" indent="-252000">
              <a:lnSpc>
                <a:spcPct val="100000"/>
              </a:lnSpc>
              <a:buClr>
                <a:schemeClr val="accent1">
                  <a:lumMod val="75000"/>
                </a:schemeClr>
              </a:buClr>
              <a:buFont typeface="Taviraj" panose="00000500000000000000" pitchFamily="2" charset="-34"/>
              <a:buChar char="+"/>
              <a:defRPr sz="1600"/>
            </a:lvl5pPr>
          </a:lstStyle>
          <a:p>
            <a:pPr lvl="0"/>
            <a:r>
              <a:rPr lang="hu-HU"/>
              <a:t>Mintaszöveg szerkesztése</a:t>
            </a:r>
          </a:p>
          <a:p>
            <a:pPr lvl="1"/>
            <a:r>
              <a:rPr lang="hu-HU"/>
              <a:t>Második szint</a:t>
            </a:r>
          </a:p>
          <a:p>
            <a:pPr lvl="2"/>
            <a:r>
              <a:rPr lang="hu-HU"/>
              <a:t>Harmadik szint</a:t>
            </a:r>
          </a:p>
          <a:p>
            <a:pPr lvl="3"/>
            <a:r>
              <a:rPr lang="hu-HU"/>
              <a:t>Negyedik szint</a:t>
            </a:r>
          </a:p>
          <a:p>
            <a:pPr lvl="4"/>
            <a:r>
              <a:rPr lang="hu-HU"/>
              <a:t>Ötödik szint</a:t>
            </a:r>
            <a:endParaRPr lang="hu-HU" dirty="0"/>
          </a:p>
        </p:txBody>
      </p:sp>
      <p:sp>
        <p:nvSpPr>
          <p:cNvPr id="5" name="Dátum helye 4"/>
          <p:cNvSpPr>
            <a:spLocks noGrp="1"/>
          </p:cNvSpPr>
          <p:nvPr>
            <p:ph type="dt" sz="half" idx="10"/>
          </p:nvPr>
        </p:nvSpPr>
        <p:spPr/>
        <p:txBody>
          <a:bodyPr/>
          <a:lstStyle/>
          <a:p>
            <a:fld id="{94DEF444-275E-412B-94CA-CB9072259B78}" type="datetime1">
              <a:rPr lang="hu-HU" smtClean="0"/>
              <a:pPr/>
              <a:t>2023. 07. 20.</a:t>
            </a:fld>
            <a:endParaRPr lang="hu-HU"/>
          </a:p>
        </p:txBody>
      </p:sp>
      <p:sp>
        <p:nvSpPr>
          <p:cNvPr id="6" name="Élőláb helye 5"/>
          <p:cNvSpPr>
            <a:spLocks noGrp="1"/>
          </p:cNvSpPr>
          <p:nvPr>
            <p:ph type="ftr" sz="quarter" idx="11"/>
          </p:nvPr>
        </p:nvSpPr>
        <p:spPr/>
        <p:txBody>
          <a:bodyPr/>
          <a:lstStyle/>
          <a:p>
            <a:r>
              <a:rPr lang="hu-HU"/>
              <a:t>Hivatkozás:</a:t>
            </a:r>
          </a:p>
        </p:txBody>
      </p:sp>
      <p:sp>
        <p:nvSpPr>
          <p:cNvPr id="7" name="Dia számának helye 6"/>
          <p:cNvSpPr>
            <a:spLocks noGrp="1"/>
          </p:cNvSpPr>
          <p:nvPr>
            <p:ph type="sldNum" sz="quarter" idx="12"/>
          </p:nvPr>
        </p:nvSpPr>
        <p:spPr/>
        <p:txBody>
          <a:bodyPr/>
          <a:lstStyle/>
          <a:p>
            <a:fld id="{1A0B5D20-90C6-47BB-A188-49E443ACD015}" type="slidenum">
              <a:rPr lang="hu-HU" smtClean="0"/>
              <a:pPr/>
              <a:t>‹#›</a:t>
            </a:fld>
            <a:endParaRPr lang="hu-HU"/>
          </a:p>
        </p:txBody>
      </p:sp>
      <p:sp>
        <p:nvSpPr>
          <p:cNvPr id="11" name="Tartalom helye 2"/>
          <p:cNvSpPr>
            <a:spLocks noGrp="1"/>
          </p:cNvSpPr>
          <p:nvPr>
            <p:ph sz="half" idx="13"/>
          </p:nvPr>
        </p:nvSpPr>
        <p:spPr>
          <a:xfrm>
            <a:off x="4289373" y="1433384"/>
            <a:ext cx="3659580" cy="4831491"/>
          </a:xfrm>
        </p:spPr>
        <p:txBody>
          <a:bodyPr/>
          <a:lstStyle>
            <a:lvl1pPr marL="252000" indent="-252000">
              <a:lnSpc>
                <a:spcPct val="100000"/>
              </a:lnSpc>
              <a:buClr>
                <a:schemeClr val="accent1">
                  <a:lumMod val="75000"/>
                </a:schemeClr>
              </a:buClr>
              <a:buFont typeface="Taviraj" panose="00000500000000000000" pitchFamily="2" charset="-34"/>
              <a:buChar char="+"/>
              <a:defRPr sz="2400"/>
            </a:lvl1pPr>
            <a:lvl2pPr marL="800078" indent="-252000">
              <a:lnSpc>
                <a:spcPct val="100000"/>
              </a:lnSpc>
              <a:buClr>
                <a:schemeClr val="accent1">
                  <a:lumMod val="75000"/>
                </a:schemeClr>
              </a:buClr>
              <a:buFont typeface="Taviraj" panose="00000500000000000000" pitchFamily="2" charset="-34"/>
              <a:buChar char="+"/>
              <a:defRPr sz="2000"/>
            </a:lvl2pPr>
            <a:lvl3pPr marL="1257266" indent="-252000">
              <a:lnSpc>
                <a:spcPct val="100000"/>
              </a:lnSpc>
              <a:buClr>
                <a:schemeClr val="accent1">
                  <a:lumMod val="75000"/>
                </a:schemeClr>
              </a:buClr>
              <a:buFont typeface="Taviraj" panose="00000500000000000000" pitchFamily="2" charset="-34"/>
              <a:buChar char="+"/>
              <a:defRPr sz="1800"/>
            </a:lvl3pPr>
            <a:lvl4pPr marL="1657304" indent="-252000">
              <a:lnSpc>
                <a:spcPct val="100000"/>
              </a:lnSpc>
              <a:buClr>
                <a:schemeClr val="accent1">
                  <a:lumMod val="75000"/>
                </a:schemeClr>
              </a:buClr>
              <a:buFont typeface="Taviraj" panose="00000500000000000000" pitchFamily="2" charset="-34"/>
              <a:buChar char="+"/>
              <a:defRPr sz="1600"/>
            </a:lvl4pPr>
            <a:lvl5pPr marL="2114492" indent="-252000">
              <a:lnSpc>
                <a:spcPct val="100000"/>
              </a:lnSpc>
              <a:buClr>
                <a:schemeClr val="accent1">
                  <a:lumMod val="75000"/>
                </a:schemeClr>
              </a:buClr>
              <a:buFont typeface="Taviraj" panose="00000500000000000000" pitchFamily="2" charset="-34"/>
              <a:buChar char="+"/>
              <a:defRPr sz="1600"/>
            </a:lvl5pPr>
          </a:lstStyle>
          <a:p>
            <a:pPr lvl="0"/>
            <a:r>
              <a:rPr lang="hu-HU"/>
              <a:t>Mintaszöveg szerkesztése</a:t>
            </a:r>
          </a:p>
          <a:p>
            <a:pPr lvl="1"/>
            <a:r>
              <a:rPr lang="hu-HU"/>
              <a:t>Második szint</a:t>
            </a:r>
          </a:p>
          <a:p>
            <a:pPr lvl="2"/>
            <a:r>
              <a:rPr lang="hu-HU"/>
              <a:t>Harmadik szint</a:t>
            </a:r>
          </a:p>
          <a:p>
            <a:pPr lvl="3"/>
            <a:r>
              <a:rPr lang="hu-HU"/>
              <a:t>Negyedik szint</a:t>
            </a:r>
          </a:p>
          <a:p>
            <a:pPr lvl="4"/>
            <a:r>
              <a:rPr lang="hu-HU"/>
              <a:t>Ötödik szint</a:t>
            </a:r>
            <a:endParaRPr lang="hu-HU" dirty="0"/>
          </a:p>
        </p:txBody>
      </p:sp>
      <p:sp>
        <p:nvSpPr>
          <p:cNvPr id="12" name="Tartalom helye 2"/>
          <p:cNvSpPr>
            <a:spLocks noGrp="1"/>
          </p:cNvSpPr>
          <p:nvPr>
            <p:ph sz="half" idx="14"/>
          </p:nvPr>
        </p:nvSpPr>
        <p:spPr>
          <a:xfrm>
            <a:off x="8232383" y="1433385"/>
            <a:ext cx="3659580" cy="4831490"/>
          </a:xfrm>
        </p:spPr>
        <p:txBody>
          <a:bodyPr/>
          <a:lstStyle>
            <a:lvl1pPr marL="252000" indent="-252000">
              <a:lnSpc>
                <a:spcPct val="100000"/>
              </a:lnSpc>
              <a:buClr>
                <a:schemeClr val="accent1">
                  <a:lumMod val="75000"/>
                </a:schemeClr>
              </a:buClr>
              <a:buFont typeface="Taviraj" panose="00000500000000000000" pitchFamily="2" charset="-34"/>
              <a:buChar char="+"/>
              <a:defRPr sz="2400"/>
            </a:lvl1pPr>
            <a:lvl2pPr marL="800078" indent="-252000">
              <a:lnSpc>
                <a:spcPct val="100000"/>
              </a:lnSpc>
              <a:buClr>
                <a:schemeClr val="accent1">
                  <a:lumMod val="75000"/>
                </a:schemeClr>
              </a:buClr>
              <a:buFont typeface="Taviraj" panose="00000500000000000000" pitchFamily="2" charset="-34"/>
              <a:buChar char="+"/>
              <a:defRPr sz="2000"/>
            </a:lvl2pPr>
            <a:lvl3pPr marL="1257266" indent="-252000">
              <a:lnSpc>
                <a:spcPct val="100000"/>
              </a:lnSpc>
              <a:buClr>
                <a:schemeClr val="accent1">
                  <a:lumMod val="75000"/>
                </a:schemeClr>
              </a:buClr>
              <a:buFont typeface="Taviraj" panose="00000500000000000000" pitchFamily="2" charset="-34"/>
              <a:buChar char="+"/>
              <a:defRPr sz="1800"/>
            </a:lvl3pPr>
            <a:lvl4pPr marL="1657304" indent="-252000">
              <a:lnSpc>
                <a:spcPct val="100000"/>
              </a:lnSpc>
              <a:buClr>
                <a:schemeClr val="accent1">
                  <a:lumMod val="75000"/>
                </a:schemeClr>
              </a:buClr>
              <a:buFont typeface="Taviraj" panose="00000500000000000000" pitchFamily="2" charset="-34"/>
              <a:buChar char="+"/>
              <a:defRPr sz="1600"/>
            </a:lvl4pPr>
            <a:lvl5pPr marL="2114492" indent="-252000">
              <a:lnSpc>
                <a:spcPct val="100000"/>
              </a:lnSpc>
              <a:buClr>
                <a:schemeClr val="accent1">
                  <a:lumMod val="75000"/>
                </a:schemeClr>
              </a:buClr>
              <a:buFont typeface="Taviraj" panose="00000500000000000000" pitchFamily="2" charset="-34"/>
              <a:buChar char="+"/>
              <a:defRPr sz="1600"/>
            </a:lvl5pPr>
          </a:lstStyle>
          <a:p>
            <a:pPr lvl="0"/>
            <a:r>
              <a:rPr lang="hu-HU"/>
              <a:t>Mintaszöveg szerkesztése</a:t>
            </a:r>
          </a:p>
          <a:p>
            <a:pPr lvl="1"/>
            <a:r>
              <a:rPr lang="hu-HU"/>
              <a:t>Második szint</a:t>
            </a:r>
          </a:p>
          <a:p>
            <a:pPr lvl="2"/>
            <a:r>
              <a:rPr lang="hu-HU"/>
              <a:t>Harmadik szint</a:t>
            </a:r>
          </a:p>
          <a:p>
            <a:pPr lvl="3"/>
            <a:r>
              <a:rPr lang="hu-HU"/>
              <a:t>Negyedik szint</a:t>
            </a:r>
          </a:p>
          <a:p>
            <a:pPr lvl="4"/>
            <a:r>
              <a:rPr lang="hu-HU"/>
              <a:t>Ötödik szint</a:t>
            </a:r>
            <a:endParaRPr lang="hu-HU" dirty="0"/>
          </a:p>
        </p:txBody>
      </p:sp>
      <p:sp>
        <p:nvSpPr>
          <p:cNvPr id="9" name="Szöveg helye 3"/>
          <p:cNvSpPr>
            <a:spLocks noGrp="1"/>
          </p:cNvSpPr>
          <p:nvPr>
            <p:ph type="body" sz="quarter" idx="15" hasCustomPrompt="1"/>
          </p:nvPr>
        </p:nvSpPr>
        <p:spPr>
          <a:xfrm>
            <a:off x="346363" y="857023"/>
            <a:ext cx="8880475" cy="449263"/>
          </a:xfrm>
        </p:spPr>
        <p:txBody>
          <a:bodyPr anchor="ctr"/>
          <a:lstStyle>
            <a:lvl1pPr marL="0" indent="0">
              <a:buNone/>
              <a:defRPr sz="2800" i="1">
                <a:solidFill>
                  <a:schemeClr val="bg2">
                    <a:lumMod val="50000"/>
                  </a:schemeClr>
                </a:solidFill>
              </a:defRPr>
            </a:lvl1pPr>
          </a:lstStyle>
          <a:p>
            <a:pPr lvl="0"/>
            <a:r>
              <a:rPr lang="hu-HU" dirty="0"/>
              <a:t>Alcím, töröljük, ha nem használjuk</a:t>
            </a:r>
          </a:p>
        </p:txBody>
      </p:sp>
    </p:spTree>
    <p:extLst>
      <p:ext uri="{BB962C8B-B14F-4D97-AF65-F5344CB8AC3E}">
        <p14:creationId xmlns:p14="http://schemas.microsoft.com/office/powerpoint/2010/main" val="47107717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userDrawn="1">
  <p:cSld name="Témaelválasztó">
    <p:bg>
      <p:bgPr>
        <a:solidFill>
          <a:schemeClr val="bg1"/>
        </a:solidFill>
        <a:effectLst/>
      </p:bgPr>
    </p:bg>
    <p:spTree>
      <p:nvGrpSpPr>
        <p:cNvPr id="1" name=""/>
        <p:cNvGrpSpPr/>
        <p:nvPr/>
      </p:nvGrpSpPr>
      <p:grpSpPr>
        <a:xfrm>
          <a:off x="0" y="0"/>
          <a:ext cx="0" cy="0"/>
          <a:chOff x="0" y="0"/>
          <a:chExt cx="0" cy="0"/>
        </a:xfrm>
      </p:grpSpPr>
      <p:sp>
        <p:nvSpPr>
          <p:cNvPr id="2" name="Cím 1"/>
          <p:cNvSpPr>
            <a:spLocks noGrp="1"/>
          </p:cNvSpPr>
          <p:nvPr>
            <p:ph type="ctrTitle" hasCustomPrompt="1"/>
          </p:nvPr>
        </p:nvSpPr>
        <p:spPr>
          <a:xfrm>
            <a:off x="1922618" y="3677220"/>
            <a:ext cx="8478778" cy="1836889"/>
          </a:xfrm>
        </p:spPr>
        <p:txBody>
          <a:bodyPr anchor="t">
            <a:noAutofit/>
          </a:bodyPr>
          <a:lstStyle>
            <a:lvl1pPr algn="ctr">
              <a:lnSpc>
                <a:spcPct val="120000"/>
              </a:lnSpc>
              <a:defRPr sz="3200" b="1" i="1" cap="all" baseline="0">
                <a:solidFill>
                  <a:schemeClr val="tx2"/>
                </a:solidFill>
                <a:latin typeface="+mj-lt"/>
              </a:defRPr>
            </a:lvl1pPr>
          </a:lstStyle>
          <a:p>
            <a:r>
              <a:rPr lang="hu-HU" dirty="0"/>
              <a:t>MINTACÍM SZERKESZTÉSE – 3 sor fér ki</a:t>
            </a:r>
            <a:br>
              <a:rPr lang="hu-HU" dirty="0"/>
            </a:br>
            <a:r>
              <a:rPr lang="hu-HU" dirty="0"/>
              <a:t>TÉMAELVÁLASZTÓ</a:t>
            </a:r>
            <a:br>
              <a:rPr lang="hu-HU" dirty="0"/>
            </a:br>
            <a:r>
              <a:rPr lang="hu-HU" dirty="0"/>
              <a:t>3.sor</a:t>
            </a:r>
          </a:p>
        </p:txBody>
      </p:sp>
      <p:sp>
        <p:nvSpPr>
          <p:cNvPr id="5" name="Dia számának helye 4"/>
          <p:cNvSpPr>
            <a:spLocks noGrp="1"/>
          </p:cNvSpPr>
          <p:nvPr>
            <p:ph type="sldNum" sz="quarter" idx="12"/>
          </p:nvPr>
        </p:nvSpPr>
        <p:spPr/>
        <p:txBody>
          <a:bodyPr/>
          <a:lstStyle/>
          <a:p>
            <a:fld id="{1A0B5D20-90C6-47BB-A188-49E443ACD015}" type="slidenum">
              <a:rPr lang="hu-HU" smtClean="0"/>
              <a:pPr/>
              <a:t>‹#›</a:t>
            </a:fld>
            <a:endParaRPr lang="hu-HU" dirty="0"/>
          </a:p>
        </p:txBody>
      </p:sp>
      <p:sp>
        <p:nvSpPr>
          <p:cNvPr id="18" name="Téglalap 17"/>
          <p:cNvSpPr/>
          <p:nvPr userDrawn="1"/>
        </p:nvSpPr>
        <p:spPr>
          <a:xfrm>
            <a:off x="11550316" y="6392110"/>
            <a:ext cx="300790" cy="300790"/>
          </a:xfrm>
          <a:prstGeom prst="rect">
            <a:avLst/>
          </a:prstGeom>
          <a:solidFill>
            <a:srgbClr val="293E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hu-HU" sz="1800"/>
          </a:p>
        </p:txBody>
      </p:sp>
      <p:pic>
        <p:nvPicPr>
          <p:cNvPr id="3" name="Kép 2"/>
          <p:cNvPicPr>
            <a:picLocks noChangeAspect="1"/>
          </p:cNvPicPr>
          <p:nvPr userDrawn="1"/>
        </p:nvPicPr>
        <p:blipFill>
          <a:blip r:embed="rId2"/>
          <a:stretch>
            <a:fillRect/>
          </a:stretch>
        </p:blipFill>
        <p:spPr>
          <a:xfrm>
            <a:off x="5377655" y="1478948"/>
            <a:ext cx="1568703" cy="1519217"/>
          </a:xfrm>
          <a:prstGeom prst="rect">
            <a:avLst/>
          </a:prstGeom>
        </p:spPr>
      </p:pic>
    </p:spTree>
    <p:extLst>
      <p:ext uri="{BB962C8B-B14F-4D97-AF65-F5344CB8AC3E}">
        <p14:creationId xmlns:p14="http://schemas.microsoft.com/office/powerpoint/2010/main" val="2177438016"/>
      </p:ext>
    </p:extLst>
  </p:cSld>
  <p:clrMapOvr>
    <a:overrideClrMapping bg1="lt1" tx1="dk1" bg2="lt2" tx2="dk2" accent1="accent1" accent2="accent2" accent3="accent3" accent4="accent4" accent5="accent5" accent6="accent6" hlink="hlink" folHlink="folHlink"/>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userDrawn="1">
  <p:cSld name="Témaelválasztó alcímmel">
    <p:bg>
      <p:bgPr>
        <a:solidFill>
          <a:schemeClr val="bg1"/>
        </a:solidFill>
        <a:effectLst/>
      </p:bgPr>
    </p:bg>
    <p:spTree>
      <p:nvGrpSpPr>
        <p:cNvPr id="1" name=""/>
        <p:cNvGrpSpPr/>
        <p:nvPr/>
      </p:nvGrpSpPr>
      <p:grpSpPr>
        <a:xfrm>
          <a:off x="0" y="0"/>
          <a:ext cx="0" cy="0"/>
          <a:chOff x="0" y="0"/>
          <a:chExt cx="0" cy="0"/>
        </a:xfrm>
      </p:grpSpPr>
      <p:sp>
        <p:nvSpPr>
          <p:cNvPr id="2" name="Cím 1"/>
          <p:cNvSpPr>
            <a:spLocks noGrp="1"/>
          </p:cNvSpPr>
          <p:nvPr>
            <p:ph type="ctrTitle" hasCustomPrompt="1"/>
          </p:nvPr>
        </p:nvSpPr>
        <p:spPr>
          <a:xfrm>
            <a:off x="1922522" y="3255189"/>
            <a:ext cx="8478778" cy="1133931"/>
          </a:xfrm>
        </p:spPr>
        <p:txBody>
          <a:bodyPr anchor="t">
            <a:noAutofit/>
          </a:bodyPr>
          <a:lstStyle>
            <a:lvl1pPr algn="ctr">
              <a:lnSpc>
                <a:spcPct val="120000"/>
              </a:lnSpc>
              <a:defRPr sz="3200" b="1" i="1" cap="all" baseline="0">
                <a:solidFill>
                  <a:schemeClr val="tx2"/>
                </a:solidFill>
                <a:latin typeface="+mj-lt"/>
              </a:defRPr>
            </a:lvl1pPr>
          </a:lstStyle>
          <a:p>
            <a:r>
              <a:rPr lang="hu-HU" dirty="0"/>
              <a:t>MINTACÍM SZERKESZTÉSE – 2 sor fér ki</a:t>
            </a:r>
            <a:br>
              <a:rPr lang="hu-HU" dirty="0"/>
            </a:br>
            <a:r>
              <a:rPr lang="hu-HU" dirty="0"/>
              <a:t>TÉMAELVÁLASZTÓ</a:t>
            </a:r>
          </a:p>
        </p:txBody>
      </p:sp>
      <p:sp>
        <p:nvSpPr>
          <p:cNvPr id="5" name="Dia számának helye 4"/>
          <p:cNvSpPr>
            <a:spLocks noGrp="1"/>
          </p:cNvSpPr>
          <p:nvPr>
            <p:ph type="sldNum" sz="quarter" idx="12"/>
          </p:nvPr>
        </p:nvSpPr>
        <p:spPr/>
        <p:txBody>
          <a:bodyPr/>
          <a:lstStyle/>
          <a:p>
            <a:fld id="{1A0B5D20-90C6-47BB-A188-49E443ACD015}" type="slidenum">
              <a:rPr lang="hu-HU" smtClean="0"/>
              <a:pPr/>
              <a:t>‹#›</a:t>
            </a:fld>
            <a:endParaRPr lang="hu-HU" dirty="0"/>
          </a:p>
        </p:txBody>
      </p:sp>
      <p:sp>
        <p:nvSpPr>
          <p:cNvPr id="18" name="Téglalap 17"/>
          <p:cNvSpPr/>
          <p:nvPr userDrawn="1"/>
        </p:nvSpPr>
        <p:spPr>
          <a:xfrm>
            <a:off x="11550316" y="6392110"/>
            <a:ext cx="300790" cy="300790"/>
          </a:xfrm>
          <a:prstGeom prst="rect">
            <a:avLst/>
          </a:prstGeom>
          <a:solidFill>
            <a:srgbClr val="293E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hu-HU" sz="1800"/>
          </a:p>
        </p:txBody>
      </p:sp>
      <p:sp>
        <p:nvSpPr>
          <p:cNvPr id="4" name="Szöveg helye 3"/>
          <p:cNvSpPr>
            <a:spLocks noGrp="1"/>
          </p:cNvSpPr>
          <p:nvPr>
            <p:ph type="body" sz="quarter" idx="13" hasCustomPrompt="1"/>
          </p:nvPr>
        </p:nvSpPr>
        <p:spPr>
          <a:xfrm>
            <a:off x="1922463" y="4508392"/>
            <a:ext cx="8478837" cy="1125537"/>
          </a:xfrm>
        </p:spPr>
        <p:txBody>
          <a:bodyPr/>
          <a:lstStyle>
            <a:lvl1pPr marL="0" indent="0" algn="ctr">
              <a:lnSpc>
                <a:spcPct val="100000"/>
              </a:lnSpc>
              <a:spcBef>
                <a:spcPts val="0"/>
              </a:spcBef>
              <a:buNone/>
              <a:defRPr sz="3200" i="1" baseline="0">
                <a:solidFill>
                  <a:schemeClr val="bg2">
                    <a:lumMod val="50000"/>
                  </a:schemeClr>
                </a:solidFill>
              </a:defRPr>
            </a:lvl1pPr>
          </a:lstStyle>
          <a:p>
            <a:pPr lvl="0"/>
            <a:r>
              <a:rPr lang="hu-HU" dirty="0"/>
              <a:t>Alcím szerkesztése – 2 sor fér ki</a:t>
            </a:r>
          </a:p>
          <a:p>
            <a:pPr lvl="0"/>
            <a:r>
              <a:rPr lang="hu-HU" dirty="0"/>
              <a:t>2.sor</a:t>
            </a:r>
          </a:p>
        </p:txBody>
      </p:sp>
      <p:pic>
        <p:nvPicPr>
          <p:cNvPr id="10" name="Kép 9"/>
          <p:cNvPicPr>
            <a:picLocks noChangeAspect="1"/>
          </p:cNvPicPr>
          <p:nvPr userDrawn="1"/>
        </p:nvPicPr>
        <p:blipFill>
          <a:blip r:embed="rId2"/>
          <a:stretch>
            <a:fillRect/>
          </a:stretch>
        </p:blipFill>
        <p:spPr>
          <a:xfrm>
            <a:off x="5330543" y="1053931"/>
            <a:ext cx="1568703" cy="1519217"/>
          </a:xfrm>
          <a:prstGeom prst="rect">
            <a:avLst/>
          </a:prstGeom>
        </p:spPr>
      </p:pic>
    </p:spTree>
    <p:extLst>
      <p:ext uri="{BB962C8B-B14F-4D97-AF65-F5344CB8AC3E}">
        <p14:creationId xmlns:p14="http://schemas.microsoft.com/office/powerpoint/2010/main" val="786994507"/>
      </p:ext>
    </p:extLst>
  </p:cSld>
  <p:clrMapOvr>
    <a:overrideClrMapping bg1="lt1" tx1="dk1" bg2="lt2" tx2="dk2" accent1="accent1" accent2="accent2" accent3="accent3" accent4="accent4" accent5="accent5" accent6="accent6" hlink="hlink" folHlink="folHlink"/>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type="obj">
  <p:cSld name="Cím és tartalom">
    <p:spTree>
      <p:nvGrpSpPr>
        <p:cNvPr id="1" name=""/>
        <p:cNvGrpSpPr/>
        <p:nvPr/>
      </p:nvGrpSpPr>
      <p:grpSpPr>
        <a:xfrm>
          <a:off x="0" y="0"/>
          <a:ext cx="0" cy="0"/>
          <a:chOff x="0" y="0"/>
          <a:chExt cx="0" cy="0"/>
        </a:xfrm>
      </p:grpSpPr>
      <p:sp>
        <p:nvSpPr>
          <p:cNvPr id="2" name="Cím 1"/>
          <p:cNvSpPr>
            <a:spLocks noGrp="1"/>
          </p:cNvSpPr>
          <p:nvPr>
            <p:ph type="title"/>
          </p:nvPr>
        </p:nvSpPr>
        <p:spPr>
          <a:xfrm>
            <a:off x="346363" y="282750"/>
            <a:ext cx="7439527" cy="1325563"/>
          </a:xfrm>
        </p:spPr>
        <p:txBody>
          <a:bodyPr/>
          <a:lstStyle>
            <a:lvl1pPr>
              <a:defRPr>
                <a:latin typeface="+mj-lt"/>
                <a:cs typeface="Calibri" panose="020F0502020204030204" pitchFamily="34" charset="0"/>
              </a:defRPr>
            </a:lvl1pPr>
          </a:lstStyle>
          <a:p>
            <a:r>
              <a:rPr lang="hu-HU"/>
              <a:t>Mintacím szerkesztése</a:t>
            </a:r>
          </a:p>
        </p:txBody>
      </p:sp>
      <p:sp>
        <p:nvSpPr>
          <p:cNvPr id="3" name="Tartalom helye 2"/>
          <p:cNvSpPr>
            <a:spLocks noGrp="1"/>
          </p:cNvSpPr>
          <p:nvPr>
            <p:ph idx="1"/>
          </p:nvPr>
        </p:nvSpPr>
        <p:spPr/>
        <p:txBody>
          <a:bodyPr/>
          <a:lstStyle>
            <a:lvl1pPr>
              <a:defRPr>
                <a:latin typeface="+mj-lt"/>
                <a:cs typeface="Calibri" panose="020F0502020204030204" pitchFamily="34" charset="0"/>
              </a:defRPr>
            </a:lvl1pPr>
            <a:lvl2pPr>
              <a:defRPr>
                <a:latin typeface="+mj-lt"/>
                <a:cs typeface="Calibri" panose="020F0502020204030204" pitchFamily="34" charset="0"/>
              </a:defRPr>
            </a:lvl2pPr>
            <a:lvl3pPr>
              <a:defRPr>
                <a:latin typeface="+mj-lt"/>
                <a:cs typeface="Calibri" panose="020F0502020204030204" pitchFamily="34" charset="0"/>
              </a:defRPr>
            </a:lvl3pPr>
            <a:lvl4pPr>
              <a:defRPr>
                <a:latin typeface="+mj-lt"/>
                <a:cs typeface="Calibri" panose="020F0502020204030204" pitchFamily="34" charset="0"/>
              </a:defRPr>
            </a:lvl4pPr>
            <a:lvl5pPr>
              <a:defRPr>
                <a:latin typeface="+mj-lt"/>
                <a:cs typeface="Calibri" panose="020F0502020204030204" pitchFamily="34" charset="0"/>
              </a:defRPr>
            </a:lvl5pPr>
          </a:lstStyle>
          <a:p>
            <a:pPr lvl="0"/>
            <a:r>
              <a:rPr lang="hu-HU"/>
              <a:t>Mintaszöveg szerkesztése</a:t>
            </a:r>
          </a:p>
          <a:p>
            <a:pPr lvl="1"/>
            <a:r>
              <a:rPr lang="hu-HU"/>
              <a:t>Második szint</a:t>
            </a:r>
          </a:p>
          <a:p>
            <a:pPr lvl="2"/>
            <a:r>
              <a:rPr lang="hu-HU"/>
              <a:t>Harmadik szint</a:t>
            </a:r>
          </a:p>
          <a:p>
            <a:pPr lvl="3"/>
            <a:r>
              <a:rPr lang="hu-HU"/>
              <a:t>Negyedik szint</a:t>
            </a:r>
          </a:p>
          <a:p>
            <a:pPr lvl="4"/>
            <a:r>
              <a:rPr lang="hu-HU"/>
              <a:t>Ötödik szint</a:t>
            </a:r>
          </a:p>
        </p:txBody>
      </p:sp>
      <p:sp>
        <p:nvSpPr>
          <p:cNvPr id="4" name="Dátum helye 3"/>
          <p:cNvSpPr>
            <a:spLocks noGrp="1"/>
          </p:cNvSpPr>
          <p:nvPr>
            <p:ph type="dt" sz="half" idx="10"/>
          </p:nvPr>
        </p:nvSpPr>
        <p:spPr>
          <a:xfrm>
            <a:off x="9677400" y="6405036"/>
            <a:ext cx="1482051" cy="153888"/>
          </a:xfrm>
          <a:prstGeom prst="rect">
            <a:avLst/>
          </a:prstGeom>
        </p:spPr>
        <p:txBody>
          <a:bodyPr/>
          <a:lstStyle/>
          <a:p>
            <a:fld id="{C1CB382B-6AE5-4731-8F16-DF9211FC430F}" type="datetime1">
              <a:rPr lang="hu-HU" smtClean="0"/>
              <a:t>2023. 07. 20.</a:t>
            </a:fld>
            <a:endParaRPr lang="hu-HU"/>
          </a:p>
        </p:txBody>
      </p:sp>
      <p:sp>
        <p:nvSpPr>
          <p:cNvPr id="5" name="Élőláb helye 4"/>
          <p:cNvSpPr>
            <a:spLocks noGrp="1"/>
          </p:cNvSpPr>
          <p:nvPr>
            <p:ph type="ftr" sz="quarter" idx="11"/>
          </p:nvPr>
        </p:nvSpPr>
        <p:spPr/>
        <p:txBody>
          <a:bodyPr/>
          <a:lstStyle/>
          <a:p>
            <a:r>
              <a:rPr lang="hu-HU"/>
              <a:t>Hivatkozás:</a:t>
            </a:r>
          </a:p>
        </p:txBody>
      </p:sp>
      <p:sp>
        <p:nvSpPr>
          <p:cNvPr id="6" name="Dia számának helye 5"/>
          <p:cNvSpPr>
            <a:spLocks noGrp="1"/>
          </p:cNvSpPr>
          <p:nvPr>
            <p:ph type="sldNum" sz="quarter" idx="12"/>
          </p:nvPr>
        </p:nvSpPr>
        <p:spPr/>
        <p:txBody>
          <a:bodyPr/>
          <a:lstStyle/>
          <a:p>
            <a:fld id="{1A0B5D20-90C6-47BB-A188-49E443ACD015}" type="slidenum">
              <a:rPr lang="hu-HU" smtClean="0"/>
              <a:pPr/>
              <a:t>‹#›</a:t>
            </a:fld>
            <a:r>
              <a:rPr lang="hu-HU"/>
              <a:t>. oldal</a:t>
            </a:r>
          </a:p>
        </p:txBody>
      </p:sp>
    </p:spTree>
    <p:extLst>
      <p:ext uri="{BB962C8B-B14F-4D97-AF65-F5344CB8AC3E}">
        <p14:creationId xmlns:p14="http://schemas.microsoft.com/office/powerpoint/2010/main" val="311568691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Cím helye 1"/>
          <p:cNvSpPr>
            <a:spLocks noGrp="1"/>
          </p:cNvSpPr>
          <p:nvPr>
            <p:ph type="title"/>
          </p:nvPr>
        </p:nvSpPr>
        <p:spPr>
          <a:xfrm>
            <a:off x="346363" y="294277"/>
            <a:ext cx="8880763" cy="1012009"/>
          </a:xfrm>
          <a:prstGeom prst="rect">
            <a:avLst/>
          </a:prstGeom>
        </p:spPr>
        <p:txBody>
          <a:bodyPr vert="horz" lIns="91440" tIns="45720" rIns="91440" bIns="45720" rtlCol="0" anchor="t">
            <a:noAutofit/>
          </a:bodyPr>
          <a:lstStyle/>
          <a:p>
            <a:r>
              <a:rPr lang="hu-HU" dirty="0"/>
              <a:t>Cím szerkesztése</a:t>
            </a:r>
            <a:br>
              <a:rPr lang="hu-HU" dirty="0"/>
            </a:br>
            <a:r>
              <a:rPr lang="hu-HU" dirty="0"/>
              <a:t>második sor</a:t>
            </a:r>
          </a:p>
        </p:txBody>
      </p:sp>
      <p:sp>
        <p:nvSpPr>
          <p:cNvPr id="3" name="Szöveg helye 2"/>
          <p:cNvSpPr>
            <a:spLocks noGrp="1"/>
          </p:cNvSpPr>
          <p:nvPr>
            <p:ph type="body" idx="1"/>
          </p:nvPr>
        </p:nvSpPr>
        <p:spPr>
          <a:xfrm>
            <a:off x="346364" y="1436914"/>
            <a:ext cx="11504742" cy="4847771"/>
          </a:xfrm>
          <a:prstGeom prst="rect">
            <a:avLst/>
          </a:prstGeom>
        </p:spPr>
        <p:txBody>
          <a:bodyPr vert="horz" lIns="91440" tIns="45720" rIns="91440" bIns="45720" rtlCol="0">
            <a:noAutofit/>
          </a:bodyPr>
          <a:lstStyle/>
          <a:p>
            <a:pPr lvl="0"/>
            <a:r>
              <a:rPr lang="hu-HU" dirty="0"/>
              <a:t>Mintaszöveg szerkesztése</a:t>
            </a:r>
          </a:p>
          <a:p>
            <a:pPr lvl="1"/>
            <a:r>
              <a:rPr lang="hu-HU" dirty="0"/>
              <a:t>Második szint</a:t>
            </a:r>
          </a:p>
          <a:p>
            <a:pPr lvl="2"/>
            <a:r>
              <a:rPr lang="hu-HU" dirty="0"/>
              <a:t>Harmadik szint</a:t>
            </a:r>
          </a:p>
          <a:p>
            <a:pPr lvl="3"/>
            <a:r>
              <a:rPr lang="hu-HU" dirty="0"/>
              <a:t>Negyedik szint</a:t>
            </a:r>
          </a:p>
          <a:p>
            <a:pPr lvl="4"/>
            <a:r>
              <a:rPr lang="hu-HU" dirty="0"/>
              <a:t>Ötödik szint</a:t>
            </a:r>
          </a:p>
        </p:txBody>
      </p:sp>
      <p:sp>
        <p:nvSpPr>
          <p:cNvPr id="4" name="Dátum helye 3"/>
          <p:cNvSpPr>
            <a:spLocks noGrp="1"/>
          </p:cNvSpPr>
          <p:nvPr>
            <p:ph type="dt" sz="half" idx="2"/>
          </p:nvPr>
        </p:nvSpPr>
        <p:spPr>
          <a:xfrm>
            <a:off x="346363" y="6392109"/>
            <a:ext cx="1395351" cy="322972"/>
          </a:xfrm>
          <a:prstGeom prst="rect">
            <a:avLst/>
          </a:prstGeom>
        </p:spPr>
        <p:txBody>
          <a:bodyPr vert="horz" lIns="91440" tIns="45720" rIns="91440" bIns="45720" rtlCol="0" anchor="ctr"/>
          <a:lstStyle>
            <a:lvl1pPr algn="l">
              <a:defRPr sz="1600">
                <a:solidFill>
                  <a:schemeClr val="tx1"/>
                </a:solidFill>
                <a:latin typeface="+mj-lt"/>
              </a:defRPr>
            </a:lvl1pPr>
          </a:lstStyle>
          <a:p>
            <a:fld id="{7A32CF74-56F0-412D-B1BE-BC3C3F7261BE}" type="datetime1">
              <a:rPr lang="hu-HU" smtClean="0"/>
              <a:pPr/>
              <a:t>2023. 07. 20.</a:t>
            </a:fld>
            <a:endParaRPr lang="hu-HU" dirty="0"/>
          </a:p>
        </p:txBody>
      </p:sp>
      <p:sp>
        <p:nvSpPr>
          <p:cNvPr id="5" name="Élőláb helye 4"/>
          <p:cNvSpPr>
            <a:spLocks noGrp="1"/>
          </p:cNvSpPr>
          <p:nvPr>
            <p:ph type="ftr" sz="quarter" idx="3"/>
          </p:nvPr>
        </p:nvSpPr>
        <p:spPr>
          <a:xfrm>
            <a:off x="1843314" y="6392109"/>
            <a:ext cx="8835988" cy="322971"/>
          </a:xfrm>
          <a:prstGeom prst="rect">
            <a:avLst/>
          </a:prstGeom>
        </p:spPr>
        <p:txBody>
          <a:bodyPr vert="horz" lIns="91440" tIns="45720" rIns="91440" bIns="45720" rtlCol="0" anchor="ctr"/>
          <a:lstStyle>
            <a:lvl1pPr algn="l">
              <a:defRPr sz="1600" i="1">
                <a:solidFill>
                  <a:schemeClr val="tx1"/>
                </a:solidFill>
                <a:latin typeface="+mj-lt"/>
              </a:defRPr>
            </a:lvl1pPr>
          </a:lstStyle>
          <a:p>
            <a:r>
              <a:rPr lang="hu-HU" dirty="0"/>
              <a:t>Hivatkozás:</a:t>
            </a:r>
          </a:p>
        </p:txBody>
      </p:sp>
      <p:sp>
        <p:nvSpPr>
          <p:cNvPr id="6" name="Dia számának helye 5"/>
          <p:cNvSpPr>
            <a:spLocks noGrp="1"/>
          </p:cNvSpPr>
          <p:nvPr>
            <p:ph type="sldNum" sz="quarter" idx="4"/>
          </p:nvPr>
        </p:nvSpPr>
        <p:spPr>
          <a:xfrm>
            <a:off x="10875818" y="6392110"/>
            <a:ext cx="674498" cy="300790"/>
          </a:xfrm>
          <a:prstGeom prst="rect">
            <a:avLst/>
          </a:prstGeom>
        </p:spPr>
        <p:txBody>
          <a:bodyPr vert="horz" lIns="91440" tIns="45720" rIns="91440" bIns="45720" rtlCol="0" anchor="ctr"/>
          <a:lstStyle>
            <a:lvl1pPr algn="r">
              <a:defRPr sz="1600">
                <a:solidFill>
                  <a:schemeClr val="tx1"/>
                </a:solidFill>
                <a:latin typeface="+mj-lt"/>
              </a:defRPr>
            </a:lvl1pPr>
          </a:lstStyle>
          <a:p>
            <a:fld id="{1A0B5D20-90C6-47BB-A188-49E443ACD015}" type="slidenum">
              <a:rPr lang="hu-HU" smtClean="0"/>
              <a:pPr/>
              <a:t>‹#›</a:t>
            </a:fld>
            <a:endParaRPr lang="hu-HU" dirty="0"/>
          </a:p>
        </p:txBody>
      </p:sp>
      <p:sp>
        <p:nvSpPr>
          <p:cNvPr id="8" name="Téglalap 7"/>
          <p:cNvSpPr/>
          <p:nvPr userDrawn="1"/>
        </p:nvSpPr>
        <p:spPr>
          <a:xfrm>
            <a:off x="11550316" y="6392110"/>
            <a:ext cx="300790" cy="300790"/>
          </a:xfrm>
          <a:prstGeom prst="rect">
            <a:avLst/>
          </a:prstGeom>
          <a:solidFill>
            <a:srgbClr val="293E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hu-HU" sz="1800"/>
          </a:p>
        </p:txBody>
      </p:sp>
      <p:pic>
        <p:nvPicPr>
          <p:cNvPr id="7" name="Kép 6"/>
          <p:cNvPicPr>
            <a:picLocks noChangeAspect="1"/>
          </p:cNvPicPr>
          <p:nvPr userDrawn="1"/>
        </p:nvPicPr>
        <p:blipFill>
          <a:blip r:embed="rId15" cstate="print">
            <a:extLst>
              <a:ext uri="{28A0092B-C50C-407E-A947-70E740481C1C}">
                <a14:useLocalDpi xmlns:a14="http://schemas.microsoft.com/office/drawing/2010/main" val="0"/>
              </a:ext>
            </a:extLst>
          </a:blip>
          <a:stretch>
            <a:fillRect/>
          </a:stretch>
        </p:blipFill>
        <p:spPr>
          <a:xfrm>
            <a:off x="10001535" y="378910"/>
            <a:ext cx="1742158" cy="445337"/>
          </a:xfrm>
          <a:prstGeom prst="rect">
            <a:avLst/>
          </a:prstGeom>
        </p:spPr>
      </p:pic>
    </p:spTree>
    <p:extLst>
      <p:ext uri="{BB962C8B-B14F-4D97-AF65-F5344CB8AC3E}">
        <p14:creationId xmlns:p14="http://schemas.microsoft.com/office/powerpoint/2010/main" val="1124835841"/>
      </p:ext>
    </p:extLst>
  </p:cSld>
  <p:clrMap bg1="lt1" tx1="dk1" bg2="lt2" tx2="dk2" accent1="accent1" accent2="accent2" accent3="accent3" accent4="accent4" accent5="accent5" accent6="accent6" hlink="hlink" folHlink="folHlink"/>
  <p:sldLayoutIdLst>
    <p:sldLayoutId id="2147483649" r:id="rId1"/>
    <p:sldLayoutId id="2147483662" r:id="rId2"/>
    <p:sldLayoutId id="2147483650" r:id="rId3"/>
    <p:sldLayoutId id="2147483663" r:id="rId4"/>
    <p:sldLayoutId id="2147483652" r:id="rId5"/>
    <p:sldLayoutId id="2147483653" r:id="rId6"/>
    <p:sldLayoutId id="2147483668" r:id="rId7"/>
    <p:sldLayoutId id="2147483664" r:id="rId8"/>
    <p:sldLayoutId id="2147483665" r:id="rId9"/>
    <p:sldLayoutId id="2147483667" r:id="rId10"/>
    <p:sldLayoutId id="2147483659" r:id="rId11"/>
    <p:sldLayoutId id="2147483669" r:id="rId12"/>
    <p:sldLayoutId id="2147483670" r:id="rId13"/>
  </p:sldLayoutIdLst>
  <p:hf hdr="0" ftr="0" dt="0"/>
  <p:txStyles>
    <p:titleStyle>
      <a:lvl1pPr algn="l" defTabSz="914375" rtl="0" eaLnBrk="1" latinLnBrk="0" hangingPunct="1">
        <a:lnSpc>
          <a:spcPct val="90000"/>
        </a:lnSpc>
        <a:spcBef>
          <a:spcPct val="0"/>
        </a:spcBef>
        <a:buNone/>
        <a:defRPr sz="3600" b="1" kern="1200" baseline="0">
          <a:solidFill>
            <a:schemeClr val="accent1"/>
          </a:solidFill>
          <a:latin typeface="+mj-lt"/>
          <a:ea typeface="+mj-ea"/>
          <a:cs typeface="+mj-cs"/>
        </a:defRPr>
      </a:lvl1pPr>
    </p:titleStyle>
    <p:bodyStyle>
      <a:lvl1pPr marL="228594" indent="-288000" algn="just" defTabSz="914375" rtl="0" eaLnBrk="1" latinLnBrk="0" hangingPunct="1">
        <a:lnSpc>
          <a:spcPct val="100000"/>
        </a:lnSpc>
        <a:spcBef>
          <a:spcPts val="1000"/>
        </a:spcBef>
        <a:buClr>
          <a:schemeClr val="accent1">
            <a:lumMod val="75000"/>
          </a:schemeClr>
        </a:buClr>
        <a:buFont typeface="Taviraj" panose="00000500000000000000" pitchFamily="2" charset="-34"/>
        <a:buChar char="+"/>
        <a:defRPr sz="2400" kern="1200">
          <a:solidFill>
            <a:schemeClr val="tx1"/>
          </a:solidFill>
          <a:latin typeface="+mj-lt"/>
          <a:ea typeface="+mn-ea"/>
          <a:cs typeface="+mn-cs"/>
        </a:defRPr>
      </a:lvl1pPr>
      <a:lvl2pPr marL="685781" indent="-288000" algn="just" defTabSz="914375" rtl="0" eaLnBrk="1" latinLnBrk="0" hangingPunct="1">
        <a:lnSpc>
          <a:spcPct val="100000"/>
        </a:lnSpc>
        <a:spcBef>
          <a:spcPts val="500"/>
        </a:spcBef>
        <a:buClr>
          <a:schemeClr val="accent1">
            <a:lumMod val="75000"/>
          </a:schemeClr>
        </a:buClr>
        <a:buFont typeface="Taviraj" panose="00000500000000000000" pitchFamily="2" charset="-34"/>
        <a:buChar char="+"/>
        <a:defRPr sz="2000" kern="1200">
          <a:solidFill>
            <a:schemeClr val="tx1"/>
          </a:solidFill>
          <a:latin typeface="+mj-lt"/>
          <a:ea typeface="+mn-ea"/>
          <a:cs typeface="+mn-cs"/>
        </a:defRPr>
      </a:lvl2pPr>
      <a:lvl3pPr marL="1142969" indent="-288000" algn="just" defTabSz="914375" rtl="0" eaLnBrk="1" latinLnBrk="0" hangingPunct="1">
        <a:lnSpc>
          <a:spcPct val="100000"/>
        </a:lnSpc>
        <a:spcBef>
          <a:spcPts val="500"/>
        </a:spcBef>
        <a:buClr>
          <a:schemeClr val="accent1">
            <a:lumMod val="75000"/>
          </a:schemeClr>
        </a:buClr>
        <a:buFont typeface="Taviraj" panose="00000500000000000000" pitchFamily="2" charset="-34"/>
        <a:buChar char="+"/>
        <a:defRPr sz="1800" kern="1200">
          <a:solidFill>
            <a:schemeClr val="tx1"/>
          </a:solidFill>
          <a:latin typeface="+mj-lt"/>
          <a:ea typeface="+mn-ea"/>
          <a:cs typeface="+mn-cs"/>
        </a:defRPr>
      </a:lvl3pPr>
      <a:lvl4pPr marL="1600156" indent="-288000" algn="just" defTabSz="914375" rtl="0" eaLnBrk="1" latinLnBrk="0" hangingPunct="1">
        <a:lnSpc>
          <a:spcPct val="100000"/>
        </a:lnSpc>
        <a:spcBef>
          <a:spcPts val="500"/>
        </a:spcBef>
        <a:buClr>
          <a:schemeClr val="accent1">
            <a:lumMod val="75000"/>
          </a:schemeClr>
        </a:buClr>
        <a:buFont typeface="Taviraj" panose="00000500000000000000" pitchFamily="2" charset="-34"/>
        <a:buChar char="+"/>
        <a:defRPr sz="1600" kern="1200">
          <a:solidFill>
            <a:schemeClr val="tx1"/>
          </a:solidFill>
          <a:latin typeface="+mj-lt"/>
          <a:ea typeface="+mn-ea"/>
          <a:cs typeface="+mn-cs"/>
        </a:defRPr>
      </a:lvl4pPr>
      <a:lvl5pPr marL="2057344" indent="-288000" algn="just" defTabSz="914375" rtl="0" eaLnBrk="1" latinLnBrk="0" hangingPunct="1">
        <a:lnSpc>
          <a:spcPct val="100000"/>
        </a:lnSpc>
        <a:spcBef>
          <a:spcPts val="500"/>
        </a:spcBef>
        <a:buClr>
          <a:schemeClr val="accent1">
            <a:lumMod val="75000"/>
          </a:schemeClr>
        </a:buClr>
        <a:buFont typeface="Taviraj" panose="00000500000000000000" pitchFamily="2" charset="-34"/>
        <a:buChar char="+"/>
        <a:defRPr sz="1600" kern="1200">
          <a:solidFill>
            <a:schemeClr val="tx1"/>
          </a:solidFill>
          <a:latin typeface="+mj-lt"/>
          <a:ea typeface="+mn-ea"/>
          <a:cs typeface="+mn-cs"/>
        </a:defRPr>
      </a:lvl5pPr>
      <a:lvl6pPr marL="2514531" indent="-228594" algn="l" defTabSz="914375"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18" indent="-228594" algn="l" defTabSz="914375"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06" indent="-228594" algn="l" defTabSz="914375"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93" indent="-228594" algn="l" defTabSz="914375"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hu-HU"/>
      </a:defPPr>
      <a:lvl1pPr marL="0" algn="l" defTabSz="914375" rtl="0" eaLnBrk="1" latinLnBrk="0" hangingPunct="1">
        <a:defRPr sz="1800" kern="1200">
          <a:solidFill>
            <a:schemeClr val="tx1"/>
          </a:solidFill>
          <a:latin typeface="+mn-lt"/>
          <a:ea typeface="+mn-ea"/>
          <a:cs typeface="+mn-cs"/>
        </a:defRPr>
      </a:lvl1pPr>
      <a:lvl2pPr marL="457188" algn="l" defTabSz="914375" rtl="0" eaLnBrk="1" latinLnBrk="0" hangingPunct="1">
        <a:defRPr sz="1800" kern="1200">
          <a:solidFill>
            <a:schemeClr val="tx1"/>
          </a:solidFill>
          <a:latin typeface="+mn-lt"/>
          <a:ea typeface="+mn-ea"/>
          <a:cs typeface="+mn-cs"/>
        </a:defRPr>
      </a:lvl2pPr>
      <a:lvl3pPr marL="914375" algn="l" defTabSz="914375" rtl="0" eaLnBrk="1" latinLnBrk="0" hangingPunct="1">
        <a:defRPr sz="1800" kern="1200">
          <a:solidFill>
            <a:schemeClr val="tx1"/>
          </a:solidFill>
          <a:latin typeface="+mn-lt"/>
          <a:ea typeface="+mn-ea"/>
          <a:cs typeface="+mn-cs"/>
        </a:defRPr>
      </a:lvl3pPr>
      <a:lvl4pPr marL="1371563" algn="l" defTabSz="914375" rtl="0" eaLnBrk="1" latinLnBrk="0" hangingPunct="1">
        <a:defRPr sz="1800" kern="1200">
          <a:solidFill>
            <a:schemeClr val="tx1"/>
          </a:solidFill>
          <a:latin typeface="+mn-lt"/>
          <a:ea typeface="+mn-ea"/>
          <a:cs typeface="+mn-cs"/>
        </a:defRPr>
      </a:lvl4pPr>
      <a:lvl5pPr marL="1828750" algn="l" defTabSz="914375" rtl="0" eaLnBrk="1" latinLnBrk="0" hangingPunct="1">
        <a:defRPr sz="1800" kern="1200">
          <a:solidFill>
            <a:schemeClr val="tx1"/>
          </a:solidFill>
          <a:latin typeface="+mn-lt"/>
          <a:ea typeface="+mn-ea"/>
          <a:cs typeface="+mn-cs"/>
        </a:defRPr>
      </a:lvl5pPr>
      <a:lvl6pPr marL="2285938" algn="l" defTabSz="914375" rtl="0" eaLnBrk="1" latinLnBrk="0" hangingPunct="1">
        <a:defRPr sz="1800" kern="1200">
          <a:solidFill>
            <a:schemeClr val="tx1"/>
          </a:solidFill>
          <a:latin typeface="+mn-lt"/>
          <a:ea typeface="+mn-ea"/>
          <a:cs typeface="+mn-cs"/>
        </a:defRPr>
      </a:lvl6pPr>
      <a:lvl7pPr marL="2743125" algn="l" defTabSz="914375" rtl="0" eaLnBrk="1" latinLnBrk="0" hangingPunct="1">
        <a:defRPr sz="1800" kern="1200">
          <a:solidFill>
            <a:schemeClr val="tx1"/>
          </a:solidFill>
          <a:latin typeface="+mn-lt"/>
          <a:ea typeface="+mn-ea"/>
          <a:cs typeface="+mn-cs"/>
        </a:defRPr>
      </a:lvl7pPr>
      <a:lvl8pPr marL="3200312" algn="l" defTabSz="914375" rtl="0" eaLnBrk="1" latinLnBrk="0" hangingPunct="1">
        <a:defRPr sz="1800" kern="1200">
          <a:solidFill>
            <a:schemeClr val="tx1"/>
          </a:solidFill>
          <a:latin typeface="+mn-lt"/>
          <a:ea typeface="+mn-ea"/>
          <a:cs typeface="+mn-cs"/>
        </a:defRPr>
      </a:lvl8pPr>
      <a:lvl9pPr marL="3657499" algn="l" defTabSz="914375"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32" userDrawn="1">
          <p15:clr>
            <a:srgbClr val="F26B43"/>
          </p15:clr>
        </p15:guide>
        <p15:guide id="2" pos="7491" userDrawn="1">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chart" Target="../charts/chart2.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chart" Target="../charts/chart3.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chart" Target="../charts/chart4.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chart" Target="../charts/chart5.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chart" Target="../charts/chart6.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chart" Target="../charts/chart7.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chart" Target="../charts/chart8.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chart" Target="../charts/chart9.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chart" Target="../charts/chart10.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chart" Target="../charts/chart11.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chart" Target="../charts/chart12.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chart" Target="../charts/chart13.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2" Type="http://schemas.openxmlformats.org/officeDocument/2006/relationships/chart" Target="../charts/chart14.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2" Type="http://schemas.openxmlformats.org/officeDocument/2006/relationships/chart" Target="../charts/chart15.xml"/><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2" Type="http://schemas.openxmlformats.org/officeDocument/2006/relationships/chart" Target="../charts/chart16.xml"/><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2" Type="http://schemas.openxmlformats.org/officeDocument/2006/relationships/chart" Target="../charts/chart17.xml"/><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2" Type="http://schemas.openxmlformats.org/officeDocument/2006/relationships/chart" Target="../charts/chart18.xml"/><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2" Type="http://schemas.openxmlformats.org/officeDocument/2006/relationships/chart" Target="../charts/chart19.xml"/><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2" Type="http://schemas.openxmlformats.org/officeDocument/2006/relationships/chart" Target="../charts/chart20.xml"/><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2" Type="http://schemas.openxmlformats.org/officeDocument/2006/relationships/chart" Target="../charts/chart21.xml"/><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2" Type="http://schemas.openxmlformats.org/officeDocument/2006/relationships/chart" Target="../charts/chart22.xml"/><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2" Type="http://schemas.openxmlformats.org/officeDocument/2006/relationships/chart" Target="../charts/chart23.xml"/><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2" Type="http://schemas.openxmlformats.org/officeDocument/2006/relationships/chart" Target="../charts/chart24.xml"/><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2" Type="http://schemas.openxmlformats.org/officeDocument/2006/relationships/chart" Target="../charts/chart25.xml"/><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2" Type="http://schemas.openxmlformats.org/officeDocument/2006/relationships/chart" Target="../charts/chart26.xml"/><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2" Type="http://schemas.openxmlformats.org/officeDocument/2006/relationships/chart" Target="../charts/chart27.xml"/><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2" Type="http://schemas.openxmlformats.org/officeDocument/2006/relationships/chart" Target="../charts/chart28.xml"/><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2" Type="http://schemas.openxmlformats.org/officeDocument/2006/relationships/chart" Target="../charts/chart29.xml"/><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2" Type="http://schemas.openxmlformats.org/officeDocument/2006/relationships/chart" Target="../charts/chart30.xml"/><Relationship Id="rId1" Type="http://schemas.openxmlformats.org/officeDocument/2006/relationships/slideLayout" Target="../slideLayouts/slideLayout3.xml"/></Relationships>
</file>

<file path=ppt/slides/_rels/slide36.xml.rels><?xml version="1.0" encoding="UTF-8" standalone="yes"?>
<Relationships xmlns="http://schemas.openxmlformats.org/package/2006/relationships"><Relationship Id="rId3" Type="http://schemas.openxmlformats.org/officeDocument/2006/relationships/hyperlink" Target="mailto:szazadveg@szazadveg.hu" TargetMode="External"/><Relationship Id="rId2" Type="http://schemas.openxmlformats.org/officeDocument/2006/relationships/image" Target="../media/image5.jpeg"/><Relationship Id="rId1" Type="http://schemas.openxmlformats.org/officeDocument/2006/relationships/slideLayout" Target="../slideLayouts/slideLayout13.xml"/><Relationship Id="rId5" Type="http://schemas.openxmlformats.org/officeDocument/2006/relationships/image" Target="../media/image7.png"/><Relationship Id="rId4" Type="http://schemas.openxmlformats.org/officeDocument/2006/relationships/image" Target="../media/image6.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6" name="Cím 5"/>
          <p:cNvSpPr>
            <a:spLocks noGrp="1"/>
          </p:cNvSpPr>
          <p:nvPr>
            <p:ph type="title"/>
          </p:nvPr>
        </p:nvSpPr>
        <p:spPr>
          <a:xfrm>
            <a:off x="3681658" y="2114200"/>
            <a:ext cx="5233348" cy="709353"/>
          </a:xfrm>
        </p:spPr>
        <p:txBody>
          <a:bodyPr/>
          <a:lstStyle/>
          <a:p>
            <a:r>
              <a:rPr lang="hu-HU" dirty="0"/>
              <a:t>BKIK </a:t>
            </a:r>
            <a:br>
              <a:rPr lang="hu-HU" dirty="0"/>
            </a:br>
            <a:r>
              <a:rPr lang="hu-HU" dirty="0"/>
              <a:t>energetika</a:t>
            </a:r>
            <a:br>
              <a:rPr lang="hu-HU" dirty="0"/>
            </a:br>
            <a:r>
              <a:rPr lang="hu-HU" dirty="0"/>
              <a:t>kérdőív eredményei </a:t>
            </a:r>
          </a:p>
        </p:txBody>
      </p:sp>
      <p:sp>
        <p:nvSpPr>
          <p:cNvPr id="12" name="Szöveg helye 11"/>
          <p:cNvSpPr>
            <a:spLocks noGrp="1"/>
          </p:cNvSpPr>
          <p:nvPr>
            <p:ph type="body" sz="quarter" idx="12"/>
          </p:nvPr>
        </p:nvSpPr>
        <p:spPr>
          <a:xfrm>
            <a:off x="4137023" y="6120938"/>
            <a:ext cx="4322618" cy="290946"/>
          </a:xfrm>
        </p:spPr>
        <p:txBody>
          <a:bodyPr/>
          <a:lstStyle/>
          <a:p>
            <a:r>
              <a:rPr lang="hu-HU" dirty="0"/>
              <a:t>2023. </a:t>
            </a:r>
            <a:r>
              <a:rPr lang="hu-HU"/>
              <a:t>Július </a:t>
            </a:r>
            <a:r>
              <a:rPr lang="hu-HU" smtClean="0"/>
              <a:t>20.</a:t>
            </a:r>
            <a:endParaRPr lang="hu-HU" dirty="0"/>
          </a:p>
        </p:txBody>
      </p:sp>
      <p:sp>
        <p:nvSpPr>
          <p:cNvPr id="4" name="object 3"/>
          <p:cNvSpPr/>
          <p:nvPr/>
        </p:nvSpPr>
        <p:spPr>
          <a:xfrm>
            <a:off x="3890356" y="0"/>
            <a:ext cx="4655127" cy="1378146"/>
          </a:xfrm>
          <a:custGeom>
            <a:avLst/>
            <a:gdLst/>
            <a:ahLst/>
            <a:cxnLst/>
            <a:rect l="l" t="t" r="r" b="b"/>
            <a:pathLst>
              <a:path w="2277745" h="2272665">
                <a:moveTo>
                  <a:pt x="2277417" y="0"/>
                </a:moveTo>
                <a:lnTo>
                  <a:pt x="0" y="0"/>
                </a:lnTo>
                <a:lnTo>
                  <a:pt x="0" y="2272182"/>
                </a:lnTo>
                <a:lnTo>
                  <a:pt x="2277417" y="2272182"/>
                </a:lnTo>
                <a:lnTo>
                  <a:pt x="2277417" y="0"/>
                </a:lnTo>
                <a:close/>
              </a:path>
            </a:pathLst>
          </a:custGeom>
          <a:solidFill>
            <a:srgbClr val="000000"/>
          </a:solid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092" b="0" i="0" u="none" strike="noStrike" kern="1200" cap="none" spc="0" normalizeH="0" baseline="0" noProof="0">
              <a:ln>
                <a:noFill/>
              </a:ln>
              <a:solidFill>
                <a:prstClr val="black"/>
              </a:solidFill>
              <a:effectLst/>
              <a:uLnTx/>
              <a:uFillTx/>
              <a:latin typeface="PT Sans"/>
              <a:ea typeface="+mn-ea"/>
              <a:cs typeface="+mn-cs"/>
            </a:endParaRPr>
          </a:p>
        </p:txBody>
      </p:sp>
    </p:spTree>
    <p:extLst>
      <p:ext uri="{BB962C8B-B14F-4D97-AF65-F5344CB8AC3E}">
        <p14:creationId xmlns:p14="http://schemas.microsoft.com/office/powerpoint/2010/main" val="27725994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a:extLst>
              <a:ext uri="{FF2B5EF4-FFF2-40B4-BE49-F238E27FC236}">
                <a16:creationId xmlns:a16="http://schemas.microsoft.com/office/drawing/2014/main" id="{8C131DD9-DFEE-F806-3E3E-0DB6D2632FA0}"/>
              </a:ext>
            </a:extLst>
          </p:cNvPr>
          <p:cNvSpPr>
            <a:spLocks noGrp="1"/>
          </p:cNvSpPr>
          <p:nvPr>
            <p:ph type="title"/>
          </p:nvPr>
        </p:nvSpPr>
        <p:spPr/>
        <p:txBody>
          <a:bodyPr/>
          <a:lstStyle/>
          <a:p>
            <a:r>
              <a:rPr lang="hu-HU" dirty="0" smtClean="0"/>
              <a:t>Módszertan</a:t>
            </a:r>
            <a:endParaRPr lang="hu-HU" dirty="0"/>
          </a:p>
        </p:txBody>
      </p:sp>
      <p:sp>
        <p:nvSpPr>
          <p:cNvPr id="3" name="Tartalom helye 2">
            <a:extLst>
              <a:ext uri="{FF2B5EF4-FFF2-40B4-BE49-F238E27FC236}">
                <a16:creationId xmlns:a16="http://schemas.microsoft.com/office/drawing/2014/main" id="{17051BDE-BECB-AB10-4B40-3A892F81E83A}"/>
              </a:ext>
            </a:extLst>
          </p:cNvPr>
          <p:cNvSpPr>
            <a:spLocks noGrp="1"/>
          </p:cNvSpPr>
          <p:nvPr>
            <p:ph idx="1"/>
          </p:nvPr>
        </p:nvSpPr>
        <p:spPr>
          <a:xfrm>
            <a:off x="346363" y="945531"/>
            <a:ext cx="11504742" cy="5687786"/>
          </a:xfrm>
        </p:spPr>
        <p:txBody>
          <a:bodyPr/>
          <a:lstStyle/>
          <a:p>
            <a:r>
              <a:rPr lang="hu-HU" dirty="0" smtClean="0"/>
              <a:t>A kutatás célja a vállalkozások energiabeszerzési szerződéseikkel kapcsolatos attitűdjeinek, a mérlegelt szempontoknak és a kötött szerződés vállalkozás finanszírozására gyakorolt hatásainak felmérése volt.  </a:t>
            </a:r>
          </a:p>
          <a:p>
            <a:r>
              <a:rPr lang="hu-HU" dirty="0" smtClean="0"/>
              <a:t>Az adatfelvétel </a:t>
            </a:r>
            <a:r>
              <a:rPr lang="hu-HU" dirty="0"/>
              <a:t>2023. </a:t>
            </a:r>
            <a:r>
              <a:rPr lang="hu-HU" dirty="0" smtClean="0"/>
              <a:t>május 12. </a:t>
            </a:r>
            <a:r>
              <a:rPr lang="hu-HU" dirty="0"/>
              <a:t>és </a:t>
            </a:r>
            <a:r>
              <a:rPr lang="hu-HU" dirty="0" smtClean="0"/>
              <a:t>július 8. között történt, </a:t>
            </a:r>
            <a:r>
              <a:rPr lang="hu-HU" dirty="0"/>
              <a:t>amelynek </a:t>
            </a:r>
            <a:r>
              <a:rPr lang="hu-HU" dirty="0" smtClean="0"/>
              <a:t>során CAWI adatfelvételi módszerrel kérdeztünk meg vállalkozásokat. Az online felületre programozott kérdőívet a BKIK továbbította a célcsoportot jelentő cégeknek, amelyet végül 221 vállalkozás töltött </a:t>
            </a:r>
            <a:r>
              <a:rPr lang="hu-HU" dirty="0" smtClean="0"/>
              <a:t>ki. </a:t>
            </a:r>
            <a:endParaRPr lang="hu-HU" dirty="0" smtClean="0"/>
          </a:p>
          <a:p>
            <a:r>
              <a:rPr lang="hu-HU" dirty="0" smtClean="0"/>
              <a:t>Az eredményeket egész számra kerekítve mutatjuk be, az érvénytelen válaszok és a válaszmegtagadók kizárása után. A kerekítések miatt a bemutatott eredmények összege esetenként eltérhet a száz százaléktól. </a:t>
            </a:r>
          </a:p>
          <a:p>
            <a:r>
              <a:rPr lang="hu-HU" dirty="0" smtClean="0"/>
              <a:t>A 100 fős releváns válaszadói elemszámot elérő kérdések esetén a válaszok százalékos megoszlását (%), 100 fős válaszadói létszám alatt a válaszadók számosságát mutatjuk be a diagramokon (fő).</a:t>
            </a:r>
          </a:p>
        </p:txBody>
      </p:sp>
      <p:sp>
        <p:nvSpPr>
          <p:cNvPr id="4" name="Dia számának helye 3">
            <a:extLst>
              <a:ext uri="{FF2B5EF4-FFF2-40B4-BE49-F238E27FC236}">
                <a16:creationId xmlns:a16="http://schemas.microsoft.com/office/drawing/2014/main" id="{07F5C506-FAD5-2CAE-7695-35FE19F173FA}"/>
              </a:ext>
            </a:extLst>
          </p:cNvPr>
          <p:cNvSpPr>
            <a:spLocks noGrp="1"/>
          </p:cNvSpPr>
          <p:nvPr>
            <p:ph type="sldNum" sz="quarter" idx="12"/>
          </p:nvPr>
        </p:nvSpPr>
        <p:spPr>
          <a:xfrm>
            <a:off x="10661515" y="6392110"/>
            <a:ext cx="888801" cy="300790"/>
          </a:xfrm>
        </p:spPr>
        <p:txBody>
          <a:bodyPr/>
          <a:lstStyle/>
          <a:p>
            <a:fld id="{1A0B5D20-90C6-47BB-A188-49E443ACD015}" type="slidenum">
              <a:rPr lang="hu-HU" smtClean="0"/>
              <a:pPr/>
              <a:t>2</a:t>
            </a:fld>
            <a:endParaRPr lang="hu-HU" dirty="0"/>
          </a:p>
        </p:txBody>
      </p:sp>
    </p:spTree>
    <p:extLst>
      <p:ext uri="{BB962C8B-B14F-4D97-AF65-F5344CB8AC3E}">
        <p14:creationId xmlns:p14="http://schemas.microsoft.com/office/powerpoint/2010/main" val="205663545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a:extLst>
              <a:ext uri="{FF2B5EF4-FFF2-40B4-BE49-F238E27FC236}">
                <a16:creationId xmlns:a16="http://schemas.microsoft.com/office/drawing/2014/main" id="{8C131DD9-DFEE-F806-3E3E-0DB6D2632FA0}"/>
              </a:ext>
            </a:extLst>
          </p:cNvPr>
          <p:cNvSpPr>
            <a:spLocks noGrp="1"/>
          </p:cNvSpPr>
          <p:nvPr>
            <p:ph type="title"/>
          </p:nvPr>
        </p:nvSpPr>
        <p:spPr/>
        <p:txBody>
          <a:bodyPr/>
          <a:lstStyle/>
          <a:p>
            <a:r>
              <a:rPr lang="hu-HU" dirty="0"/>
              <a:t>Vezetői </a:t>
            </a:r>
            <a:r>
              <a:rPr lang="hu-HU" dirty="0" smtClean="0"/>
              <a:t>összefoglaló I.</a:t>
            </a:r>
            <a:endParaRPr lang="hu-HU" dirty="0"/>
          </a:p>
        </p:txBody>
      </p:sp>
      <p:sp>
        <p:nvSpPr>
          <p:cNvPr id="3" name="Tartalom helye 2">
            <a:extLst>
              <a:ext uri="{FF2B5EF4-FFF2-40B4-BE49-F238E27FC236}">
                <a16:creationId xmlns:a16="http://schemas.microsoft.com/office/drawing/2014/main" id="{17051BDE-BECB-AB10-4B40-3A892F81E83A}"/>
              </a:ext>
            </a:extLst>
          </p:cNvPr>
          <p:cNvSpPr>
            <a:spLocks noGrp="1"/>
          </p:cNvSpPr>
          <p:nvPr>
            <p:ph idx="1"/>
          </p:nvPr>
        </p:nvSpPr>
        <p:spPr>
          <a:xfrm>
            <a:off x="346363" y="945531"/>
            <a:ext cx="11504742" cy="5687786"/>
          </a:xfrm>
        </p:spPr>
        <p:txBody>
          <a:bodyPr/>
          <a:lstStyle/>
          <a:p>
            <a:r>
              <a:rPr lang="hu-HU" sz="2000" dirty="0" smtClean="0"/>
              <a:t>A </a:t>
            </a:r>
            <a:r>
              <a:rPr lang="hu-HU" sz="2000" dirty="0"/>
              <a:t>földgázra és a villamosenergiára vonatkozó energiabeszerzési költségek a válaszadók 52 százaléka számára jelentősen megnövekedtek az elmúlt 1 évben, az üzemanyag esetén a kitöltők 45 százalékát érintette jelentős költségnövekedés. A költségcsökkenés ugyan nagyon keveseket érintett, </a:t>
            </a:r>
            <a:r>
              <a:rPr lang="hu-HU" sz="2000" dirty="0" smtClean="0"/>
              <a:t>ennek  </a:t>
            </a:r>
            <a:r>
              <a:rPr lang="hu-HU" sz="2000" dirty="0"/>
              <a:t>legjelentősebb </a:t>
            </a:r>
            <a:r>
              <a:rPr lang="hu-HU" sz="2000" dirty="0" smtClean="0"/>
              <a:t>oka </a:t>
            </a:r>
            <a:r>
              <a:rPr lang="hu-HU" sz="2000" dirty="0"/>
              <a:t>a fogyasztás tudatos csökkentése volt.</a:t>
            </a:r>
          </a:p>
          <a:p>
            <a:r>
              <a:rPr lang="hu-HU" sz="2000" dirty="0"/>
              <a:t>A válaszadók egyharmada arra számít, hogy az elkövetkező 1 évben a földgáz, a villamosenergia és az üzemanyag beszerzéseinek költségei nem fognak változni, míg költségnövekedést 50-60 százalékuk prognosztizál. </a:t>
            </a:r>
          </a:p>
          <a:p>
            <a:r>
              <a:rPr lang="hu-HU" sz="2000" dirty="0"/>
              <a:t>A kitöltők 44 százaléka energiakereskedőn keresztül, 43 százaléka pedig egyetemes szolgáltatáson keresztül vesz igénybe energiaszolgáltatást a földgázra és villamosenergiára vonatkozóan, 10 százalékuk a villamos energiát saját </a:t>
            </a:r>
            <a:r>
              <a:rPr lang="hu-HU" sz="2000" dirty="0" smtClean="0"/>
              <a:t>maga termeli.</a:t>
            </a:r>
            <a:endParaRPr lang="hu-HU" sz="2000" dirty="0"/>
          </a:p>
          <a:p>
            <a:r>
              <a:rPr lang="hu-HU" sz="2000" dirty="0"/>
              <a:t>A kitöltők 28 százaléka 2020 előtt kötötte legutóbbi energiabeszerzési szerződését. Ez az arány hirtelen a 2020-as évre bezuhant, a következő hullámhegy 2022. második felében történt, amikor a válaszadók 35 százaléka kötötte szerződését. Ez az időtáv 38 százalékuk esetén egy évre szólt, ami egybecseng azzal, hogy 42 százalékuk jellemzően 1 évre köti szerződéseit az energiakereskedővel</a:t>
            </a:r>
            <a:r>
              <a:rPr lang="hu-HU" sz="2000" dirty="0" smtClean="0"/>
              <a:t>.</a:t>
            </a:r>
            <a:endParaRPr lang="hu-HU" sz="2000" dirty="0"/>
          </a:p>
        </p:txBody>
      </p:sp>
      <p:sp>
        <p:nvSpPr>
          <p:cNvPr id="4" name="Dia számának helye 3">
            <a:extLst>
              <a:ext uri="{FF2B5EF4-FFF2-40B4-BE49-F238E27FC236}">
                <a16:creationId xmlns:a16="http://schemas.microsoft.com/office/drawing/2014/main" id="{07F5C506-FAD5-2CAE-7695-35FE19F173FA}"/>
              </a:ext>
            </a:extLst>
          </p:cNvPr>
          <p:cNvSpPr>
            <a:spLocks noGrp="1"/>
          </p:cNvSpPr>
          <p:nvPr>
            <p:ph type="sldNum" sz="quarter" idx="12"/>
          </p:nvPr>
        </p:nvSpPr>
        <p:spPr>
          <a:xfrm>
            <a:off x="10661515" y="6392110"/>
            <a:ext cx="888801" cy="300790"/>
          </a:xfrm>
        </p:spPr>
        <p:txBody>
          <a:bodyPr/>
          <a:lstStyle/>
          <a:p>
            <a:fld id="{1A0B5D20-90C6-47BB-A188-49E443ACD015}" type="slidenum">
              <a:rPr lang="hu-HU" smtClean="0"/>
              <a:pPr/>
              <a:t>3</a:t>
            </a:fld>
            <a:endParaRPr lang="hu-HU" dirty="0"/>
          </a:p>
        </p:txBody>
      </p:sp>
    </p:spTree>
    <p:extLst>
      <p:ext uri="{BB962C8B-B14F-4D97-AF65-F5344CB8AC3E}">
        <p14:creationId xmlns:p14="http://schemas.microsoft.com/office/powerpoint/2010/main" val="56346304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a:extLst>
              <a:ext uri="{FF2B5EF4-FFF2-40B4-BE49-F238E27FC236}">
                <a16:creationId xmlns:a16="http://schemas.microsoft.com/office/drawing/2014/main" id="{8C131DD9-DFEE-F806-3E3E-0DB6D2632FA0}"/>
              </a:ext>
            </a:extLst>
          </p:cNvPr>
          <p:cNvSpPr>
            <a:spLocks noGrp="1"/>
          </p:cNvSpPr>
          <p:nvPr>
            <p:ph type="title"/>
          </p:nvPr>
        </p:nvSpPr>
        <p:spPr/>
        <p:txBody>
          <a:bodyPr/>
          <a:lstStyle/>
          <a:p>
            <a:r>
              <a:rPr lang="hu-HU" dirty="0"/>
              <a:t>Vezetői </a:t>
            </a:r>
            <a:r>
              <a:rPr lang="hu-HU" dirty="0" smtClean="0"/>
              <a:t>összefoglaló II.</a:t>
            </a:r>
            <a:endParaRPr lang="hu-HU" dirty="0"/>
          </a:p>
        </p:txBody>
      </p:sp>
      <p:sp>
        <p:nvSpPr>
          <p:cNvPr id="3" name="Tartalom helye 2">
            <a:extLst>
              <a:ext uri="{FF2B5EF4-FFF2-40B4-BE49-F238E27FC236}">
                <a16:creationId xmlns:a16="http://schemas.microsoft.com/office/drawing/2014/main" id="{17051BDE-BECB-AB10-4B40-3A892F81E83A}"/>
              </a:ext>
            </a:extLst>
          </p:cNvPr>
          <p:cNvSpPr>
            <a:spLocks noGrp="1"/>
          </p:cNvSpPr>
          <p:nvPr>
            <p:ph idx="1"/>
          </p:nvPr>
        </p:nvSpPr>
        <p:spPr>
          <a:xfrm>
            <a:off x="346363" y="945531"/>
            <a:ext cx="11504742" cy="5687786"/>
          </a:xfrm>
        </p:spPr>
        <p:txBody>
          <a:bodyPr/>
          <a:lstStyle/>
          <a:p>
            <a:r>
              <a:rPr lang="hu-HU" sz="2000" dirty="0" smtClean="0"/>
              <a:t>A </a:t>
            </a:r>
            <a:r>
              <a:rPr lang="hu-HU" sz="2000" dirty="0"/>
              <a:t>legutóbbi energiabeszerzési szerződés megkötésekor a válaszadók 38 százaléka számára a legalacsonyabb ár érvényesült mint legfontosabb szempont, ami általában is igaz, a válaszadók 49 százaléka számára ez a legjelentősebb aspektus. 53 százalékuknál fix </a:t>
            </a:r>
            <a:r>
              <a:rPr lang="hu-HU" sz="2000" dirty="0" err="1" smtClean="0"/>
              <a:t>árazású</a:t>
            </a:r>
            <a:r>
              <a:rPr lang="hu-HU" sz="2000" dirty="0" smtClean="0"/>
              <a:t> </a:t>
            </a:r>
            <a:r>
              <a:rPr lang="hu-HU" sz="2000" dirty="0"/>
              <a:t>szerződés került aláírásra.</a:t>
            </a:r>
          </a:p>
          <a:p>
            <a:r>
              <a:rPr lang="hu-HU" sz="2000" dirty="0"/>
              <a:t>Az adott szerződésekben rögzített ár többségük esetén magasabb, mint a jelenlegi tőzsdepiaci ár, ami 58 cégből 45-öt kifejezetten súlyosan érint.</a:t>
            </a:r>
          </a:p>
          <a:p>
            <a:r>
              <a:rPr lang="hu-HU" sz="2000" dirty="0"/>
              <a:t>Az áram esetén az el nem fogyasztott szerződéses mennyiséget 19 százalékuknak kell kifizetnie, a gázra vonatkozóan ez a válaszadók 14 százalékára jellemző.</a:t>
            </a:r>
          </a:p>
          <a:p>
            <a:r>
              <a:rPr lang="hu-HU" sz="2000" dirty="0"/>
              <a:t>A szerződött áram mennyiségéhez képest a válaszadók 54 százaléka körülbelül a szerződött mennyiségnek megfelelően fogyaszt, ez a gázfogyasztás esetében 56 százalék. 40 százalékuk vallotta, hogy alul- vagy jelentősen </a:t>
            </a:r>
            <a:r>
              <a:rPr lang="hu-HU" sz="2000" dirty="0" err="1"/>
              <a:t>alulfogyaszt</a:t>
            </a:r>
            <a:r>
              <a:rPr lang="hu-HU" sz="2000" dirty="0"/>
              <a:t> az áram és a gázfelhasználást illetően.</a:t>
            </a:r>
          </a:p>
          <a:p>
            <a:r>
              <a:rPr lang="hu-HU" sz="2000" dirty="0"/>
              <a:t>Az </a:t>
            </a:r>
            <a:r>
              <a:rPr lang="hu-HU" sz="2000" dirty="0" err="1"/>
              <a:t>alulfogyasztásra</a:t>
            </a:r>
            <a:r>
              <a:rPr lang="hu-HU" sz="2000" dirty="0"/>
              <a:t>/túlfogyasztásra vonatkozó jogkövetkezmények a válaszadók 41 százalékára nincsenek hatással az áram, 43 százalékára pedig a gázfogyasztásnál. 34-35 százalék azok aránya, akiknek a jogkövetkezmények befolyásolják pénzügyi lehetőségeit</a:t>
            </a:r>
            <a:r>
              <a:rPr lang="hu-HU" sz="2000" dirty="0" smtClean="0"/>
              <a:t>.</a:t>
            </a:r>
            <a:endParaRPr lang="hu-HU" sz="2000" dirty="0"/>
          </a:p>
        </p:txBody>
      </p:sp>
      <p:sp>
        <p:nvSpPr>
          <p:cNvPr id="4" name="Dia számának helye 3">
            <a:extLst>
              <a:ext uri="{FF2B5EF4-FFF2-40B4-BE49-F238E27FC236}">
                <a16:creationId xmlns:a16="http://schemas.microsoft.com/office/drawing/2014/main" id="{07F5C506-FAD5-2CAE-7695-35FE19F173FA}"/>
              </a:ext>
            </a:extLst>
          </p:cNvPr>
          <p:cNvSpPr>
            <a:spLocks noGrp="1"/>
          </p:cNvSpPr>
          <p:nvPr>
            <p:ph type="sldNum" sz="quarter" idx="12"/>
          </p:nvPr>
        </p:nvSpPr>
        <p:spPr>
          <a:xfrm>
            <a:off x="10661515" y="6392110"/>
            <a:ext cx="888801" cy="300790"/>
          </a:xfrm>
        </p:spPr>
        <p:txBody>
          <a:bodyPr/>
          <a:lstStyle/>
          <a:p>
            <a:fld id="{1A0B5D20-90C6-47BB-A188-49E443ACD015}" type="slidenum">
              <a:rPr lang="hu-HU" smtClean="0"/>
              <a:pPr/>
              <a:t>4</a:t>
            </a:fld>
            <a:endParaRPr lang="hu-HU" dirty="0"/>
          </a:p>
        </p:txBody>
      </p:sp>
    </p:spTree>
    <p:extLst>
      <p:ext uri="{BB962C8B-B14F-4D97-AF65-F5344CB8AC3E}">
        <p14:creationId xmlns:p14="http://schemas.microsoft.com/office/powerpoint/2010/main" val="301110683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a:extLst>
              <a:ext uri="{FF2B5EF4-FFF2-40B4-BE49-F238E27FC236}">
                <a16:creationId xmlns:a16="http://schemas.microsoft.com/office/drawing/2014/main" id="{8C131DD9-DFEE-F806-3E3E-0DB6D2632FA0}"/>
              </a:ext>
            </a:extLst>
          </p:cNvPr>
          <p:cNvSpPr>
            <a:spLocks noGrp="1"/>
          </p:cNvSpPr>
          <p:nvPr>
            <p:ph type="title"/>
          </p:nvPr>
        </p:nvSpPr>
        <p:spPr/>
        <p:txBody>
          <a:bodyPr/>
          <a:lstStyle/>
          <a:p>
            <a:r>
              <a:rPr lang="hu-HU" dirty="0"/>
              <a:t>Vezetői </a:t>
            </a:r>
            <a:r>
              <a:rPr lang="hu-HU" dirty="0" smtClean="0"/>
              <a:t>összefoglaló III.</a:t>
            </a:r>
            <a:endParaRPr lang="hu-HU" dirty="0"/>
          </a:p>
        </p:txBody>
      </p:sp>
      <p:sp>
        <p:nvSpPr>
          <p:cNvPr id="3" name="Tartalom helye 2">
            <a:extLst>
              <a:ext uri="{FF2B5EF4-FFF2-40B4-BE49-F238E27FC236}">
                <a16:creationId xmlns:a16="http://schemas.microsoft.com/office/drawing/2014/main" id="{17051BDE-BECB-AB10-4B40-3A892F81E83A}"/>
              </a:ext>
            </a:extLst>
          </p:cNvPr>
          <p:cNvSpPr>
            <a:spLocks noGrp="1"/>
          </p:cNvSpPr>
          <p:nvPr>
            <p:ph idx="1"/>
          </p:nvPr>
        </p:nvSpPr>
        <p:spPr>
          <a:xfrm>
            <a:off x="346363" y="945531"/>
            <a:ext cx="11504742" cy="5687786"/>
          </a:xfrm>
        </p:spPr>
        <p:txBody>
          <a:bodyPr/>
          <a:lstStyle/>
          <a:p>
            <a:r>
              <a:rPr lang="hu-HU" sz="2000" dirty="0" smtClean="0"/>
              <a:t>A </a:t>
            </a:r>
            <a:r>
              <a:rPr lang="hu-HU" sz="2000" dirty="0"/>
              <a:t>válaszadók a hatályos energiaszerződéseiket jellemzően hátrányosnak tartják. 43 százalékuk kifejezetten, 34 százalékuk pedig inkább hátrányosnak tartja az éppen hatályos energiaszerződéseit. Előnyösnek a releváns választ adó kitöltők 34 százaléka tartja szerződéseit.</a:t>
            </a:r>
          </a:p>
          <a:p>
            <a:r>
              <a:rPr lang="hu-HU" sz="2000" dirty="0"/>
              <a:t>Az energiaszámlák fizetése a válaszadók csupán 21 százalékának vállalata számára nem okoz semmiféle nehézséget, ugyanez súlyos nehézséget - ami a vállalat működését fenntarthatatlanná tette - a válaszadók 16 százalékának jelent.</a:t>
            </a:r>
          </a:p>
          <a:p>
            <a:endParaRPr lang="hu-HU" sz="2000" dirty="0"/>
          </a:p>
          <a:p>
            <a:endParaRPr lang="hu-HU" sz="2000" dirty="0"/>
          </a:p>
        </p:txBody>
      </p:sp>
      <p:sp>
        <p:nvSpPr>
          <p:cNvPr id="4" name="Dia számának helye 3">
            <a:extLst>
              <a:ext uri="{FF2B5EF4-FFF2-40B4-BE49-F238E27FC236}">
                <a16:creationId xmlns:a16="http://schemas.microsoft.com/office/drawing/2014/main" id="{07F5C506-FAD5-2CAE-7695-35FE19F173FA}"/>
              </a:ext>
            </a:extLst>
          </p:cNvPr>
          <p:cNvSpPr>
            <a:spLocks noGrp="1"/>
          </p:cNvSpPr>
          <p:nvPr>
            <p:ph type="sldNum" sz="quarter" idx="12"/>
          </p:nvPr>
        </p:nvSpPr>
        <p:spPr>
          <a:xfrm>
            <a:off x="10661515" y="6392110"/>
            <a:ext cx="888801" cy="300790"/>
          </a:xfrm>
        </p:spPr>
        <p:txBody>
          <a:bodyPr/>
          <a:lstStyle/>
          <a:p>
            <a:fld id="{1A0B5D20-90C6-47BB-A188-49E443ACD015}" type="slidenum">
              <a:rPr lang="hu-HU" smtClean="0"/>
              <a:pPr/>
              <a:t>5</a:t>
            </a:fld>
            <a:endParaRPr lang="hu-HU" dirty="0"/>
          </a:p>
        </p:txBody>
      </p:sp>
    </p:spTree>
    <p:extLst>
      <p:ext uri="{BB962C8B-B14F-4D97-AF65-F5344CB8AC3E}">
        <p14:creationId xmlns:p14="http://schemas.microsoft.com/office/powerpoint/2010/main" val="255525462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rtalom helye 4"/>
          <p:cNvGraphicFramePr>
            <a:graphicFrameLocks noGrp="1"/>
          </p:cNvGraphicFramePr>
          <p:nvPr>
            <p:ph idx="1"/>
            <p:extLst>
              <p:ext uri="{D42A27DB-BD31-4B8C-83A1-F6EECF244321}">
                <p14:modId xmlns:p14="http://schemas.microsoft.com/office/powerpoint/2010/main" val="960456861"/>
              </p:ext>
            </p:extLst>
          </p:nvPr>
        </p:nvGraphicFramePr>
        <p:xfrm>
          <a:off x="346075" y="1903229"/>
          <a:ext cx="11062660" cy="3700130"/>
        </p:xfrm>
        <a:graphic>
          <a:graphicData uri="http://schemas.openxmlformats.org/drawingml/2006/chart">
            <c:chart xmlns:c="http://schemas.openxmlformats.org/drawingml/2006/chart" xmlns:r="http://schemas.openxmlformats.org/officeDocument/2006/relationships" r:id="rId2"/>
          </a:graphicData>
        </a:graphic>
      </p:graphicFrame>
      <p:sp>
        <p:nvSpPr>
          <p:cNvPr id="4" name="Dia számának helye 3"/>
          <p:cNvSpPr>
            <a:spLocks noGrp="1"/>
          </p:cNvSpPr>
          <p:nvPr>
            <p:ph type="sldNum" sz="quarter" idx="12"/>
          </p:nvPr>
        </p:nvSpPr>
        <p:spPr/>
        <p:txBody>
          <a:bodyPr/>
          <a:lstStyle/>
          <a:p>
            <a:fld id="{1A0B5D20-90C6-47BB-A188-49E443ACD015}" type="slidenum">
              <a:rPr lang="hu-HU" smtClean="0"/>
              <a:pPr/>
              <a:t>6</a:t>
            </a:fld>
            <a:endParaRPr lang="hu-HU"/>
          </a:p>
        </p:txBody>
      </p:sp>
      <p:sp>
        <p:nvSpPr>
          <p:cNvPr id="9" name="Cím 8"/>
          <p:cNvSpPr>
            <a:spLocks noGrp="1"/>
          </p:cNvSpPr>
          <p:nvPr>
            <p:ph type="title"/>
          </p:nvPr>
        </p:nvSpPr>
        <p:spPr>
          <a:xfrm>
            <a:off x="346075" y="294276"/>
            <a:ext cx="8881051" cy="778065"/>
          </a:xfrm>
        </p:spPr>
        <p:txBody>
          <a:bodyPr/>
          <a:lstStyle/>
          <a:p>
            <a:r>
              <a:rPr lang="hu-HU" dirty="0"/>
              <a:t>Hogyan változtak az energiabeszerzési költségek az ön vállalata esetében az elmúlt 1 évben a földgáz beszerzéseit illetően? (%)</a:t>
            </a:r>
          </a:p>
        </p:txBody>
      </p:sp>
      <p:sp>
        <p:nvSpPr>
          <p:cNvPr id="8" name="Szövegdoboz 7"/>
          <p:cNvSpPr txBox="1"/>
          <p:nvPr/>
        </p:nvSpPr>
        <p:spPr>
          <a:xfrm>
            <a:off x="273153" y="5519172"/>
            <a:ext cx="10602665" cy="1160511"/>
          </a:xfrm>
          <a:prstGeom prst="rect">
            <a:avLst/>
          </a:prstGeom>
          <a:noFill/>
        </p:spPr>
        <p:txBody>
          <a:bodyPr wrap="square" rtlCol="0">
            <a:spAutoFit/>
          </a:bodyPr>
          <a:lstStyle/>
          <a:p>
            <a:pPr marL="285750" indent="-285750" algn="just">
              <a:lnSpc>
                <a:spcPct val="150000"/>
              </a:lnSpc>
              <a:buFont typeface="Wingdings" panose="05000000000000000000" pitchFamily="2" charset="2"/>
              <a:buChar char="§"/>
            </a:pPr>
            <a:r>
              <a:rPr lang="hu-HU" sz="1600" dirty="0"/>
              <a:t>Az energiabeszerzési költségek a földgáz beszerzését illetően a megkérdezettek és vállalatuk 52 százaléka esetén jelentősen növekedtek. További 21 százalékuknál növekedett kisebb mértékben, míg 23 százalékuk számolt be arról, hogy a földgázra vonatkozó költségek nem változtak az elmúlt 1 évben.</a:t>
            </a:r>
          </a:p>
        </p:txBody>
      </p:sp>
    </p:spTree>
    <p:extLst>
      <p:ext uri="{BB962C8B-B14F-4D97-AF65-F5344CB8AC3E}">
        <p14:creationId xmlns:p14="http://schemas.microsoft.com/office/powerpoint/2010/main" val="3208559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rtalom helye 4"/>
          <p:cNvGraphicFramePr>
            <a:graphicFrameLocks noGrp="1"/>
          </p:cNvGraphicFramePr>
          <p:nvPr>
            <p:ph idx="1"/>
            <p:extLst>
              <p:ext uri="{D42A27DB-BD31-4B8C-83A1-F6EECF244321}">
                <p14:modId xmlns:p14="http://schemas.microsoft.com/office/powerpoint/2010/main" val="2681135086"/>
              </p:ext>
            </p:extLst>
          </p:nvPr>
        </p:nvGraphicFramePr>
        <p:xfrm>
          <a:off x="346075" y="1903229"/>
          <a:ext cx="11062660" cy="3700130"/>
        </p:xfrm>
        <a:graphic>
          <a:graphicData uri="http://schemas.openxmlformats.org/drawingml/2006/chart">
            <c:chart xmlns:c="http://schemas.openxmlformats.org/drawingml/2006/chart" xmlns:r="http://schemas.openxmlformats.org/officeDocument/2006/relationships" r:id="rId2"/>
          </a:graphicData>
        </a:graphic>
      </p:graphicFrame>
      <p:sp>
        <p:nvSpPr>
          <p:cNvPr id="4" name="Dia számának helye 3"/>
          <p:cNvSpPr>
            <a:spLocks noGrp="1"/>
          </p:cNvSpPr>
          <p:nvPr>
            <p:ph type="sldNum" sz="quarter" idx="12"/>
          </p:nvPr>
        </p:nvSpPr>
        <p:spPr/>
        <p:txBody>
          <a:bodyPr/>
          <a:lstStyle/>
          <a:p>
            <a:fld id="{1A0B5D20-90C6-47BB-A188-49E443ACD015}" type="slidenum">
              <a:rPr lang="hu-HU" smtClean="0"/>
              <a:pPr/>
              <a:t>7</a:t>
            </a:fld>
            <a:endParaRPr lang="hu-HU"/>
          </a:p>
        </p:txBody>
      </p:sp>
      <p:sp>
        <p:nvSpPr>
          <p:cNvPr id="9" name="Cím 8"/>
          <p:cNvSpPr>
            <a:spLocks noGrp="1"/>
          </p:cNvSpPr>
          <p:nvPr>
            <p:ph type="title"/>
          </p:nvPr>
        </p:nvSpPr>
        <p:spPr>
          <a:xfrm>
            <a:off x="346075" y="294276"/>
            <a:ext cx="8881051" cy="778065"/>
          </a:xfrm>
        </p:spPr>
        <p:txBody>
          <a:bodyPr/>
          <a:lstStyle/>
          <a:p>
            <a:r>
              <a:rPr lang="hu-HU" dirty="0"/>
              <a:t>Hogyan változtak az energiabeszerzési költségek az ön vállalata esetében az elmúlt 1 évben a villamosenergia beszerzéseit illetően? (%)</a:t>
            </a:r>
          </a:p>
        </p:txBody>
      </p:sp>
      <p:sp>
        <p:nvSpPr>
          <p:cNvPr id="8" name="Szövegdoboz 7"/>
          <p:cNvSpPr txBox="1"/>
          <p:nvPr/>
        </p:nvSpPr>
        <p:spPr>
          <a:xfrm>
            <a:off x="273153" y="5519172"/>
            <a:ext cx="10602665" cy="1160511"/>
          </a:xfrm>
          <a:prstGeom prst="rect">
            <a:avLst/>
          </a:prstGeom>
          <a:noFill/>
        </p:spPr>
        <p:txBody>
          <a:bodyPr wrap="square" rtlCol="0">
            <a:spAutoFit/>
          </a:bodyPr>
          <a:lstStyle/>
          <a:p>
            <a:pPr marL="285750" indent="-285750" algn="just">
              <a:lnSpc>
                <a:spcPct val="150000"/>
              </a:lnSpc>
              <a:buFont typeface="Wingdings" panose="05000000000000000000" pitchFamily="2" charset="2"/>
              <a:buChar char="§"/>
            </a:pPr>
            <a:r>
              <a:rPr lang="hu-HU" sz="1600" dirty="0"/>
              <a:t>A villamosenergia esetén az energiabeszerzési költségek jelentős növekedéséről szintén a megkérdezettek 52 százaléka számolt be. Ebben az esetben a válaszadók 17 százaléka nyilatkozott úgy, hogy vállalatuk számára a villamosenergia beszerzéseire vonatkozó költségek nem változtak az elmúlt 1 évben.</a:t>
            </a:r>
          </a:p>
        </p:txBody>
      </p:sp>
    </p:spTree>
    <p:extLst>
      <p:ext uri="{BB962C8B-B14F-4D97-AF65-F5344CB8AC3E}">
        <p14:creationId xmlns:p14="http://schemas.microsoft.com/office/powerpoint/2010/main" val="377984372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rtalom helye 4"/>
          <p:cNvGraphicFramePr>
            <a:graphicFrameLocks noGrp="1"/>
          </p:cNvGraphicFramePr>
          <p:nvPr>
            <p:ph idx="1"/>
            <p:extLst>
              <p:ext uri="{D42A27DB-BD31-4B8C-83A1-F6EECF244321}">
                <p14:modId xmlns:p14="http://schemas.microsoft.com/office/powerpoint/2010/main" val="1738052628"/>
              </p:ext>
            </p:extLst>
          </p:nvPr>
        </p:nvGraphicFramePr>
        <p:xfrm>
          <a:off x="346075" y="1903229"/>
          <a:ext cx="11062660" cy="3700130"/>
        </p:xfrm>
        <a:graphic>
          <a:graphicData uri="http://schemas.openxmlformats.org/drawingml/2006/chart">
            <c:chart xmlns:c="http://schemas.openxmlformats.org/drawingml/2006/chart" xmlns:r="http://schemas.openxmlformats.org/officeDocument/2006/relationships" r:id="rId2"/>
          </a:graphicData>
        </a:graphic>
      </p:graphicFrame>
      <p:sp>
        <p:nvSpPr>
          <p:cNvPr id="4" name="Dia számának helye 3"/>
          <p:cNvSpPr>
            <a:spLocks noGrp="1"/>
          </p:cNvSpPr>
          <p:nvPr>
            <p:ph type="sldNum" sz="quarter" idx="12"/>
          </p:nvPr>
        </p:nvSpPr>
        <p:spPr/>
        <p:txBody>
          <a:bodyPr/>
          <a:lstStyle/>
          <a:p>
            <a:fld id="{1A0B5D20-90C6-47BB-A188-49E443ACD015}" type="slidenum">
              <a:rPr lang="hu-HU" smtClean="0"/>
              <a:pPr/>
              <a:t>8</a:t>
            </a:fld>
            <a:endParaRPr lang="hu-HU"/>
          </a:p>
        </p:txBody>
      </p:sp>
      <p:sp>
        <p:nvSpPr>
          <p:cNvPr id="9" name="Cím 8"/>
          <p:cNvSpPr>
            <a:spLocks noGrp="1"/>
          </p:cNvSpPr>
          <p:nvPr>
            <p:ph type="title"/>
          </p:nvPr>
        </p:nvSpPr>
        <p:spPr>
          <a:xfrm>
            <a:off x="346075" y="294276"/>
            <a:ext cx="8881051" cy="778065"/>
          </a:xfrm>
        </p:spPr>
        <p:txBody>
          <a:bodyPr/>
          <a:lstStyle/>
          <a:p>
            <a:r>
              <a:rPr lang="hu-HU" dirty="0"/>
              <a:t>Hogyan változtak az energiabeszerzési költségek az ön vállalata esetében az elmúlt 1 évben az üzemanyag beszerzéseit illetően? (%)</a:t>
            </a:r>
          </a:p>
        </p:txBody>
      </p:sp>
      <p:sp>
        <p:nvSpPr>
          <p:cNvPr id="8" name="Szövegdoboz 7"/>
          <p:cNvSpPr txBox="1"/>
          <p:nvPr/>
        </p:nvSpPr>
        <p:spPr>
          <a:xfrm>
            <a:off x="273153" y="5519172"/>
            <a:ext cx="10602665" cy="1338828"/>
          </a:xfrm>
          <a:prstGeom prst="rect">
            <a:avLst/>
          </a:prstGeom>
          <a:noFill/>
        </p:spPr>
        <p:txBody>
          <a:bodyPr wrap="square" rtlCol="0">
            <a:spAutoFit/>
          </a:bodyPr>
          <a:lstStyle/>
          <a:p>
            <a:pPr marL="285750" indent="-285750" algn="just">
              <a:lnSpc>
                <a:spcPct val="150000"/>
              </a:lnSpc>
              <a:buFont typeface="Wingdings" panose="05000000000000000000" pitchFamily="2" charset="2"/>
              <a:buChar char="§"/>
            </a:pPr>
            <a:r>
              <a:rPr lang="hu-HU" dirty="0"/>
              <a:t>Az üzemanyagra vonatkozó költségek növekedése a megkérdezettek 84 százalékának vállalatát érintette. 45 százalék azok aránya, akik esetén jelentős </a:t>
            </a:r>
            <a:r>
              <a:rPr lang="hu-HU" dirty="0" smtClean="0"/>
              <a:t>költségnövekedés </a:t>
            </a:r>
            <a:r>
              <a:rPr lang="hu-HU" dirty="0"/>
              <a:t>történt, 13 százalékuk számolt be arról, hogy nem következett be változás az üzemanyag beszerzéseinek költségét illetően.</a:t>
            </a:r>
          </a:p>
        </p:txBody>
      </p:sp>
    </p:spTree>
    <p:extLst>
      <p:ext uri="{BB962C8B-B14F-4D97-AF65-F5344CB8AC3E}">
        <p14:creationId xmlns:p14="http://schemas.microsoft.com/office/powerpoint/2010/main" val="89788257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rtalom helye 4"/>
          <p:cNvGraphicFramePr>
            <a:graphicFrameLocks noGrp="1"/>
          </p:cNvGraphicFramePr>
          <p:nvPr>
            <p:ph idx="1"/>
            <p:extLst>
              <p:ext uri="{D42A27DB-BD31-4B8C-83A1-F6EECF244321}">
                <p14:modId xmlns:p14="http://schemas.microsoft.com/office/powerpoint/2010/main" val="1471117839"/>
              </p:ext>
            </p:extLst>
          </p:nvPr>
        </p:nvGraphicFramePr>
        <p:xfrm>
          <a:off x="346075" y="2114349"/>
          <a:ext cx="11062660" cy="3746230"/>
        </p:xfrm>
        <a:graphic>
          <a:graphicData uri="http://schemas.openxmlformats.org/drawingml/2006/chart">
            <c:chart xmlns:c="http://schemas.openxmlformats.org/drawingml/2006/chart" xmlns:r="http://schemas.openxmlformats.org/officeDocument/2006/relationships" r:id="rId2"/>
          </a:graphicData>
        </a:graphic>
      </p:graphicFrame>
      <p:sp>
        <p:nvSpPr>
          <p:cNvPr id="4" name="Dia számának helye 3"/>
          <p:cNvSpPr>
            <a:spLocks noGrp="1"/>
          </p:cNvSpPr>
          <p:nvPr>
            <p:ph type="sldNum" sz="quarter" idx="12"/>
          </p:nvPr>
        </p:nvSpPr>
        <p:spPr/>
        <p:txBody>
          <a:bodyPr/>
          <a:lstStyle/>
          <a:p>
            <a:fld id="{1A0B5D20-90C6-47BB-A188-49E443ACD015}" type="slidenum">
              <a:rPr lang="hu-HU" smtClean="0"/>
              <a:pPr/>
              <a:t>9</a:t>
            </a:fld>
            <a:endParaRPr lang="hu-HU"/>
          </a:p>
        </p:txBody>
      </p:sp>
      <p:sp>
        <p:nvSpPr>
          <p:cNvPr id="9" name="Cím 8"/>
          <p:cNvSpPr>
            <a:spLocks noGrp="1"/>
          </p:cNvSpPr>
          <p:nvPr>
            <p:ph type="title"/>
          </p:nvPr>
        </p:nvSpPr>
        <p:spPr>
          <a:xfrm>
            <a:off x="346075" y="294276"/>
            <a:ext cx="8881051" cy="778065"/>
          </a:xfrm>
        </p:spPr>
        <p:txBody>
          <a:bodyPr/>
          <a:lstStyle/>
          <a:p>
            <a:r>
              <a:rPr lang="hu-HU" dirty="0"/>
              <a:t>Ön szerint mi lehet az oka a költségek csökkenésének? (Akiknél az elmúlt 1 évben csökkentek a költségek</a:t>
            </a:r>
            <a:r>
              <a:rPr lang="hu-HU" dirty="0" smtClean="0"/>
              <a:t>, több válasz is lehetséges, fő)</a:t>
            </a:r>
            <a:r>
              <a:rPr lang="hu-HU" dirty="0"/>
              <a:t/>
            </a:r>
            <a:br>
              <a:rPr lang="hu-HU" dirty="0"/>
            </a:br>
            <a:endParaRPr lang="hu-HU" dirty="0"/>
          </a:p>
        </p:txBody>
      </p:sp>
      <p:sp>
        <p:nvSpPr>
          <p:cNvPr id="8" name="Szövegdoboz 7"/>
          <p:cNvSpPr txBox="1"/>
          <p:nvPr/>
        </p:nvSpPr>
        <p:spPr>
          <a:xfrm>
            <a:off x="346075" y="5687325"/>
            <a:ext cx="10602665" cy="878574"/>
          </a:xfrm>
          <a:prstGeom prst="rect">
            <a:avLst/>
          </a:prstGeom>
          <a:noFill/>
        </p:spPr>
        <p:txBody>
          <a:bodyPr wrap="square" rtlCol="0">
            <a:spAutoFit/>
          </a:bodyPr>
          <a:lstStyle/>
          <a:p>
            <a:pPr marL="285750" indent="-285750" algn="just">
              <a:lnSpc>
                <a:spcPct val="150000"/>
              </a:lnSpc>
              <a:buFont typeface="Wingdings" panose="05000000000000000000" pitchFamily="2" charset="2"/>
              <a:buChar char="§"/>
            </a:pPr>
            <a:r>
              <a:rPr lang="hu-HU" dirty="0"/>
              <a:t>A költségek csökkenése keveseket érintett a válaszadók közül, ennek legjellemzőbb oka mégis a fogyasztásuk tudatos csökkentése volt.</a:t>
            </a:r>
          </a:p>
        </p:txBody>
      </p:sp>
    </p:spTree>
    <p:extLst>
      <p:ext uri="{BB962C8B-B14F-4D97-AF65-F5344CB8AC3E}">
        <p14:creationId xmlns:p14="http://schemas.microsoft.com/office/powerpoint/2010/main" val="27371310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rtalom helye 4"/>
          <p:cNvGraphicFramePr>
            <a:graphicFrameLocks noGrp="1"/>
          </p:cNvGraphicFramePr>
          <p:nvPr>
            <p:ph idx="1"/>
            <p:extLst>
              <p:ext uri="{D42A27DB-BD31-4B8C-83A1-F6EECF244321}">
                <p14:modId xmlns:p14="http://schemas.microsoft.com/office/powerpoint/2010/main" val="870333773"/>
              </p:ext>
            </p:extLst>
          </p:nvPr>
        </p:nvGraphicFramePr>
        <p:xfrm>
          <a:off x="346075" y="1903229"/>
          <a:ext cx="11062660" cy="3700130"/>
        </p:xfrm>
        <a:graphic>
          <a:graphicData uri="http://schemas.openxmlformats.org/drawingml/2006/chart">
            <c:chart xmlns:c="http://schemas.openxmlformats.org/drawingml/2006/chart" xmlns:r="http://schemas.openxmlformats.org/officeDocument/2006/relationships" r:id="rId2"/>
          </a:graphicData>
        </a:graphic>
      </p:graphicFrame>
      <p:sp>
        <p:nvSpPr>
          <p:cNvPr id="4" name="Dia számának helye 3"/>
          <p:cNvSpPr>
            <a:spLocks noGrp="1"/>
          </p:cNvSpPr>
          <p:nvPr>
            <p:ph type="sldNum" sz="quarter" idx="12"/>
          </p:nvPr>
        </p:nvSpPr>
        <p:spPr/>
        <p:txBody>
          <a:bodyPr/>
          <a:lstStyle/>
          <a:p>
            <a:fld id="{1A0B5D20-90C6-47BB-A188-49E443ACD015}" type="slidenum">
              <a:rPr lang="hu-HU" smtClean="0"/>
              <a:pPr/>
              <a:t>10</a:t>
            </a:fld>
            <a:endParaRPr lang="hu-HU"/>
          </a:p>
        </p:txBody>
      </p:sp>
      <p:sp>
        <p:nvSpPr>
          <p:cNvPr id="9" name="Cím 8"/>
          <p:cNvSpPr>
            <a:spLocks noGrp="1"/>
          </p:cNvSpPr>
          <p:nvPr>
            <p:ph type="title"/>
          </p:nvPr>
        </p:nvSpPr>
        <p:spPr>
          <a:xfrm>
            <a:off x="346075" y="294276"/>
            <a:ext cx="8881051" cy="778065"/>
          </a:xfrm>
        </p:spPr>
        <p:txBody>
          <a:bodyPr/>
          <a:lstStyle/>
          <a:p>
            <a:r>
              <a:rPr lang="hu-HU" sz="3200" dirty="0"/>
              <a:t>Ön szerint hogyan fognak változni a fajlagos energiabeszerzési költségek a vállalata számára az elkövetkező 1 évben a földgáz beszerzéseit illetően? (%)</a:t>
            </a:r>
          </a:p>
        </p:txBody>
      </p:sp>
      <p:sp>
        <p:nvSpPr>
          <p:cNvPr id="8" name="Szövegdoboz 7"/>
          <p:cNvSpPr txBox="1"/>
          <p:nvPr/>
        </p:nvSpPr>
        <p:spPr>
          <a:xfrm>
            <a:off x="273153" y="5519172"/>
            <a:ext cx="10602665" cy="1338828"/>
          </a:xfrm>
          <a:prstGeom prst="rect">
            <a:avLst/>
          </a:prstGeom>
          <a:noFill/>
        </p:spPr>
        <p:txBody>
          <a:bodyPr wrap="square" rtlCol="0">
            <a:spAutoFit/>
          </a:bodyPr>
          <a:lstStyle/>
          <a:p>
            <a:pPr marL="285750" indent="-285750" algn="just">
              <a:lnSpc>
                <a:spcPct val="150000"/>
              </a:lnSpc>
              <a:buFont typeface="Wingdings" panose="05000000000000000000" pitchFamily="2" charset="2"/>
              <a:buChar char="§"/>
            </a:pPr>
            <a:r>
              <a:rPr lang="hu-HU" dirty="0"/>
              <a:t>Az elkövetkező 1 évben a válaszadók 33 százaléka szerint a földgáz beszerzéseire vonatkozó költségek változatlanságára lehet számítani. 16 százalékuk gondolja úgy, hogy jelentős növekedésre számíthatnak, míg további 13 százalékuk a földgázra vonatkozó költségek csökkenésére </a:t>
            </a:r>
            <a:r>
              <a:rPr lang="hu-HU" dirty="0" smtClean="0"/>
              <a:t>számít.</a:t>
            </a:r>
            <a:endParaRPr lang="hu-HU" dirty="0"/>
          </a:p>
        </p:txBody>
      </p:sp>
    </p:spTree>
    <p:extLst>
      <p:ext uri="{BB962C8B-B14F-4D97-AF65-F5344CB8AC3E}">
        <p14:creationId xmlns:p14="http://schemas.microsoft.com/office/powerpoint/2010/main" val="88643011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rtalom helye 4"/>
          <p:cNvGraphicFramePr>
            <a:graphicFrameLocks noGrp="1"/>
          </p:cNvGraphicFramePr>
          <p:nvPr>
            <p:ph idx="1"/>
            <p:extLst>
              <p:ext uri="{D42A27DB-BD31-4B8C-83A1-F6EECF244321}">
                <p14:modId xmlns:p14="http://schemas.microsoft.com/office/powerpoint/2010/main" val="2359318095"/>
              </p:ext>
            </p:extLst>
          </p:nvPr>
        </p:nvGraphicFramePr>
        <p:xfrm>
          <a:off x="346075" y="1903229"/>
          <a:ext cx="11062660" cy="3700130"/>
        </p:xfrm>
        <a:graphic>
          <a:graphicData uri="http://schemas.openxmlformats.org/drawingml/2006/chart">
            <c:chart xmlns:c="http://schemas.openxmlformats.org/drawingml/2006/chart" xmlns:r="http://schemas.openxmlformats.org/officeDocument/2006/relationships" r:id="rId2"/>
          </a:graphicData>
        </a:graphic>
      </p:graphicFrame>
      <p:sp>
        <p:nvSpPr>
          <p:cNvPr id="4" name="Dia számának helye 3"/>
          <p:cNvSpPr>
            <a:spLocks noGrp="1"/>
          </p:cNvSpPr>
          <p:nvPr>
            <p:ph type="sldNum" sz="quarter" idx="12"/>
          </p:nvPr>
        </p:nvSpPr>
        <p:spPr/>
        <p:txBody>
          <a:bodyPr/>
          <a:lstStyle/>
          <a:p>
            <a:fld id="{1A0B5D20-90C6-47BB-A188-49E443ACD015}" type="slidenum">
              <a:rPr lang="hu-HU" smtClean="0"/>
              <a:pPr/>
              <a:t>11</a:t>
            </a:fld>
            <a:endParaRPr lang="hu-HU"/>
          </a:p>
        </p:txBody>
      </p:sp>
      <p:sp>
        <p:nvSpPr>
          <p:cNvPr id="9" name="Cím 8"/>
          <p:cNvSpPr>
            <a:spLocks noGrp="1"/>
          </p:cNvSpPr>
          <p:nvPr>
            <p:ph type="title"/>
          </p:nvPr>
        </p:nvSpPr>
        <p:spPr>
          <a:xfrm>
            <a:off x="346075" y="294276"/>
            <a:ext cx="8881051" cy="778065"/>
          </a:xfrm>
        </p:spPr>
        <p:txBody>
          <a:bodyPr/>
          <a:lstStyle/>
          <a:p>
            <a:r>
              <a:rPr lang="hu-HU" sz="3200" dirty="0"/>
              <a:t>Ön szerint hogyan fognak változni a fajlagos energiabeszerzési költségek a vállalata számára az elkövetkező 1 évben a villamosenergia beszerzéseit illetően? (%)</a:t>
            </a:r>
          </a:p>
        </p:txBody>
      </p:sp>
      <p:sp>
        <p:nvSpPr>
          <p:cNvPr id="8" name="Szövegdoboz 7"/>
          <p:cNvSpPr txBox="1"/>
          <p:nvPr/>
        </p:nvSpPr>
        <p:spPr>
          <a:xfrm>
            <a:off x="273153" y="5519172"/>
            <a:ext cx="10602665" cy="1200329"/>
          </a:xfrm>
          <a:prstGeom prst="rect">
            <a:avLst/>
          </a:prstGeom>
          <a:noFill/>
        </p:spPr>
        <p:txBody>
          <a:bodyPr wrap="square" rtlCol="0">
            <a:spAutoFit/>
          </a:bodyPr>
          <a:lstStyle/>
          <a:p>
            <a:pPr marL="285750" indent="-285750" algn="just">
              <a:lnSpc>
                <a:spcPct val="150000"/>
              </a:lnSpc>
              <a:buFont typeface="Wingdings" panose="05000000000000000000" pitchFamily="2" charset="2"/>
              <a:buChar char="§"/>
            </a:pPr>
            <a:r>
              <a:rPr lang="hu-HU" sz="1600" dirty="0"/>
              <a:t>A földgázhoz hasonlóan a villamosenergia esetén is a válaszadók fele (51 százaléka) az energiabeszerzési költségek növekedését prognosztizálja, 16 százalékuk jelentős növekedésre számít. 34 százalékuk szerint nem fog változni, 15 százalékuk pedig a költségek csökkenésére </a:t>
            </a:r>
            <a:r>
              <a:rPr lang="hu-HU" sz="1600" dirty="0" smtClean="0"/>
              <a:t>számít.</a:t>
            </a:r>
            <a:endParaRPr lang="hu-HU" sz="1600" dirty="0"/>
          </a:p>
        </p:txBody>
      </p:sp>
    </p:spTree>
    <p:extLst>
      <p:ext uri="{BB962C8B-B14F-4D97-AF65-F5344CB8AC3E}">
        <p14:creationId xmlns:p14="http://schemas.microsoft.com/office/powerpoint/2010/main" val="267514513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rtalom helye 4"/>
          <p:cNvGraphicFramePr>
            <a:graphicFrameLocks noGrp="1"/>
          </p:cNvGraphicFramePr>
          <p:nvPr>
            <p:ph idx="1"/>
            <p:extLst>
              <p:ext uri="{D42A27DB-BD31-4B8C-83A1-F6EECF244321}">
                <p14:modId xmlns:p14="http://schemas.microsoft.com/office/powerpoint/2010/main" val="1798741756"/>
              </p:ext>
            </p:extLst>
          </p:nvPr>
        </p:nvGraphicFramePr>
        <p:xfrm>
          <a:off x="346075" y="1903229"/>
          <a:ext cx="11062660" cy="3700130"/>
        </p:xfrm>
        <a:graphic>
          <a:graphicData uri="http://schemas.openxmlformats.org/drawingml/2006/chart">
            <c:chart xmlns:c="http://schemas.openxmlformats.org/drawingml/2006/chart" xmlns:r="http://schemas.openxmlformats.org/officeDocument/2006/relationships" r:id="rId2"/>
          </a:graphicData>
        </a:graphic>
      </p:graphicFrame>
      <p:sp>
        <p:nvSpPr>
          <p:cNvPr id="4" name="Dia számának helye 3"/>
          <p:cNvSpPr>
            <a:spLocks noGrp="1"/>
          </p:cNvSpPr>
          <p:nvPr>
            <p:ph type="sldNum" sz="quarter" idx="12"/>
          </p:nvPr>
        </p:nvSpPr>
        <p:spPr/>
        <p:txBody>
          <a:bodyPr/>
          <a:lstStyle/>
          <a:p>
            <a:fld id="{1A0B5D20-90C6-47BB-A188-49E443ACD015}" type="slidenum">
              <a:rPr lang="hu-HU" smtClean="0"/>
              <a:pPr/>
              <a:t>12</a:t>
            </a:fld>
            <a:endParaRPr lang="hu-HU"/>
          </a:p>
        </p:txBody>
      </p:sp>
      <p:sp>
        <p:nvSpPr>
          <p:cNvPr id="9" name="Cím 8"/>
          <p:cNvSpPr>
            <a:spLocks noGrp="1"/>
          </p:cNvSpPr>
          <p:nvPr>
            <p:ph type="title"/>
          </p:nvPr>
        </p:nvSpPr>
        <p:spPr>
          <a:xfrm>
            <a:off x="346075" y="294276"/>
            <a:ext cx="8881051" cy="778065"/>
          </a:xfrm>
        </p:spPr>
        <p:txBody>
          <a:bodyPr/>
          <a:lstStyle/>
          <a:p>
            <a:r>
              <a:rPr lang="hu-HU" sz="3200" dirty="0"/>
              <a:t>Ön szerint hogyan fognak változni a fajlagos energiabeszerzési költségek a vállalata számára az elkövetkező 1 évben az üzemanyag beszerzéseit illetően? (%)</a:t>
            </a:r>
          </a:p>
        </p:txBody>
      </p:sp>
      <p:sp>
        <p:nvSpPr>
          <p:cNvPr id="8" name="Szövegdoboz 7"/>
          <p:cNvSpPr txBox="1"/>
          <p:nvPr/>
        </p:nvSpPr>
        <p:spPr>
          <a:xfrm>
            <a:off x="273153" y="5519172"/>
            <a:ext cx="10602665" cy="1160511"/>
          </a:xfrm>
          <a:prstGeom prst="rect">
            <a:avLst/>
          </a:prstGeom>
          <a:noFill/>
        </p:spPr>
        <p:txBody>
          <a:bodyPr wrap="square" rtlCol="0">
            <a:spAutoFit/>
          </a:bodyPr>
          <a:lstStyle/>
          <a:p>
            <a:pPr marL="285750" indent="-285750" algn="just">
              <a:lnSpc>
                <a:spcPct val="150000"/>
              </a:lnSpc>
              <a:buFont typeface="Wingdings" panose="05000000000000000000" pitchFamily="2" charset="2"/>
              <a:buChar char="§"/>
            </a:pPr>
            <a:r>
              <a:rPr lang="hu-HU" sz="1600" dirty="0"/>
              <a:t>Az üzemanyag esetén a releváns válaszadók 63 százaléka növekedést jósol, 18 százalékuk szerint jelentős növekedésre lehet számítani. A megkérdezettek 32 százaléka szerint nem fog változni az üzemanyag beszerzéseinek költsége a következő 1 évben. 8 százalékuk gondolja azt, hogy vállalatuk számára csökkenés várható.</a:t>
            </a:r>
          </a:p>
        </p:txBody>
      </p:sp>
    </p:spTree>
    <p:extLst>
      <p:ext uri="{BB962C8B-B14F-4D97-AF65-F5344CB8AC3E}">
        <p14:creationId xmlns:p14="http://schemas.microsoft.com/office/powerpoint/2010/main" val="333131637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rtalom helye 4"/>
          <p:cNvGraphicFramePr>
            <a:graphicFrameLocks noGrp="1"/>
          </p:cNvGraphicFramePr>
          <p:nvPr>
            <p:ph idx="1"/>
            <p:extLst>
              <p:ext uri="{D42A27DB-BD31-4B8C-83A1-F6EECF244321}">
                <p14:modId xmlns:p14="http://schemas.microsoft.com/office/powerpoint/2010/main" val="2819180908"/>
              </p:ext>
            </p:extLst>
          </p:nvPr>
        </p:nvGraphicFramePr>
        <p:xfrm>
          <a:off x="346075" y="1424763"/>
          <a:ext cx="11062660" cy="4178596"/>
        </p:xfrm>
        <a:graphic>
          <a:graphicData uri="http://schemas.openxmlformats.org/drawingml/2006/chart">
            <c:chart xmlns:c="http://schemas.openxmlformats.org/drawingml/2006/chart" xmlns:r="http://schemas.openxmlformats.org/officeDocument/2006/relationships" r:id="rId2"/>
          </a:graphicData>
        </a:graphic>
      </p:graphicFrame>
      <p:sp>
        <p:nvSpPr>
          <p:cNvPr id="4" name="Dia számának helye 3"/>
          <p:cNvSpPr>
            <a:spLocks noGrp="1"/>
          </p:cNvSpPr>
          <p:nvPr>
            <p:ph type="sldNum" sz="quarter" idx="12"/>
          </p:nvPr>
        </p:nvSpPr>
        <p:spPr/>
        <p:txBody>
          <a:bodyPr/>
          <a:lstStyle/>
          <a:p>
            <a:fld id="{1A0B5D20-90C6-47BB-A188-49E443ACD015}" type="slidenum">
              <a:rPr lang="hu-HU" smtClean="0"/>
              <a:pPr/>
              <a:t>13</a:t>
            </a:fld>
            <a:endParaRPr lang="hu-HU"/>
          </a:p>
        </p:txBody>
      </p:sp>
      <p:sp>
        <p:nvSpPr>
          <p:cNvPr id="9" name="Cím 8"/>
          <p:cNvSpPr>
            <a:spLocks noGrp="1"/>
          </p:cNvSpPr>
          <p:nvPr>
            <p:ph type="title"/>
          </p:nvPr>
        </p:nvSpPr>
        <p:spPr>
          <a:xfrm>
            <a:off x="346075" y="294276"/>
            <a:ext cx="8881051" cy="778065"/>
          </a:xfrm>
        </p:spPr>
        <p:txBody>
          <a:bodyPr/>
          <a:lstStyle/>
          <a:p>
            <a:r>
              <a:rPr lang="hu-HU" sz="3200" dirty="0" smtClean="0"/>
              <a:t>Körülbelül </a:t>
            </a:r>
            <a:r>
              <a:rPr lang="hu-HU" sz="3200" dirty="0"/>
              <a:t>mekkora az éves energia használata (villamos, gáz, egyéb) vállalatának? (%)</a:t>
            </a:r>
          </a:p>
        </p:txBody>
      </p:sp>
      <p:sp>
        <p:nvSpPr>
          <p:cNvPr id="6" name="Szövegdoboz 5">
            <a:extLst>
              <a:ext uri="{FF2B5EF4-FFF2-40B4-BE49-F238E27FC236}">
                <a16:creationId xmlns:a16="http://schemas.microsoft.com/office/drawing/2014/main" id="{3BD39DBF-2537-4422-B043-59F1D8B2FB4F}"/>
              </a:ext>
            </a:extLst>
          </p:cNvPr>
          <p:cNvSpPr txBox="1"/>
          <p:nvPr/>
        </p:nvSpPr>
        <p:spPr>
          <a:xfrm>
            <a:off x="273153" y="5519172"/>
            <a:ext cx="10602665" cy="1338828"/>
          </a:xfrm>
          <a:prstGeom prst="rect">
            <a:avLst/>
          </a:prstGeom>
          <a:noFill/>
        </p:spPr>
        <p:txBody>
          <a:bodyPr wrap="square" rtlCol="0">
            <a:spAutoFit/>
          </a:bodyPr>
          <a:lstStyle/>
          <a:p>
            <a:pPr marL="285750" indent="-285750" algn="just">
              <a:lnSpc>
                <a:spcPct val="150000"/>
              </a:lnSpc>
              <a:buFont typeface="Wingdings" panose="05000000000000000000" pitchFamily="2" charset="2"/>
              <a:buChar char="§"/>
            </a:pPr>
            <a:r>
              <a:rPr lang="hu-HU" dirty="0"/>
              <a:t>A válaszadók vállalatának éves </a:t>
            </a:r>
            <a:r>
              <a:rPr lang="hu-HU" dirty="0" smtClean="0"/>
              <a:t>energiahasználata </a:t>
            </a:r>
            <a:r>
              <a:rPr lang="hu-HU" dirty="0"/>
              <a:t>28 százalékban 2.000kWh vagy annál kevesebb, a megkérdezettek 6 százaléka vallotta úgy, hogy vállalatuk éves energiafelhasználása meghaladja az 500.001 kWh-ot is.</a:t>
            </a:r>
          </a:p>
        </p:txBody>
      </p:sp>
    </p:spTree>
    <p:extLst>
      <p:ext uri="{BB962C8B-B14F-4D97-AF65-F5344CB8AC3E}">
        <p14:creationId xmlns:p14="http://schemas.microsoft.com/office/powerpoint/2010/main" val="66565030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rtalom helye 4"/>
          <p:cNvGraphicFramePr>
            <a:graphicFrameLocks noGrp="1"/>
          </p:cNvGraphicFramePr>
          <p:nvPr>
            <p:ph idx="1"/>
            <p:extLst>
              <p:ext uri="{D42A27DB-BD31-4B8C-83A1-F6EECF244321}">
                <p14:modId xmlns:p14="http://schemas.microsoft.com/office/powerpoint/2010/main" val="3712417940"/>
              </p:ext>
            </p:extLst>
          </p:nvPr>
        </p:nvGraphicFramePr>
        <p:xfrm>
          <a:off x="346075" y="1424763"/>
          <a:ext cx="11062660" cy="4178596"/>
        </p:xfrm>
        <a:graphic>
          <a:graphicData uri="http://schemas.openxmlformats.org/drawingml/2006/chart">
            <c:chart xmlns:c="http://schemas.openxmlformats.org/drawingml/2006/chart" xmlns:r="http://schemas.openxmlformats.org/officeDocument/2006/relationships" r:id="rId2"/>
          </a:graphicData>
        </a:graphic>
      </p:graphicFrame>
      <p:sp>
        <p:nvSpPr>
          <p:cNvPr id="4" name="Dia számának helye 3"/>
          <p:cNvSpPr>
            <a:spLocks noGrp="1"/>
          </p:cNvSpPr>
          <p:nvPr>
            <p:ph type="sldNum" sz="quarter" idx="12"/>
          </p:nvPr>
        </p:nvSpPr>
        <p:spPr/>
        <p:txBody>
          <a:bodyPr/>
          <a:lstStyle/>
          <a:p>
            <a:fld id="{1A0B5D20-90C6-47BB-A188-49E443ACD015}" type="slidenum">
              <a:rPr lang="hu-HU" smtClean="0"/>
              <a:pPr/>
              <a:t>14</a:t>
            </a:fld>
            <a:endParaRPr lang="hu-HU"/>
          </a:p>
        </p:txBody>
      </p:sp>
      <p:sp>
        <p:nvSpPr>
          <p:cNvPr id="9" name="Cím 8"/>
          <p:cNvSpPr>
            <a:spLocks noGrp="1"/>
          </p:cNvSpPr>
          <p:nvPr>
            <p:ph type="title"/>
          </p:nvPr>
        </p:nvSpPr>
        <p:spPr>
          <a:xfrm>
            <a:off x="346075" y="294276"/>
            <a:ext cx="8881051" cy="778065"/>
          </a:xfrm>
        </p:spPr>
        <p:txBody>
          <a:bodyPr/>
          <a:lstStyle/>
          <a:p>
            <a:r>
              <a:rPr lang="hu-HU" sz="3200" dirty="0"/>
              <a:t>Villamos energia és földgáz tekintetében milyen típusú energiaszolgáltatást vesz igénybe? </a:t>
            </a:r>
            <a:r>
              <a:rPr lang="hu-HU" sz="3200" dirty="0" smtClean="0"/>
              <a:t>(Több válasz is lehetséges, %)</a:t>
            </a:r>
            <a:endParaRPr lang="hu-HU" sz="3200" dirty="0"/>
          </a:p>
        </p:txBody>
      </p:sp>
      <p:sp>
        <p:nvSpPr>
          <p:cNvPr id="6" name="Szövegdoboz 5">
            <a:extLst>
              <a:ext uri="{FF2B5EF4-FFF2-40B4-BE49-F238E27FC236}">
                <a16:creationId xmlns:a16="http://schemas.microsoft.com/office/drawing/2014/main" id="{3BD39DBF-2537-4422-B043-59F1D8B2FB4F}"/>
              </a:ext>
            </a:extLst>
          </p:cNvPr>
          <p:cNvSpPr txBox="1"/>
          <p:nvPr/>
        </p:nvSpPr>
        <p:spPr>
          <a:xfrm>
            <a:off x="273153" y="5519172"/>
            <a:ext cx="10602665" cy="1200329"/>
          </a:xfrm>
          <a:prstGeom prst="rect">
            <a:avLst/>
          </a:prstGeom>
          <a:noFill/>
        </p:spPr>
        <p:txBody>
          <a:bodyPr wrap="square" rtlCol="0">
            <a:spAutoFit/>
          </a:bodyPr>
          <a:lstStyle/>
          <a:p>
            <a:pPr marL="285750" indent="-285750" algn="just">
              <a:lnSpc>
                <a:spcPct val="150000"/>
              </a:lnSpc>
              <a:buFont typeface="Wingdings" panose="05000000000000000000" pitchFamily="2" charset="2"/>
              <a:buChar char="§"/>
            </a:pPr>
            <a:r>
              <a:rPr lang="hu-HU" sz="1600" dirty="0"/>
              <a:t>A releváns válaszok alapján a válaszadók jellemzően </a:t>
            </a:r>
            <a:r>
              <a:rPr lang="hu-HU" sz="1600" dirty="0" smtClean="0"/>
              <a:t>energiakereskedőn keresztül (50 százalék</a:t>
            </a:r>
            <a:r>
              <a:rPr lang="hu-HU" sz="1600" dirty="0"/>
              <a:t>) és </a:t>
            </a:r>
            <a:r>
              <a:rPr lang="hu-HU" sz="1600" dirty="0" smtClean="0"/>
              <a:t>az egyetemes szolgáltatáson </a:t>
            </a:r>
            <a:r>
              <a:rPr lang="hu-HU" sz="1600" dirty="0"/>
              <a:t>keresztül (</a:t>
            </a:r>
            <a:r>
              <a:rPr lang="hu-HU" sz="1600" dirty="0" smtClean="0"/>
              <a:t>48 </a:t>
            </a:r>
            <a:r>
              <a:rPr lang="hu-HU" sz="1600" dirty="0"/>
              <a:t>százalék) vesznek igénybe energiaszolgáltatást a villamos energia és a földgáz tekintetében. További </a:t>
            </a:r>
            <a:r>
              <a:rPr lang="hu-HU" sz="1600" dirty="0" smtClean="0"/>
              <a:t>11 </a:t>
            </a:r>
            <a:r>
              <a:rPr lang="hu-HU" sz="1600" dirty="0"/>
              <a:t>százalék azok aránya, akik a villamos energiát saját maguk termelik.</a:t>
            </a:r>
          </a:p>
        </p:txBody>
      </p:sp>
    </p:spTree>
    <p:extLst>
      <p:ext uri="{BB962C8B-B14F-4D97-AF65-F5344CB8AC3E}">
        <p14:creationId xmlns:p14="http://schemas.microsoft.com/office/powerpoint/2010/main" val="68394484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rtalom helye 4"/>
          <p:cNvGraphicFramePr>
            <a:graphicFrameLocks noGrp="1"/>
          </p:cNvGraphicFramePr>
          <p:nvPr>
            <p:ph idx="1"/>
            <p:extLst>
              <p:ext uri="{D42A27DB-BD31-4B8C-83A1-F6EECF244321}">
                <p14:modId xmlns:p14="http://schemas.microsoft.com/office/powerpoint/2010/main" val="837994695"/>
              </p:ext>
            </p:extLst>
          </p:nvPr>
        </p:nvGraphicFramePr>
        <p:xfrm>
          <a:off x="346075" y="967563"/>
          <a:ext cx="11062660" cy="4791553"/>
        </p:xfrm>
        <a:graphic>
          <a:graphicData uri="http://schemas.openxmlformats.org/drawingml/2006/chart">
            <c:chart xmlns:c="http://schemas.openxmlformats.org/drawingml/2006/chart" xmlns:r="http://schemas.openxmlformats.org/officeDocument/2006/relationships" r:id="rId2"/>
          </a:graphicData>
        </a:graphic>
      </p:graphicFrame>
      <p:sp>
        <p:nvSpPr>
          <p:cNvPr id="4" name="Dia számának helye 3"/>
          <p:cNvSpPr>
            <a:spLocks noGrp="1"/>
          </p:cNvSpPr>
          <p:nvPr>
            <p:ph type="sldNum" sz="quarter" idx="12"/>
          </p:nvPr>
        </p:nvSpPr>
        <p:spPr/>
        <p:txBody>
          <a:bodyPr/>
          <a:lstStyle/>
          <a:p>
            <a:fld id="{1A0B5D20-90C6-47BB-A188-49E443ACD015}" type="slidenum">
              <a:rPr lang="hu-HU" smtClean="0"/>
              <a:pPr/>
              <a:t>15</a:t>
            </a:fld>
            <a:endParaRPr lang="hu-HU"/>
          </a:p>
        </p:txBody>
      </p:sp>
      <p:sp>
        <p:nvSpPr>
          <p:cNvPr id="9" name="Cím 8"/>
          <p:cNvSpPr>
            <a:spLocks noGrp="1"/>
          </p:cNvSpPr>
          <p:nvPr>
            <p:ph type="title"/>
          </p:nvPr>
        </p:nvSpPr>
        <p:spPr>
          <a:xfrm>
            <a:off x="346075" y="294276"/>
            <a:ext cx="8881051" cy="778065"/>
          </a:xfrm>
        </p:spPr>
        <p:txBody>
          <a:bodyPr/>
          <a:lstStyle/>
          <a:p>
            <a:r>
              <a:rPr lang="hu-HU" dirty="0"/>
              <a:t>Mikor kötötte a legutóbbi energiabeszerzési szerződését? (%)</a:t>
            </a:r>
          </a:p>
        </p:txBody>
      </p:sp>
      <p:sp>
        <p:nvSpPr>
          <p:cNvPr id="6" name="Szövegdoboz 5">
            <a:extLst>
              <a:ext uri="{FF2B5EF4-FFF2-40B4-BE49-F238E27FC236}">
                <a16:creationId xmlns:a16="http://schemas.microsoft.com/office/drawing/2014/main" id="{3BD39DBF-2537-4422-B043-59F1D8B2FB4F}"/>
              </a:ext>
            </a:extLst>
          </p:cNvPr>
          <p:cNvSpPr txBox="1"/>
          <p:nvPr/>
        </p:nvSpPr>
        <p:spPr>
          <a:xfrm>
            <a:off x="273153" y="5697489"/>
            <a:ext cx="10602665" cy="1160511"/>
          </a:xfrm>
          <a:prstGeom prst="rect">
            <a:avLst/>
          </a:prstGeom>
          <a:noFill/>
        </p:spPr>
        <p:txBody>
          <a:bodyPr wrap="square" rtlCol="0">
            <a:spAutoFit/>
          </a:bodyPr>
          <a:lstStyle/>
          <a:p>
            <a:pPr marL="285750" indent="-285750" algn="just">
              <a:lnSpc>
                <a:spcPct val="150000"/>
              </a:lnSpc>
              <a:buFont typeface="Wingdings" panose="05000000000000000000" pitchFamily="2" charset="2"/>
              <a:buChar char="§"/>
            </a:pPr>
            <a:r>
              <a:rPr lang="hu-HU" sz="1600" dirty="0"/>
              <a:t>Legutóbbi energiabeszerzésüket a megkérdezettek 28 százaléka 2020 előtt kötötte, melyet egy visszaesés követett, míg 2022. második felében már a válaszadók 35 százaléka, a 2023-as évben pedig 15 százalékuk kötötte legutóbbi energiabeszerzési szerződését.</a:t>
            </a:r>
          </a:p>
        </p:txBody>
      </p:sp>
    </p:spTree>
    <p:extLst>
      <p:ext uri="{BB962C8B-B14F-4D97-AF65-F5344CB8AC3E}">
        <p14:creationId xmlns:p14="http://schemas.microsoft.com/office/powerpoint/2010/main" val="105630221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rtalom helye 4"/>
          <p:cNvGraphicFramePr>
            <a:graphicFrameLocks noGrp="1"/>
          </p:cNvGraphicFramePr>
          <p:nvPr>
            <p:ph idx="1"/>
            <p:extLst>
              <p:ext uri="{D42A27DB-BD31-4B8C-83A1-F6EECF244321}">
                <p14:modId xmlns:p14="http://schemas.microsoft.com/office/powerpoint/2010/main" val="659960907"/>
              </p:ext>
            </p:extLst>
          </p:nvPr>
        </p:nvGraphicFramePr>
        <p:xfrm>
          <a:off x="346075" y="1360967"/>
          <a:ext cx="11062660" cy="4242391"/>
        </p:xfrm>
        <a:graphic>
          <a:graphicData uri="http://schemas.openxmlformats.org/drawingml/2006/chart">
            <c:chart xmlns:c="http://schemas.openxmlformats.org/drawingml/2006/chart" xmlns:r="http://schemas.openxmlformats.org/officeDocument/2006/relationships" r:id="rId2"/>
          </a:graphicData>
        </a:graphic>
      </p:graphicFrame>
      <p:sp>
        <p:nvSpPr>
          <p:cNvPr id="4" name="Dia számának helye 3"/>
          <p:cNvSpPr>
            <a:spLocks noGrp="1"/>
          </p:cNvSpPr>
          <p:nvPr>
            <p:ph type="sldNum" sz="quarter" idx="12"/>
          </p:nvPr>
        </p:nvSpPr>
        <p:spPr/>
        <p:txBody>
          <a:bodyPr/>
          <a:lstStyle/>
          <a:p>
            <a:fld id="{1A0B5D20-90C6-47BB-A188-49E443ACD015}" type="slidenum">
              <a:rPr lang="hu-HU" smtClean="0"/>
              <a:pPr/>
              <a:t>16</a:t>
            </a:fld>
            <a:endParaRPr lang="hu-HU"/>
          </a:p>
        </p:txBody>
      </p:sp>
      <p:sp>
        <p:nvSpPr>
          <p:cNvPr id="9" name="Cím 8"/>
          <p:cNvSpPr>
            <a:spLocks noGrp="1"/>
          </p:cNvSpPr>
          <p:nvPr>
            <p:ph type="title"/>
          </p:nvPr>
        </p:nvSpPr>
        <p:spPr>
          <a:xfrm>
            <a:off x="346075" y="294276"/>
            <a:ext cx="8881051" cy="778065"/>
          </a:xfrm>
        </p:spPr>
        <p:txBody>
          <a:bodyPr/>
          <a:lstStyle/>
          <a:p>
            <a:r>
              <a:rPr lang="hu-HU" dirty="0"/>
              <a:t>Milyen időtávra kötötte a legutóbbi energiabeszerzési szerződését? (%)</a:t>
            </a:r>
          </a:p>
        </p:txBody>
      </p:sp>
      <p:sp>
        <p:nvSpPr>
          <p:cNvPr id="6" name="Szövegdoboz 5">
            <a:extLst>
              <a:ext uri="{FF2B5EF4-FFF2-40B4-BE49-F238E27FC236}">
                <a16:creationId xmlns:a16="http://schemas.microsoft.com/office/drawing/2014/main" id="{3BD39DBF-2537-4422-B043-59F1D8B2FB4F}"/>
              </a:ext>
            </a:extLst>
          </p:cNvPr>
          <p:cNvSpPr txBox="1"/>
          <p:nvPr/>
        </p:nvSpPr>
        <p:spPr>
          <a:xfrm>
            <a:off x="273153" y="5663931"/>
            <a:ext cx="10602665" cy="878574"/>
          </a:xfrm>
          <a:prstGeom prst="rect">
            <a:avLst/>
          </a:prstGeom>
          <a:noFill/>
        </p:spPr>
        <p:txBody>
          <a:bodyPr wrap="square" rtlCol="0">
            <a:spAutoFit/>
          </a:bodyPr>
          <a:lstStyle/>
          <a:p>
            <a:pPr marL="285750" indent="-285750" algn="just">
              <a:lnSpc>
                <a:spcPct val="150000"/>
              </a:lnSpc>
              <a:buFont typeface="Wingdings" panose="05000000000000000000" pitchFamily="2" charset="2"/>
              <a:buChar char="§"/>
            </a:pPr>
            <a:r>
              <a:rPr lang="hu-HU" dirty="0"/>
              <a:t>A válaszadók legmagasabb arányban 1 évre kötötték energiabeszerzési szerződésüket (38 százalék), melyet aztán a két éves (21 százalék) és a több mint 3 évre szóló (20 százalék) szerződés követett.</a:t>
            </a:r>
          </a:p>
        </p:txBody>
      </p:sp>
    </p:spTree>
    <p:extLst>
      <p:ext uri="{BB962C8B-B14F-4D97-AF65-F5344CB8AC3E}">
        <p14:creationId xmlns:p14="http://schemas.microsoft.com/office/powerpoint/2010/main" val="149263402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rtalom helye 4"/>
          <p:cNvGraphicFramePr>
            <a:graphicFrameLocks noGrp="1"/>
          </p:cNvGraphicFramePr>
          <p:nvPr>
            <p:ph idx="1"/>
            <p:extLst>
              <p:ext uri="{D42A27DB-BD31-4B8C-83A1-F6EECF244321}">
                <p14:modId xmlns:p14="http://schemas.microsoft.com/office/powerpoint/2010/main" val="393622449"/>
              </p:ext>
            </p:extLst>
          </p:nvPr>
        </p:nvGraphicFramePr>
        <p:xfrm>
          <a:off x="346075" y="1360967"/>
          <a:ext cx="11062660" cy="4242391"/>
        </p:xfrm>
        <a:graphic>
          <a:graphicData uri="http://schemas.openxmlformats.org/drawingml/2006/chart">
            <c:chart xmlns:c="http://schemas.openxmlformats.org/drawingml/2006/chart" xmlns:r="http://schemas.openxmlformats.org/officeDocument/2006/relationships" r:id="rId2"/>
          </a:graphicData>
        </a:graphic>
      </p:graphicFrame>
      <p:sp>
        <p:nvSpPr>
          <p:cNvPr id="4" name="Dia számának helye 3"/>
          <p:cNvSpPr>
            <a:spLocks noGrp="1"/>
          </p:cNvSpPr>
          <p:nvPr>
            <p:ph type="sldNum" sz="quarter" idx="12"/>
          </p:nvPr>
        </p:nvSpPr>
        <p:spPr/>
        <p:txBody>
          <a:bodyPr/>
          <a:lstStyle/>
          <a:p>
            <a:fld id="{1A0B5D20-90C6-47BB-A188-49E443ACD015}" type="slidenum">
              <a:rPr lang="hu-HU" smtClean="0"/>
              <a:pPr/>
              <a:t>17</a:t>
            </a:fld>
            <a:endParaRPr lang="hu-HU"/>
          </a:p>
        </p:txBody>
      </p:sp>
      <p:sp>
        <p:nvSpPr>
          <p:cNvPr id="9" name="Cím 8"/>
          <p:cNvSpPr>
            <a:spLocks noGrp="1"/>
          </p:cNvSpPr>
          <p:nvPr>
            <p:ph type="title"/>
          </p:nvPr>
        </p:nvSpPr>
        <p:spPr>
          <a:xfrm>
            <a:off x="346075" y="294276"/>
            <a:ext cx="8881051" cy="778065"/>
          </a:xfrm>
        </p:spPr>
        <p:txBody>
          <a:bodyPr/>
          <a:lstStyle/>
          <a:p>
            <a:r>
              <a:rPr lang="hu-HU" dirty="0"/>
              <a:t>Jellemzően milyen hosszúságúak az energiakereskedővel kötött szerződései? (%)</a:t>
            </a:r>
          </a:p>
        </p:txBody>
      </p:sp>
      <p:sp>
        <p:nvSpPr>
          <p:cNvPr id="6" name="Szövegdoboz 5">
            <a:extLst>
              <a:ext uri="{FF2B5EF4-FFF2-40B4-BE49-F238E27FC236}">
                <a16:creationId xmlns:a16="http://schemas.microsoft.com/office/drawing/2014/main" id="{3BD39DBF-2537-4422-B043-59F1D8B2FB4F}"/>
              </a:ext>
            </a:extLst>
          </p:cNvPr>
          <p:cNvSpPr txBox="1"/>
          <p:nvPr/>
        </p:nvSpPr>
        <p:spPr>
          <a:xfrm>
            <a:off x="273153" y="5663931"/>
            <a:ext cx="10602665" cy="923330"/>
          </a:xfrm>
          <a:prstGeom prst="rect">
            <a:avLst/>
          </a:prstGeom>
          <a:noFill/>
        </p:spPr>
        <p:txBody>
          <a:bodyPr wrap="square" rtlCol="0">
            <a:spAutoFit/>
          </a:bodyPr>
          <a:lstStyle/>
          <a:p>
            <a:pPr marL="285750" indent="-285750" algn="just">
              <a:lnSpc>
                <a:spcPct val="150000"/>
              </a:lnSpc>
              <a:buFont typeface="Wingdings" panose="05000000000000000000" pitchFamily="2" charset="2"/>
              <a:buChar char="§"/>
            </a:pPr>
            <a:r>
              <a:rPr lang="hu-HU" dirty="0"/>
              <a:t>Az energiakereskedővel kötött szerződések hosszúsága jellemzően egybecseng a legutóbbi megkötött </a:t>
            </a:r>
            <a:r>
              <a:rPr lang="hu-HU" dirty="0" smtClean="0"/>
              <a:t>beszerzési szerződések </a:t>
            </a:r>
            <a:r>
              <a:rPr lang="hu-HU" dirty="0"/>
              <a:t>időtávjával. </a:t>
            </a:r>
          </a:p>
        </p:txBody>
      </p:sp>
    </p:spTree>
    <p:extLst>
      <p:ext uri="{BB962C8B-B14F-4D97-AF65-F5344CB8AC3E}">
        <p14:creationId xmlns:p14="http://schemas.microsoft.com/office/powerpoint/2010/main" val="166298961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p:cNvSpPr>
            <a:spLocks noGrp="1"/>
          </p:cNvSpPr>
          <p:nvPr>
            <p:ph type="title"/>
          </p:nvPr>
        </p:nvSpPr>
        <p:spPr/>
        <p:txBody>
          <a:bodyPr/>
          <a:lstStyle/>
          <a:p>
            <a:r>
              <a:rPr lang="hu-HU" dirty="0"/>
              <a:t>A legutóbbi energiabeszerzési szerződése megkötésekor mely szempont érvényesült a leginkább? (%)</a:t>
            </a:r>
          </a:p>
        </p:txBody>
      </p:sp>
      <p:sp>
        <p:nvSpPr>
          <p:cNvPr id="4" name="Dia számának helye 3"/>
          <p:cNvSpPr>
            <a:spLocks noGrp="1"/>
          </p:cNvSpPr>
          <p:nvPr>
            <p:ph type="sldNum" sz="quarter" idx="12"/>
          </p:nvPr>
        </p:nvSpPr>
        <p:spPr/>
        <p:txBody>
          <a:bodyPr/>
          <a:lstStyle/>
          <a:p>
            <a:fld id="{1A0B5D20-90C6-47BB-A188-49E443ACD015}" type="slidenum">
              <a:rPr lang="hu-HU" smtClean="0"/>
              <a:pPr/>
              <a:t>18</a:t>
            </a:fld>
            <a:endParaRPr lang="hu-HU"/>
          </a:p>
        </p:txBody>
      </p:sp>
      <p:sp>
        <p:nvSpPr>
          <p:cNvPr id="5" name="Szövegdoboz 4">
            <a:extLst>
              <a:ext uri="{FF2B5EF4-FFF2-40B4-BE49-F238E27FC236}">
                <a16:creationId xmlns:a16="http://schemas.microsoft.com/office/drawing/2014/main" id="{B9CE1277-0342-6ED7-CFD3-45D6A2FF410E}"/>
              </a:ext>
            </a:extLst>
          </p:cNvPr>
          <p:cNvSpPr txBox="1"/>
          <p:nvPr/>
        </p:nvSpPr>
        <p:spPr>
          <a:xfrm>
            <a:off x="7714211" y="1733038"/>
            <a:ext cx="4264429" cy="4662815"/>
          </a:xfrm>
          <a:prstGeom prst="rect">
            <a:avLst/>
          </a:prstGeom>
          <a:noFill/>
        </p:spPr>
        <p:txBody>
          <a:bodyPr wrap="square" rtlCol="0">
            <a:spAutoFit/>
          </a:bodyPr>
          <a:lstStyle/>
          <a:p>
            <a:pPr marL="285750" indent="-285750">
              <a:lnSpc>
                <a:spcPct val="150000"/>
              </a:lnSpc>
              <a:buFont typeface="Wingdings" panose="05000000000000000000" pitchFamily="2" charset="2"/>
              <a:buChar char="§"/>
            </a:pPr>
            <a:r>
              <a:rPr lang="hu-HU" dirty="0"/>
              <a:t>A legutóbbi energiabeszerzési szerződés megkötésekor a leginkább érvényesülő szempont az alacsony ár volt (38 százalék), melyet az egyéb kategória követett (20 százalék), mint például, hogy nem volt más választási lehetőség, illetve a szükség: „ne maradjunk áram és gáz nélkül”. Ezeket az a szempont követte, hogy legyen piaci fix </a:t>
            </a:r>
            <a:r>
              <a:rPr lang="hu-HU" dirty="0" err="1"/>
              <a:t>áras</a:t>
            </a:r>
            <a:r>
              <a:rPr lang="hu-HU" dirty="0"/>
              <a:t> szerződési lehetőség (16 százalék).</a:t>
            </a:r>
          </a:p>
        </p:txBody>
      </p:sp>
      <p:graphicFrame>
        <p:nvGraphicFramePr>
          <p:cNvPr id="7" name="Tartalom helye 4"/>
          <p:cNvGraphicFramePr>
            <a:graphicFrameLocks/>
          </p:cNvGraphicFramePr>
          <p:nvPr>
            <p:extLst>
              <p:ext uri="{D42A27DB-BD31-4B8C-83A1-F6EECF244321}">
                <p14:modId xmlns:p14="http://schemas.microsoft.com/office/powerpoint/2010/main" val="617129120"/>
              </p:ext>
            </p:extLst>
          </p:nvPr>
        </p:nvGraphicFramePr>
        <p:xfrm>
          <a:off x="346363" y="1733038"/>
          <a:ext cx="7170821" cy="4973882"/>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142763621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p:cNvSpPr>
            <a:spLocks noGrp="1"/>
          </p:cNvSpPr>
          <p:nvPr>
            <p:ph type="title"/>
          </p:nvPr>
        </p:nvSpPr>
        <p:spPr/>
        <p:txBody>
          <a:bodyPr/>
          <a:lstStyle/>
          <a:p>
            <a:r>
              <a:rPr lang="hu-HU" dirty="0"/>
              <a:t> Az energiabeszerzési szerződése megkötésekor mely szempont érvényesül a leginkább általában? (%)</a:t>
            </a:r>
          </a:p>
        </p:txBody>
      </p:sp>
      <p:graphicFrame>
        <p:nvGraphicFramePr>
          <p:cNvPr id="8" name="Tartalom helye 7"/>
          <p:cNvGraphicFramePr>
            <a:graphicFrameLocks noGrp="1"/>
          </p:cNvGraphicFramePr>
          <p:nvPr>
            <p:ph idx="1"/>
            <p:extLst>
              <p:ext uri="{D42A27DB-BD31-4B8C-83A1-F6EECF244321}">
                <p14:modId xmlns:p14="http://schemas.microsoft.com/office/powerpoint/2010/main" val="1460262287"/>
              </p:ext>
            </p:extLst>
          </p:nvPr>
        </p:nvGraphicFramePr>
        <p:xfrm>
          <a:off x="641684" y="1892968"/>
          <a:ext cx="7274017" cy="4499142"/>
        </p:xfrm>
        <a:graphic>
          <a:graphicData uri="http://schemas.openxmlformats.org/drawingml/2006/chart">
            <c:chart xmlns:c="http://schemas.openxmlformats.org/drawingml/2006/chart" xmlns:r="http://schemas.openxmlformats.org/officeDocument/2006/relationships" r:id="rId2"/>
          </a:graphicData>
        </a:graphic>
      </p:graphicFrame>
      <p:sp>
        <p:nvSpPr>
          <p:cNvPr id="4" name="Dia számának helye 3"/>
          <p:cNvSpPr>
            <a:spLocks noGrp="1"/>
          </p:cNvSpPr>
          <p:nvPr>
            <p:ph type="sldNum" sz="quarter" idx="12"/>
          </p:nvPr>
        </p:nvSpPr>
        <p:spPr/>
        <p:txBody>
          <a:bodyPr/>
          <a:lstStyle/>
          <a:p>
            <a:fld id="{1A0B5D20-90C6-47BB-A188-49E443ACD015}" type="slidenum">
              <a:rPr lang="hu-HU" smtClean="0"/>
              <a:pPr/>
              <a:t>19</a:t>
            </a:fld>
            <a:endParaRPr lang="hu-HU"/>
          </a:p>
        </p:txBody>
      </p:sp>
      <p:sp>
        <p:nvSpPr>
          <p:cNvPr id="5" name="Szövegdoboz 4">
            <a:extLst>
              <a:ext uri="{FF2B5EF4-FFF2-40B4-BE49-F238E27FC236}">
                <a16:creationId xmlns:a16="http://schemas.microsoft.com/office/drawing/2014/main" id="{B9CE1277-0342-6ED7-CFD3-45D6A2FF410E}"/>
              </a:ext>
            </a:extLst>
          </p:cNvPr>
          <p:cNvSpPr txBox="1"/>
          <p:nvPr/>
        </p:nvSpPr>
        <p:spPr>
          <a:xfrm>
            <a:off x="7698168" y="2182217"/>
            <a:ext cx="4264429" cy="2585323"/>
          </a:xfrm>
          <a:prstGeom prst="rect">
            <a:avLst/>
          </a:prstGeom>
          <a:noFill/>
        </p:spPr>
        <p:txBody>
          <a:bodyPr wrap="square" rtlCol="0">
            <a:spAutoFit/>
          </a:bodyPr>
          <a:lstStyle/>
          <a:p>
            <a:pPr marL="285750" indent="-285750">
              <a:lnSpc>
                <a:spcPct val="150000"/>
              </a:lnSpc>
              <a:buFont typeface="Wingdings" panose="05000000000000000000" pitchFamily="2" charset="2"/>
              <a:buChar char="§"/>
            </a:pPr>
            <a:r>
              <a:rPr lang="hu-HU" dirty="0"/>
              <a:t>Általánosságban is a leginkább érvényesülő szempont a legalacsony ár (49 százalék). Ezt követi a piaci fix áras szerződési lehetőség (13 </a:t>
            </a:r>
            <a:r>
              <a:rPr lang="hu-HU" dirty="0" smtClean="0"/>
              <a:t>százalék) és a </a:t>
            </a:r>
            <a:r>
              <a:rPr lang="hu-HU" dirty="0"/>
              <a:t>minél rugalmasabb szerződési feltételek (13 százalék).</a:t>
            </a:r>
          </a:p>
        </p:txBody>
      </p:sp>
      <p:sp>
        <p:nvSpPr>
          <p:cNvPr id="3" name="Szövegdoboz 2">
            <a:extLst>
              <a:ext uri="{FF2B5EF4-FFF2-40B4-BE49-F238E27FC236}">
                <a16:creationId xmlns:a16="http://schemas.microsoft.com/office/drawing/2014/main" id="{1BB01D78-8E3D-52D9-F1E4-438ABB893C31}"/>
              </a:ext>
            </a:extLst>
          </p:cNvPr>
          <p:cNvSpPr txBox="1"/>
          <p:nvPr/>
        </p:nvSpPr>
        <p:spPr>
          <a:xfrm>
            <a:off x="0" y="6542505"/>
            <a:ext cx="2675824" cy="338554"/>
          </a:xfrm>
          <a:prstGeom prst="rect">
            <a:avLst/>
          </a:prstGeom>
          <a:solidFill>
            <a:schemeClr val="accent6">
              <a:lumMod val="75000"/>
            </a:schemeClr>
          </a:solidFill>
        </p:spPr>
        <p:txBody>
          <a:bodyPr wrap="square" rtlCol="0">
            <a:spAutoFit/>
          </a:bodyPr>
          <a:lstStyle/>
          <a:p>
            <a:r>
              <a:rPr lang="hu-HU" sz="1600" b="1" dirty="0" smtClean="0"/>
              <a:t>A válaszadók aránya, n=170</a:t>
            </a:r>
            <a:endParaRPr lang="hu-HU" sz="1600" b="1" dirty="0"/>
          </a:p>
        </p:txBody>
      </p:sp>
    </p:spTree>
    <p:extLst>
      <p:ext uri="{BB962C8B-B14F-4D97-AF65-F5344CB8AC3E}">
        <p14:creationId xmlns:p14="http://schemas.microsoft.com/office/powerpoint/2010/main" val="280074658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 name="Tartalom helye 10"/>
          <p:cNvGraphicFramePr>
            <a:graphicFrameLocks noGrp="1"/>
          </p:cNvGraphicFramePr>
          <p:nvPr>
            <p:ph idx="1"/>
            <p:extLst>
              <p:ext uri="{D42A27DB-BD31-4B8C-83A1-F6EECF244321}">
                <p14:modId xmlns:p14="http://schemas.microsoft.com/office/powerpoint/2010/main" val="202860684"/>
              </p:ext>
            </p:extLst>
          </p:nvPr>
        </p:nvGraphicFramePr>
        <p:xfrm>
          <a:off x="275353" y="1708631"/>
          <a:ext cx="11408121" cy="3272361"/>
        </p:xfrm>
        <a:graphic>
          <a:graphicData uri="http://schemas.openxmlformats.org/drawingml/2006/chart">
            <c:chart xmlns:c="http://schemas.openxmlformats.org/drawingml/2006/chart" xmlns:r="http://schemas.openxmlformats.org/officeDocument/2006/relationships" r:id="rId2"/>
          </a:graphicData>
        </a:graphic>
      </p:graphicFrame>
      <p:sp>
        <p:nvSpPr>
          <p:cNvPr id="4" name="Dia számának helye 3"/>
          <p:cNvSpPr>
            <a:spLocks noGrp="1"/>
          </p:cNvSpPr>
          <p:nvPr>
            <p:ph type="sldNum" sz="quarter" idx="12"/>
          </p:nvPr>
        </p:nvSpPr>
        <p:spPr/>
        <p:txBody>
          <a:bodyPr/>
          <a:lstStyle/>
          <a:p>
            <a:fld id="{1A0B5D20-90C6-47BB-A188-49E443ACD015}" type="slidenum">
              <a:rPr lang="hu-HU" smtClean="0"/>
              <a:pPr/>
              <a:t>20</a:t>
            </a:fld>
            <a:endParaRPr lang="hu-HU"/>
          </a:p>
        </p:txBody>
      </p:sp>
      <p:sp>
        <p:nvSpPr>
          <p:cNvPr id="6" name="Szöveg helye 4"/>
          <p:cNvSpPr>
            <a:spLocks noGrp="1"/>
          </p:cNvSpPr>
          <p:nvPr>
            <p:ph type="title"/>
          </p:nvPr>
        </p:nvSpPr>
        <p:spPr>
          <a:xfrm>
            <a:off x="346363" y="245956"/>
            <a:ext cx="8880763" cy="1012009"/>
          </a:xfrm>
        </p:spPr>
        <p:txBody>
          <a:bodyPr/>
          <a:lstStyle/>
          <a:p>
            <a:r>
              <a:rPr lang="hu-HU" dirty="0"/>
              <a:t>A legutóbbi energiabeszerzési szerződése megkötésekor milyen típusú árazás került aláírásra? (%)</a:t>
            </a:r>
          </a:p>
        </p:txBody>
      </p:sp>
      <p:sp>
        <p:nvSpPr>
          <p:cNvPr id="5" name="Szövegdoboz 4"/>
          <p:cNvSpPr txBox="1"/>
          <p:nvPr/>
        </p:nvSpPr>
        <p:spPr>
          <a:xfrm>
            <a:off x="419100" y="3657600"/>
            <a:ext cx="5867400" cy="369332"/>
          </a:xfrm>
          <a:prstGeom prst="rect">
            <a:avLst/>
          </a:prstGeom>
          <a:noFill/>
        </p:spPr>
        <p:txBody>
          <a:bodyPr wrap="square" rtlCol="0">
            <a:spAutoFit/>
          </a:bodyPr>
          <a:lstStyle/>
          <a:p>
            <a:pPr marL="285750" indent="-285750">
              <a:buFont typeface="Wingdings" panose="05000000000000000000" pitchFamily="2" charset="2"/>
              <a:buChar char="§"/>
            </a:pPr>
            <a:r>
              <a:rPr lang="hu-HU" dirty="0">
                <a:solidFill>
                  <a:schemeClr val="bg1"/>
                </a:solidFill>
              </a:rPr>
              <a:t>Ide a szöveg</a:t>
            </a:r>
          </a:p>
        </p:txBody>
      </p:sp>
      <p:sp>
        <p:nvSpPr>
          <p:cNvPr id="7" name="Szövegdoboz 6"/>
          <p:cNvSpPr txBox="1"/>
          <p:nvPr/>
        </p:nvSpPr>
        <p:spPr>
          <a:xfrm>
            <a:off x="92964" y="5167532"/>
            <a:ext cx="11772900" cy="1338828"/>
          </a:xfrm>
          <a:prstGeom prst="rect">
            <a:avLst/>
          </a:prstGeom>
          <a:noFill/>
        </p:spPr>
        <p:txBody>
          <a:bodyPr wrap="square" rtlCol="0">
            <a:spAutoFit/>
          </a:bodyPr>
          <a:lstStyle/>
          <a:p>
            <a:pPr marL="285750" indent="-285750">
              <a:lnSpc>
                <a:spcPct val="150000"/>
              </a:lnSpc>
              <a:buFont typeface="Wingdings" panose="05000000000000000000" pitchFamily="2" charset="2"/>
              <a:buChar char="§"/>
            </a:pPr>
            <a:r>
              <a:rPr lang="hu-HU" dirty="0"/>
              <a:t>A legutóbbi energiabeszerzési szerződés megkötésekor </a:t>
            </a:r>
            <a:r>
              <a:rPr lang="hu-HU" dirty="0" smtClean="0"/>
              <a:t>53 </a:t>
            </a:r>
            <a:r>
              <a:rPr lang="hu-HU" dirty="0"/>
              <a:t>százalékban a fix </a:t>
            </a:r>
            <a:r>
              <a:rPr lang="hu-HU" dirty="0" smtClean="0"/>
              <a:t>áras </a:t>
            </a:r>
            <a:r>
              <a:rPr lang="hu-HU" dirty="0"/>
              <a:t>típusú árazás került aláírásra.  Ezt követte a folyó áras ajánlat, a válaszadók </a:t>
            </a:r>
            <a:r>
              <a:rPr lang="hu-HU" dirty="0" smtClean="0"/>
              <a:t>15 </a:t>
            </a:r>
            <a:r>
              <a:rPr lang="hu-HU" dirty="0"/>
              <a:t>százaléka kötött ilyen típusú szerződést, harmadik helyen pedig a fogyasztás függvényében rugalmasan változó típusú szerződés szerepel.</a:t>
            </a:r>
          </a:p>
        </p:txBody>
      </p:sp>
      <p:sp>
        <p:nvSpPr>
          <p:cNvPr id="2" name="Szövegdoboz 10">
            <a:extLst>
              <a:ext uri="{FF2B5EF4-FFF2-40B4-BE49-F238E27FC236}">
                <a16:creationId xmlns:a16="http://schemas.microsoft.com/office/drawing/2014/main" id="{7C3D61F6-12F7-DDA0-A0FF-DF63290CD094}"/>
              </a:ext>
            </a:extLst>
          </p:cNvPr>
          <p:cNvSpPr txBox="1"/>
          <p:nvPr/>
        </p:nvSpPr>
        <p:spPr>
          <a:xfrm>
            <a:off x="1" y="6523623"/>
            <a:ext cx="2772076" cy="338554"/>
          </a:xfrm>
          <a:prstGeom prst="rect">
            <a:avLst/>
          </a:prstGeom>
          <a:solidFill>
            <a:schemeClr val="accent6">
              <a:lumMod val="75000"/>
            </a:schemeClr>
          </a:solidFill>
        </p:spPr>
        <p:txBody>
          <a:bodyPr wrap="square"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r>
              <a:rPr lang="hu-HU" sz="1600" b="1" dirty="0" smtClean="0"/>
              <a:t>A válaszadók aránya, n=169</a:t>
            </a:r>
            <a:endParaRPr lang="hu-HU" sz="1600" b="1" dirty="0"/>
          </a:p>
        </p:txBody>
      </p:sp>
    </p:spTree>
    <p:extLst>
      <p:ext uri="{BB962C8B-B14F-4D97-AF65-F5344CB8AC3E}">
        <p14:creationId xmlns:p14="http://schemas.microsoft.com/office/powerpoint/2010/main" val="57971904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p:cNvSpPr>
            <a:spLocks noGrp="1"/>
          </p:cNvSpPr>
          <p:nvPr>
            <p:ph type="title"/>
          </p:nvPr>
        </p:nvSpPr>
        <p:spPr/>
        <p:txBody>
          <a:bodyPr/>
          <a:lstStyle/>
          <a:p>
            <a:r>
              <a:rPr lang="hu-HU" dirty="0"/>
              <a:t>A szerződésben rögzített ár magasabb vagy alacsonyabb, mint a jelenlegi tőzsdepiaci ár? </a:t>
            </a:r>
            <a:r>
              <a:rPr lang="hu-HU" dirty="0" smtClean="0"/>
              <a:t>(Aki fix áras ajánlatot kötött, fő)</a:t>
            </a:r>
            <a:endParaRPr lang="hu-HU" dirty="0"/>
          </a:p>
        </p:txBody>
      </p:sp>
      <p:graphicFrame>
        <p:nvGraphicFramePr>
          <p:cNvPr id="8" name="Tartalom helye 7"/>
          <p:cNvGraphicFramePr>
            <a:graphicFrameLocks noGrp="1"/>
          </p:cNvGraphicFramePr>
          <p:nvPr>
            <p:ph idx="1"/>
            <p:extLst>
              <p:ext uri="{D42A27DB-BD31-4B8C-83A1-F6EECF244321}">
                <p14:modId xmlns:p14="http://schemas.microsoft.com/office/powerpoint/2010/main" val="2322968165"/>
              </p:ext>
            </p:extLst>
          </p:nvPr>
        </p:nvGraphicFramePr>
        <p:xfrm>
          <a:off x="346363" y="1588168"/>
          <a:ext cx="6750473" cy="4782187"/>
        </p:xfrm>
        <a:graphic>
          <a:graphicData uri="http://schemas.openxmlformats.org/drawingml/2006/chart">
            <c:chart xmlns:c="http://schemas.openxmlformats.org/drawingml/2006/chart" xmlns:r="http://schemas.openxmlformats.org/officeDocument/2006/relationships" r:id="rId2"/>
          </a:graphicData>
        </a:graphic>
      </p:graphicFrame>
      <p:sp>
        <p:nvSpPr>
          <p:cNvPr id="4" name="Dia számának helye 3"/>
          <p:cNvSpPr>
            <a:spLocks noGrp="1"/>
          </p:cNvSpPr>
          <p:nvPr>
            <p:ph type="sldNum" sz="quarter" idx="12"/>
          </p:nvPr>
        </p:nvSpPr>
        <p:spPr/>
        <p:txBody>
          <a:bodyPr/>
          <a:lstStyle/>
          <a:p>
            <a:fld id="{1A0B5D20-90C6-47BB-A188-49E443ACD015}" type="slidenum">
              <a:rPr lang="hu-HU" smtClean="0"/>
              <a:pPr/>
              <a:t>21</a:t>
            </a:fld>
            <a:endParaRPr lang="hu-HU"/>
          </a:p>
        </p:txBody>
      </p:sp>
      <p:sp>
        <p:nvSpPr>
          <p:cNvPr id="10" name="Szövegdoboz 9"/>
          <p:cNvSpPr txBox="1"/>
          <p:nvPr/>
        </p:nvSpPr>
        <p:spPr>
          <a:xfrm>
            <a:off x="7478972" y="2575024"/>
            <a:ext cx="4200409" cy="2169825"/>
          </a:xfrm>
          <a:prstGeom prst="rect">
            <a:avLst/>
          </a:prstGeom>
          <a:noFill/>
          <a:ln>
            <a:noFill/>
          </a:ln>
        </p:spPr>
        <p:txBody>
          <a:bodyPr wrap="square" rtlCol="0">
            <a:spAutoFit/>
          </a:bodyPr>
          <a:lstStyle/>
          <a:p>
            <a:pPr marL="285750" indent="-285750" algn="just">
              <a:lnSpc>
                <a:spcPct val="150000"/>
              </a:lnSpc>
              <a:buFont typeface="Wingdings" panose="05000000000000000000" pitchFamily="2" charset="2"/>
              <a:buChar char="§"/>
            </a:pPr>
            <a:r>
              <a:rPr lang="hu-HU" dirty="0"/>
              <a:t>A releváns választ adó </a:t>
            </a:r>
            <a:r>
              <a:rPr lang="hu-HU" dirty="0" smtClean="0"/>
              <a:t>77 kitöltő közül 58 számolt </a:t>
            </a:r>
            <a:r>
              <a:rPr lang="hu-HU" dirty="0"/>
              <a:t>be arról, hogy a szerződésükben rögzített ár magasabb, mint a jelenlegi tőzsdepiaci ár. </a:t>
            </a:r>
          </a:p>
        </p:txBody>
      </p:sp>
      <p:sp>
        <p:nvSpPr>
          <p:cNvPr id="7" name="Szövegdoboz 6"/>
          <p:cNvSpPr txBox="1"/>
          <p:nvPr/>
        </p:nvSpPr>
        <p:spPr>
          <a:xfrm>
            <a:off x="-1" y="6523623"/>
            <a:ext cx="2454443" cy="338554"/>
          </a:xfrm>
          <a:prstGeom prst="rect">
            <a:avLst/>
          </a:prstGeom>
          <a:solidFill>
            <a:schemeClr val="accent6">
              <a:lumMod val="75000"/>
            </a:schemeClr>
          </a:solidFill>
        </p:spPr>
        <p:txBody>
          <a:bodyPr wrap="square" rtlCol="0">
            <a:spAutoFit/>
          </a:bodyPr>
          <a:lstStyle/>
          <a:p>
            <a:r>
              <a:rPr lang="hu-HU" sz="1600" b="1" dirty="0" smtClean="0"/>
              <a:t>A válaszadók száma, n=77</a:t>
            </a:r>
            <a:endParaRPr lang="hu-HU" sz="1600" b="1" dirty="0"/>
          </a:p>
        </p:txBody>
      </p:sp>
    </p:spTree>
    <p:extLst>
      <p:ext uri="{BB962C8B-B14F-4D97-AF65-F5344CB8AC3E}">
        <p14:creationId xmlns:p14="http://schemas.microsoft.com/office/powerpoint/2010/main" val="196189949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p:cNvSpPr>
            <a:spLocks noGrp="1"/>
          </p:cNvSpPr>
          <p:nvPr>
            <p:ph type="title"/>
          </p:nvPr>
        </p:nvSpPr>
        <p:spPr/>
        <p:txBody>
          <a:bodyPr/>
          <a:lstStyle/>
          <a:p>
            <a:r>
              <a:rPr lang="hu-HU" sz="3200" dirty="0"/>
              <a:t>Mennyire érinti súlyosan az Önök cégét a magasabban fixált energiaköltség? (Akik esetén a szerződésben rögzített ár magasabb, </a:t>
            </a:r>
            <a:r>
              <a:rPr lang="hu-HU" sz="3200" dirty="0" smtClean="0"/>
              <a:t>fő)</a:t>
            </a:r>
            <a:endParaRPr lang="hu-HU" sz="3200" dirty="0"/>
          </a:p>
        </p:txBody>
      </p:sp>
      <p:graphicFrame>
        <p:nvGraphicFramePr>
          <p:cNvPr id="8" name="Tartalom helye 7"/>
          <p:cNvGraphicFramePr>
            <a:graphicFrameLocks noGrp="1"/>
          </p:cNvGraphicFramePr>
          <p:nvPr>
            <p:ph idx="1"/>
            <p:extLst>
              <p:ext uri="{D42A27DB-BD31-4B8C-83A1-F6EECF244321}">
                <p14:modId xmlns:p14="http://schemas.microsoft.com/office/powerpoint/2010/main" val="1141524626"/>
              </p:ext>
            </p:extLst>
          </p:nvPr>
        </p:nvGraphicFramePr>
        <p:xfrm>
          <a:off x="346363" y="1636295"/>
          <a:ext cx="6750473" cy="4734060"/>
        </p:xfrm>
        <a:graphic>
          <a:graphicData uri="http://schemas.openxmlformats.org/drawingml/2006/chart">
            <c:chart xmlns:c="http://schemas.openxmlformats.org/drawingml/2006/chart" xmlns:r="http://schemas.openxmlformats.org/officeDocument/2006/relationships" r:id="rId2"/>
          </a:graphicData>
        </a:graphic>
      </p:graphicFrame>
      <p:sp>
        <p:nvSpPr>
          <p:cNvPr id="4" name="Dia számának helye 3"/>
          <p:cNvSpPr>
            <a:spLocks noGrp="1"/>
          </p:cNvSpPr>
          <p:nvPr>
            <p:ph type="sldNum" sz="quarter" idx="12"/>
          </p:nvPr>
        </p:nvSpPr>
        <p:spPr/>
        <p:txBody>
          <a:bodyPr/>
          <a:lstStyle/>
          <a:p>
            <a:fld id="{1A0B5D20-90C6-47BB-A188-49E443ACD015}" type="slidenum">
              <a:rPr lang="hu-HU" smtClean="0"/>
              <a:pPr/>
              <a:t>22</a:t>
            </a:fld>
            <a:endParaRPr lang="hu-HU"/>
          </a:p>
        </p:txBody>
      </p:sp>
      <p:sp>
        <p:nvSpPr>
          <p:cNvPr id="10" name="Szövegdoboz 9"/>
          <p:cNvSpPr txBox="1"/>
          <p:nvPr/>
        </p:nvSpPr>
        <p:spPr>
          <a:xfrm>
            <a:off x="7478972" y="2575024"/>
            <a:ext cx="4200409" cy="3000821"/>
          </a:xfrm>
          <a:prstGeom prst="rect">
            <a:avLst/>
          </a:prstGeom>
          <a:noFill/>
          <a:ln>
            <a:noFill/>
          </a:ln>
        </p:spPr>
        <p:txBody>
          <a:bodyPr wrap="square" rtlCol="0">
            <a:spAutoFit/>
          </a:bodyPr>
          <a:lstStyle/>
          <a:p>
            <a:pPr marL="285750" indent="-285750" algn="just">
              <a:lnSpc>
                <a:spcPct val="150000"/>
              </a:lnSpc>
              <a:buFont typeface="Wingdings" panose="05000000000000000000" pitchFamily="2" charset="2"/>
              <a:buChar char="§"/>
            </a:pPr>
            <a:r>
              <a:rPr lang="hu-HU" dirty="0" smtClean="0"/>
              <a:t>Az 58 érintett releváns </a:t>
            </a:r>
            <a:r>
              <a:rPr lang="hu-HU" dirty="0"/>
              <a:t>válaszadók </a:t>
            </a:r>
            <a:r>
              <a:rPr lang="hu-HU" dirty="0" smtClean="0"/>
              <a:t>közül 45-ük cégét kifejezetten </a:t>
            </a:r>
            <a:r>
              <a:rPr lang="hu-HU" dirty="0"/>
              <a:t>súlyosan érinti a magasabban fixált energiaköltség. </a:t>
            </a:r>
            <a:r>
              <a:rPr lang="hu-HU" dirty="0" smtClean="0"/>
              <a:t>Összesen hárman nyilatkoztak </a:t>
            </a:r>
            <a:r>
              <a:rPr lang="hu-HU" dirty="0"/>
              <a:t>úgy, hogy </a:t>
            </a:r>
            <a:r>
              <a:rPr lang="hu-HU" dirty="0" err="1"/>
              <a:t>cégüket</a:t>
            </a:r>
            <a:r>
              <a:rPr lang="hu-HU" dirty="0"/>
              <a:t> inkább nem vagy egyáltalán nem érinti súlyosan.</a:t>
            </a:r>
          </a:p>
        </p:txBody>
      </p:sp>
      <p:sp>
        <p:nvSpPr>
          <p:cNvPr id="7" name="Szövegdoboz 6"/>
          <p:cNvSpPr txBox="1"/>
          <p:nvPr/>
        </p:nvSpPr>
        <p:spPr>
          <a:xfrm>
            <a:off x="0" y="6519446"/>
            <a:ext cx="3108960" cy="338554"/>
          </a:xfrm>
          <a:prstGeom prst="rect">
            <a:avLst/>
          </a:prstGeom>
          <a:solidFill>
            <a:schemeClr val="accent6">
              <a:lumMod val="75000"/>
            </a:schemeClr>
          </a:solidFill>
        </p:spPr>
        <p:txBody>
          <a:bodyPr wrap="square" rtlCol="0">
            <a:spAutoFit/>
          </a:bodyPr>
          <a:lstStyle/>
          <a:p>
            <a:r>
              <a:rPr lang="hu-HU" sz="1600" b="1" dirty="0" smtClean="0"/>
              <a:t>A válaszadók száma, n=58</a:t>
            </a:r>
            <a:endParaRPr lang="hu-HU" sz="1600" b="1" dirty="0"/>
          </a:p>
        </p:txBody>
      </p:sp>
    </p:spTree>
    <p:extLst>
      <p:ext uri="{BB962C8B-B14F-4D97-AF65-F5344CB8AC3E}">
        <p14:creationId xmlns:p14="http://schemas.microsoft.com/office/powerpoint/2010/main" val="202933256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rtalom helye 4"/>
          <p:cNvGraphicFramePr>
            <a:graphicFrameLocks noGrp="1"/>
          </p:cNvGraphicFramePr>
          <p:nvPr>
            <p:ph idx="1"/>
            <p:extLst>
              <p:ext uri="{D42A27DB-BD31-4B8C-83A1-F6EECF244321}">
                <p14:modId xmlns:p14="http://schemas.microsoft.com/office/powerpoint/2010/main" val="3391937817"/>
              </p:ext>
            </p:extLst>
          </p:nvPr>
        </p:nvGraphicFramePr>
        <p:xfrm>
          <a:off x="346075" y="1692321"/>
          <a:ext cx="11062660" cy="4059005"/>
        </p:xfrm>
        <a:graphic>
          <a:graphicData uri="http://schemas.openxmlformats.org/drawingml/2006/chart">
            <c:chart xmlns:c="http://schemas.openxmlformats.org/drawingml/2006/chart" xmlns:r="http://schemas.openxmlformats.org/officeDocument/2006/relationships" r:id="rId2"/>
          </a:graphicData>
        </a:graphic>
      </p:graphicFrame>
      <p:sp>
        <p:nvSpPr>
          <p:cNvPr id="4" name="Dia számának helye 3"/>
          <p:cNvSpPr>
            <a:spLocks noGrp="1"/>
          </p:cNvSpPr>
          <p:nvPr>
            <p:ph type="sldNum" sz="quarter" idx="12"/>
          </p:nvPr>
        </p:nvSpPr>
        <p:spPr/>
        <p:txBody>
          <a:bodyPr/>
          <a:lstStyle/>
          <a:p>
            <a:fld id="{1A0B5D20-90C6-47BB-A188-49E443ACD015}" type="slidenum">
              <a:rPr lang="hu-HU" smtClean="0"/>
              <a:pPr/>
              <a:t>23</a:t>
            </a:fld>
            <a:endParaRPr lang="hu-HU"/>
          </a:p>
        </p:txBody>
      </p:sp>
      <p:sp>
        <p:nvSpPr>
          <p:cNvPr id="9" name="Cím 8"/>
          <p:cNvSpPr>
            <a:spLocks noGrp="1"/>
          </p:cNvSpPr>
          <p:nvPr>
            <p:ph type="title"/>
          </p:nvPr>
        </p:nvSpPr>
        <p:spPr>
          <a:xfrm>
            <a:off x="346075" y="294276"/>
            <a:ext cx="8881051" cy="778065"/>
          </a:xfrm>
        </p:spPr>
        <p:txBody>
          <a:bodyPr/>
          <a:lstStyle/>
          <a:p>
            <a:r>
              <a:rPr lang="hu-HU" sz="3200" dirty="0"/>
              <a:t>A legutóbbi energiabeszerzési szerződése megkötésekor milyen mértékű toleranciasáv volt meghatározva a szerződött mennyiség esetére? </a:t>
            </a:r>
            <a:r>
              <a:rPr lang="hu-HU" sz="3200" dirty="0" smtClean="0"/>
              <a:t>(fő)</a:t>
            </a:r>
            <a:endParaRPr lang="hu-HU" sz="3200" dirty="0"/>
          </a:p>
        </p:txBody>
      </p:sp>
      <p:sp>
        <p:nvSpPr>
          <p:cNvPr id="6" name="Szövegdoboz 5">
            <a:extLst>
              <a:ext uri="{FF2B5EF4-FFF2-40B4-BE49-F238E27FC236}">
                <a16:creationId xmlns:a16="http://schemas.microsoft.com/office/drawing/2014/main" id="{3BD39DBF-2537-4422-B043-59F1D8B2FB4F}"/>
              </a:ext>
            </a:extLst>
          </p:cNvPr>
          <p:cNvSpPr txBox="1"/>
          <p:nvPr/>
        </p:nvSpPr>
        <p:spPr>
          <a:xfrm>
            <a:off x="273153" y="5751326"/>
            <a:ext cx="10602665" cy="791179"/>
          </a:xfrm>
          <a:prstGeom prst="rect">
            <a:avLst/>
          </a:prstGeom>
          <a:noFill/>
        </p:spPr>
        <p:txBody>
          <a:bodyPr wrap="square" rtlCol="0">
            <a:spAutoFit/>
          </a:bodyPr>
          <a:lstStyle/>
          <a:p>
            <a:pPr marL="285750" indent="-285750" algn="just">
              <a:lnSpc>
                <a:spcPct val="150000"/>
              </a:lnSpc>
              <a:buFont typeface="Wingdings" panose="05000000000000000000" pitchFamily="2" charset="2"/>
              <a:buChar char="§"/>
            </a:pPr>
            <a:r>
              <a:rPr lang="hu-HU" sz="1600" dirty="0"/>
              <a:t>A legutóbbi energiabeszerzési szerződés megkötésekor </a:t>
            </a:r>
            <a:r>
              <a:rPr lang="hu-HU" sz="1600" dirty="0" smtClean="0"/>
              <a:t>a 81 releváns válaszadó közül 31 </a:t>
            </a:r>
            <a:r>
              <a:rPr lang="hu-HU" sz="1600" dirty="0"/>
              <a:t>esetén </a:t>
            </a:r>
            <a:r>
              <a:rPr lang="hu-HU" sz="1600" dirty="0" smtClean="0"/>
              <a:t>+/- </a:t>
            </a:r>
            <a:r>
              <a:rPr lang="hu-HU" sz="1600" dirty="0"/>
              <a:t>10%-</a:t>
            </a:r>
            <a:r>
              <a:rPr lang="hu-HU" sz="1600" dirty="0" err="1"/>
              <a:t>nál</a:t>
            </a:r>
            <a:r>
              <a:rPr lang="hu-HU" sz="1600" dirty="0"/>
              <a:t> </a:t>
            </a:r>
            <a:r>
              <a:rPr lang="hu-HU" sz="1600" dirty="0" smtClean="0"/>
              <a:t>kisebb toleranciasáv került </a:t>
            </a:r>
            <a:r>
              <a:rPr lang="hu-HU" sz="1600" dirty="0"/>
              <a:t>meghatározásra a szerződött mennyiség esetére. </a:t>
            </a:r>
          </a:p>
        </p:txBody>
      </p:sp>
    </p:spTree>
    <p:extLst>
      <p:ext uri="{BB962C8B-B14F-4D97-AF65-F5344CB8AC3E}">
        <p14:creationId xmlns:p14="http://schemas.microsoft.com/office/powerpoint/2010/main" val="303690594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rtalom helye 4"/>
          <p:cNvGraphicFramePr>
            <a:graphicFrameLocks noGrp="1"/>
          </p:cNvGraphicFramePr>
          <p:nvPr>
            <p:ph idx="1"/>
            <p:extLst>
              <p:ext uri="{D42A27DB-BD31-4B8C-83A1-F6EECF244321}">
                <p14:modId xmlns:p14="http://schemas.microsoft.com/office/powerpoint/2010/main" val="1213778719"/>
              </p:ext>
            </p:extLst>
          </p:nvPr>
        </p:nvGraphicFramePr>
        <p:xfrm>
          <a:off x="346075" y="1692321"/>
          <a:ext cx="11062660" cy="4192020"/>
        </p:xfrm>
        <a:graphic>
          <a:graphicData uri="http://schemas.openxmlformats.org/drawingml/2006/chart">
            <c:chart xmlns:c="http://schemas.openxmlformats.org/drawingml/2006/chart" xmlns:r="http://schemas.openxmlformats.org/officeDocument/2006/relationships" r:id="rId2"/>
          </a:graphicData>
        </a:graphic>
      </p:graphicFrame>
      <p:sp>
        <p:nvSpPr>
          <p:cNvPr id="4" name="Dia számának helye 3"/>
          <p:cNvSpPr>
            <a:spLocks noGrp="1"/>
          </p:cNvSpPr>
          <p:nvPr>
            <p:ph type="sldNum" sz="quarter" idx="12"/>
          </p:nvPr>
        </p:nvSpPr>
        <p:spPr/>
        <p:txBody>
          <a:bodyPr/>
          <a:lstStyle/>
          <a:p>
            <a:fld id="{1A0B5D20-90C6-47BB-A188-49E443ACD015}" type="slidenum">
              <a:rPr lang="hu-HU" smtClean="0"/>
              <a:pPr/>
              <a:t>24</a:t>
            </a:fld>
            <a:endParaRPr lang="hu-HU"/>
          </a:p>
        </p:txBody>
      </p:sp>
      <p:sp>
        <p:nvSpPr>
          <p:cNvPr id="9" name="Cím 8"/>
          <p:cNvSpPr>
            <a:spLocks noGrp="1"/>
          </p:cNvSpPr>
          <p:nvPr>
            <p:ph type="title"/>
          </p:nvPr>
        </p:nvSpPr>
        <p:spPr>
          <a:xfrm>
            <a:off x="346075" y="294276"/>
            <a:ext cx="8881051" cy="778065"/>
          </a:xfrm>
        </p:spPr>
        <p:txBody>
          <a:bodyPr/>
          <a:lstStyle/>
          <a:p>
            <a:r>
              <a:rPr lang="hu-HU" sz="3200" dirty="0"/>
              <a:t>A legutóbbi ÁRAMRA vonatkozó energiabeszerzési szerződése alapján hány százalék kötbért kell fizetnie az el nem fogyasztott mennyiségre? </a:t>
            </a:r>
            <a:r>
              <a:rPr lang="hu-HU" sz="3200" dirty="0" smtClean="0"/>
              <a:t>(fő)</a:t>
            </a:r>
            <a:endParaRPr lang="hu-HU" sz="3200" dirty="0"/>
          </a:p>
        </p:txBody>
      </p:sp>
      <p:sp>
        <p:nvSpPr>
          <p:cNvPr id="6" name="Szövegdoboz 5">
            <a:extLst>
              <a:ext uri="{FF2B5EF4-FFF2-40B4-BE49-F238E27FC236}">
                <a16:creationId xmlns:a16="http://schemas.microsoft.com/office/drawing/2014/main" id="{3BD39DBF-2537-4422-B043-59F1D8B2FB4F}"/>
              </a:ext>
            </a:extLst>
          </p:cNvPr>
          <p:cNvSpPr txBox="1"/>
          <p:nvPr/>
        </p:nvSpPr>
        <p:spPr>
          <a:xfrm>
            <a:off x="346075" y="5893031"/>
            <a:ext cx="10602665" cy="791179"/>
          </a:xfrm>
          <a:prstGeom prst="rect">
            <a:avLst/>
          </a:prstGeom>
          <a:noFill/>
        </p:spPr>
        <p:txBody>
          <a:bodyPr wrap="square" rtlCol="0">
            <a:spAutoFit/>
          </a:bodyPr>
          <a:lstStyle/>
          <a:p>
            <a:pPr marL="285750" indent="-285750" algn="just">
              <a:lnSpc>
                <a:spcPct val="150000"/>
              </a:lnSpc>
              <a:buFont typeface="Wingdings" panose="05000000000000000000" pitchFamily="2" charset="2"/>
              <a:buChar char="§"/>
            </a:pPr>
            <a:r>
              <a:rPr lang="hu-HU" sz="1600" dirty="0"/>
              <a:t>A legutóbbi áramra vonatkozó energiabeszerzési szerződés alapján a releváns választ adók </a:t>
            </a:r>
            <a:r>
              <a:rPr lang="hu-HU" sz="1600" dirty="0" smtClean="0"/>
              <a:t>többségének nem </a:t>
            </a:r>
            <a:r>
              <a:rPr lang="hu-HU" sz="1600" dirty="0"/>
              <a:t>kell kötbért fizetnie az el nem fogyasztott mennyiségre.</a:t>
            </a:r>
          </a:p>
        </p:txBody>
      </p:sp>
    </p:spTree>
    <p:extLst>
      <p:ext uri="{BB962C8B-B14F-4D97-AF65-F5344CB8AC3E}">
        <p14:creationId xmlns:p14="http://schemas.microsoft.com/office/powerpoint/2010/main" val="197547318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p:cNvSpPr>
            <a:spLocks noGrp="1"/>
          </p:cNvSpPr>
          <p:nvPr>
            <p:ph type="title"/>
          </p:nvPr>
        </p:nvSpPr>
        <p:spPr/>
        <p:txBody>
          <a:bodyPr/>
          <a:lstStyle/>
          <a:p>
            <a:r>
              <a:rPr lang="hu-HU" sz="2800" dirty="0"/>
              <a:t>A legutóbbi ÁRAMRA vonatkozó energiabeszerzési szerződése alapján ki kell-e fizetnie az el nem fogyasztott szerződéses mennyiséget (a toleranciasáv figyelembe vételével)? (%)</a:t>
            </a:r>
          </a:p>
        </p:txBody>
      </p:sp>
      <p:graphicFrame>
        <p:nvGraphicFramePr>
          <p:cNvPr id="9" name="Tartalom helye 8"/>
          <p:cNvGraphicFramePr>
            <a:graphicFrameLocks noGrp="1"/>
          </p:cNvGraphicFramePr>
          <p:nvPr>
            <p:ph idx="1"/>
            <p:extLst>
              <p:ext uri="{D42A27DB-BD31-4B8C-83A1-F6EECF244321}">
                <p14:modId xmlns:p14="http://schemas.microsoft.com/office/powerpoint/2010/main" val="362793382"/>
              </p:ext>
            </p:extLst>
          </p:nvPr>
        </p:nvGraphicFramePr>
        <p:xfrm>
          <a:off x="346075" y="1746913"/>
          <a:ext cx="5273329" cy="4645950"/>
        </p:xfrm>
        <a:graphic>
          <a:graphicData uri="http://schemas.openxmlformats.org/drawingml/2006/chart">
            <c:chart xmlns:c="http://schemas.openxmlformats.org/drawingml/2006/chart" xmlns:r="http://schemas.openxmlformats.org/officeDocument/2006/relationships" r:id="rId2"/>
          </a:graphicData>
        </a:graphic>
      </p:graphicFrame>
      <p:sp>
        <p:nvSpPr>
          <p:cNvPr id="4" name="Dia számának helye 3"/>
          <p:cNvSpPr>
            <a:spLocks noGrp="1"/>
          </p:cNvSpPr>
          <p:nvPr>
            <p:ph type="sldNum" sz="quarter" idx="12"/>
          </p:nvPr>
        </p:nvSpPr>
        <p:spPr/>
        <p:txBody>
          <a:bodyPr/>
          <a:lstStyle/>
          <a:p>
            <a:fld id="{1A0B5D20-90C6-47BB-A188-49E443ACD015}" type="slidenum">
              <a:rPr lang="hu-HU" smtClean="0"/>
              <a:pPr/>
              <a:t>25</a:t>
            </a:fld>
            <a:endParaRPr lang="hu-HU"/>
          </a:p>
        </p:txBody>
      </p:sp>
      <p:sp>
        <p:nvSpPr>
          <p:cNvPr id="10" name="Szövegdoboz 9"/>
          <p:cNvSpPr txBox="1"/>
          <p:nvPr/>
        </p:nvSpPr>
        <p:spPr>
          <a:xfrm>
            <a:off x="5619404" y="2719310"/>
            <a:ext cx="6301047" cy="1294072"/>
          </a:xfrm>
          <a:prstGeom prst="rect">
            <a:avLst/>
          </a:prstGeom>
          <a:noFill/>
          <a:ln>
            <a:noFill/>
          </a:ln>
        </p:spPr>
        <p:txBody>
          <a:bodyPr wrap="square" rtlCol="0">
            <a:spAutoFit/>
          </a:bodyPr>
          <a:lstStyle/>
          <a:p>
            <a:pPr marL="285750" indent="-285750" algn="just">
              <a:lnSpc>
                <a:spcPct val="150000"/>
              </a:lnSpc>
              <a:buFont typeface="Wingdings" panose="05000000000000000000" pitchFamily="2" charset="2"/>
              <a:buChar char="§"/>
            </a:pPr>
            <a:r>
              <a:rPr lang="hu-HU" dirty="0"/>
              <a:t>A válaszadók 19 százaléka számolt be arról, hogy ki kell fizetnie az el nem fogyasztott szerződéses mennyiséget az áramra vonatkozóan.</a:t>
            </a:r>
          </a:p>
        </p:txBody>
      </p:sp>
      <p:sp>
        <p:nvSpPr>
          <p:cNvPr id="7" name="Szövegdoboz 6"/>
          <p:cNvSpPr txBox="1"/>
          <p:nvPr/>
        </p:nvSpPr>
        <p:spPr>
          <a:xfrm>
            <a:off x="0" y="6523623"/>
            <a:ext cx="3205213" cy="338554"/>
          </a:xfrm>
          <a:prstGeom prst="rect">
            <a:avLst/>
          </a:prstGeom>
          <a:solidFill>
            <a:schemeClr val="accent6">
              <a:lumMod val="75000"/>
            </a:schemeClr>
          </a:solidFill>
        </p:spPr>
        <p:txBody>
          <a:bodyPr wrap="square" rtlCol="0">
            <a:spAutoFit/>
          </a:bodyPr>
          <a:lstStyle/>
          <a:p>
            <a:r>
              <a:rPr lang="hu-HU" sz="1600" b="1" dirty="0" smtClean="0"/>
              <a:t>A válaszadók aránya, n=221</a:t>
            </a:r>
            <a:endParaRPr lang="hu-HU" sz="1600" b="1" dirty="0"/>
          </a:p>
        </p:txBody>
      </p:sp>
    </p:spTree>
    <p:extLst>
      <p:ext uri="{BB962C8B-B14F-4D97-AF65-F5344CB8AC3E}">
        <p14:creationId xmlns:p14="http://schemas.microsoft.com/office/powerpoint/2010/main" val="356921342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p:cNvSpPr>
            <a:spLocks noGrp="1"/>
          </p:cNvSpPr>
          <p:nvPr>
            <p:ph type="title"/>
          </p:nvPr>
        </p:nvSpPr>
        <p:spPr/>
        <p:txBody>
          <a:bodyPr/>
          <a:lstStyle/>
          <a:p>
            <a:r>
              <a:rPr lang="hu-HU" sz="3200" dirty="0"/>
              <a:t>Az Ön vállalata az ÁRAMRA vonatkozó  szerződött mennyiséghez képest milyen mennyiségben fogyaszt</a:t>
            </a:r>
            <a:r>
              <a:rPr lang="hu-HU" sz="3200" dirty="0" smtClean="0"/>
              <a:t>? (%)</a:t>
            </a:r>
            <a:endParaRPr lang="hu-HU" sz="3200" dirty="0"/>
          </a:p>
        </p:txBody>
      </p:sp>
      <p:graphicFrame>
        <p:nvGraphicFramePr>
          <p:cNvPr id="8" name="Tartalom helye 7"/>
          <p:cNvGraphicFramePr>
            <a:graphicFrameLocks noGrp="1"/>
          </p:cNvGraphicFramePr>
          <p:nvPr>
            <p:ph idx="1"/>
            <p:extLst>
              <p:ext uri="{D42A27DB-BD31-4B8C-83A1-F6EECF244321}">
                <p14:modId xmlns:p14="http://schemas.microsoft.com/office/powerpoint/2010/main" val="1485085296"/>
              </p:ext>
            </p:extLst>
          </p:nvPr>
        </p:nvGraphicFramePr>
        <p:xfrm>
          <a:off x="346363" y="1695797"/>
          <a:ext cx="6750473" cy="4674558"/>
        </p:xfrm>
        <a:graphic>
          <a:graphicData uri="http://schemas.openxmlformats.org/drawingml/2006/chart">
            <c:chart xmlns:c="http://schemas.openxmlformats.org/drawingml/2006/chart" xmlns:r="http://schemas.openxmlformats.org/officeDocument/2006/relationships" r:id="rId2"/>
          </a:graphicData>
        </a:graphic>
      </p:graphicFrame>
      <p:sp>
        <p:nvSpPr>
          <p:cNvPr id="4" name="Dia számának helye 3"/>
          <p:cNvSpPr>
            <a:spLocks noGrp="1"/>
          </p:cNvSpPr>
          <p:nvPr>
            <p:ph type="sldNum" sz="quarter" idx="12"/>
          </p:nvPr>
        </p:nvSpPr>
        <p:spPr/>
        <p:txBody>
          <a:bodyPr/>
          <a:lstStyle/>
          <a:p>
            <a:fld id="{1A0B5D20-90C6-47BB-A188-49E443ACD015}" type="slidenum">
              <a:rPr lang="hu-HU" smtClean="0"/>
              <a:pPr/>
              <a:t>26</a:t>
            </a:fld>
            <a:endParaRPr lang="hu-HU"/>
          </a:p>
        </p:txBody>
      </p:sp>
      <p:sp>
        <p:nvSpPr>
          <p:cNvPr id="10" name="Szövegdoboz 9"/>
          <p:cNvSpPr txBox="1"/>
          <p:nvPr/>
        </p:nvSpPr>
        <p:spPr>
          <a:xfrm>
            <a:off x="7349907" y="1510995"/>
            <a:ext cx="4200409" cy="3831818"/>
          </a:xfrm>
          <a:prstGeom prst="rect">
            <a:avLst/>
          </a:prstGeom>
          <a:noFill/>
          <a:ln>
            <a:noFill/>
          </a:ln>
        </p:spPr>
        <p:txBody>
          <a:bodyPr wrap="square" rtlCol="0">
            <a:spAutoFit/>
          </a:bodyPr>
          <a:lstStyle/>
          <a:p>
            <a:pPr marL="285750" indent="-285750" algn="just">
              <a:lnSpc>
                <a:spcPct val="150000"/>
              </a:lnSpc>
              <a:buFont typeface="Wingdings" panose="05000000000000000000" pitchFamily="2" charset="2"/>
              <a:buChar char="§"/>
            </a:pPr>
            <a:r>
              <a:rPr lang="hu-HU" dirty="0" smtClean="0"/>
              <a:t>Az áramra vonatkozó szerződött mennyiséghez képest a válaszadók 54 százaléka körülbelül a szerződött mennyiségnek megfelelően fogyaszt, összesen 40 százalékuk alul vagy jelentősen alul, míg 6 százalék azok aránya, akik többet vagy jelentősen túlfogyasztanak a szerződött mennyiséghez képest.  </a:t>
            </a:r>
            <a:endParaRPr lang="hu-HU" dirty="0"/>
          </a:p>
        </p:txBody>
      </p:sp>
      <p:sp>
        <p:nvSpPr>
          <p:cNvPr id="7" name="Szövegdoboz 6"/>
          <p:cNvSpPr txBox="1"/>
          <p:nvPr/>
        </p:nvSpPr>
        <p:spPr>
          <a:xfrm>
            <a:off x="0" y="6523623"/>
            <a:ext cx="3041584" cy="338554"/>
          </a:xfrm>
          <a:prstGeom prst="rect">
            <a:avLst/>
          </a:prstGeom>
          <a:solidFill>
            <a:schemeClr val="accent6">
              <a:lumMod val="75000"/>
            </a:schemeClr>
          </a:solidFill>
        </p:spPr>
        <p:txBody>
          <a:bodyPr wrap="square" rtlCol="0">
            <a:spAutoFit/>
          </a:bodyPr>
          <a:lstStyle/>
          <a:p>
            <a:r>
              <a:rPr lang="hu-HU" sz="1600" b="1" dirty="0" smtClean="0"/>
              <a:t>A válaszadók aránya, n=160</a:t>
            </a:r>
            <a:endParaRPr lang="hu-HU" sz="1600" b="1" dirty="0"/>
          </a:p>
        </p:txBody>
      </p:sp>
    </p:spTree>
    <p:extLst>
      <p:ext uri="{BB962C8B-B14F-4D97-AF65-F5344CB8AC3E}">
        <p14:creationId xmlns:p14="http://schemas.microsoft.com/office/powerpoint/2010/main" val="55243049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p:cNvSpPr>
            <a:spLocks noGrp="1"/>
          </p:cNvSpPr>
          <p:nvPr>
            <p:ph type="title"/>
          </p:nvPr>
        </p:nvSpPr>
        <p:spPr/>
        <p:txBody>
          <a:bodyPr/>
          <a:lstStyle/>
          <a:p>
            <a:r>
              <a:rPr lang="hu-HU" sz="3200" dirty="0"/>
              <a:t> Az ÁRAMRA vonatkozó </a:t>
            </a:r>
            <a:r>
              <a:rPr lang="hu-HU" sz="3200" dirty="0" err="1"/>
              <a:t>alulfogyasztás</a:t>
            </a:r>
            <a:r>
              <a:rPr lang="hu-HU" sz="3200" dirty="0"/>
              <a:t> / túlfogyasztás jogkövetkezményei hogyan érintik az Ön vállalatát pénzügyi szempontból</a:t>
            </a:r>
            <a:r>
              <a:rPr lang="hu-HU" sz="3200" dirty="0" smtClean="0"/>
              <a:t>? (%)</a:t>
            </a:r>
            <a:endParaRPr lang="hu-HU" sz="3200" dirty="0"/>
          </a:p>
        </p:txBody>
      </p:sp>
      <p:graphicFrame>
        <p:nvGraphicFramePr>
          <p:cNvPr id="8" name="Tartalom helye 7"/>
          <p:cNvGraphicFramePr>
            <a:graphicFrameLocks noGrp="1"/>
          </p:cNvGraphicFramePr>
          <p:nvPr>
            <p:ph idx="1"/>
            <p:extLst>
              <p:ext uri="{D42A27DB-BD31-4B8C-83A1-F6EECF244321}">
                <p14:modId xmlns:p14="http://schemas.microsoft.com/office/powerpoint/2010/main" val="1262731233"/>
              </p:ext>
            </p:extLst>
          </p:nvPr>
        </p:nvGraphicFramePr>
        <p:xfrm>
          <a:off x="346363" y="1695797"/>
          <a:ext cx="6750473" cy="4674558"/>
        </p:xfrm>
        <a:graphic>
          <a:graphicData uri="http://schemas.openxmlformats.org/drawingml/2006/chart">
            <c:chart xmlns:c="http://schemas.openxmlformats.org/drawingml/2006/chart" xmlns:r="http://schemas.openxmlformats.org/officeDocument/2006/relationships" r:id="rId2"/>
          </a:graphicData>
        </a:graphic>
      </p:graphicFrame>
      <p:sp>
        <p:nvSpPr>
          <p:cNvPr id="4" name="Dia számának helye 3"/>
          <p:cNvSpPr>
            <a:spLocks noGrp="1"/>
          </p:cNvSpPr>
          <p:nvPr>
            <p:ph type="sldNum" sz="quarter" idx="12"/>
          </p:nvPr>
        </p:nvSpPr>
        <p:spPr/>
        <p:txBody>
          <a:bodyPr/>
          <a:lstStyle/>
          <a:p>
            <a:fld id="{1A0B5D20-90C6-47BB-A188-49E443ACD015}" type="slidenum">
              <a:rPr lang="hu-HU" smtClean="0"/>
              <a:pPr/>
              <a:t>27</a:t>
            </a:fld>
            <a:endParaRPr lang="hu-HU"/>
          </a:p>
        </p:txBody>
      </p:sp>
      <p:sp>
        <p:nvSpPr>
          <p:cNvPr id="10" name="Szövegdoboz 9"/>
          <p:cNvSpPr txBox="1"/>
          <p:nvPr/>
        </p:nvSpPr>
        <p:spPr>
          <a:xfrm>
            <a:off x="7283232" y="1949145"/>
            <a:ext cx="4200409" cy="4247317"/>
          </a:xfrm>
          <a:prstGeom prst="rect">
            <a:avLst/>
          </a:prstGeom>
          <a:noFill/>
          <a:ln>
            <a:noFill/>
          </a:ln>
        </p:spPr>
        <p:txBody>
          <a:bodyPr wrap="square" rtlCol="0">
            <a:spAutoFit/>
          </a:bodyPr>
          <a:lstStyle/>
          <a:p>
            <a:pPr marL="285750" indent="-285750" algn="just">
              <a:lnSpc>
                <a:spcPct val="150000"/>
              </a:lnSpc>
              <a:buFont typeface="Wingdings" panose="05000000000000000000" pitchFamily="2" charset="2"/>
              <a:buChar char="§"/>
            </a:pPr>
            <a:r>
              <a:rPr lang="hu-HU" dirty="0" smtClean="0"/>
              <a:t>Az áramfogyasztásra vonatkozó jogkövetkezmények </a:t>
            </a:r>
            <a:r>
              <a:rPr lang="hu-HU" dirty="0" err="1" smtClean="0"/>
              <a:t>alulfogyasztás</a:t>
            </a:r>
            <a:r>
              <a:rPr lang="hu-HU" dirty="0" smtClean="0"/>
              <a:t> / túlfogyasztás esetén a válaszadók 41 százalékára nincsenek semmiféle hatással. 25 százalékuk számolt be arról, hogy ennek hatása elhanyagolható mértékű, míg 35 százalékuk pénzügyi lehetőségeit  érezhetően vagy döntően befolyásolja.</a:t>
            </a:r>
            <a:endParaRPr lang="hu-HU" dirty="0"/>
          </a:p>
        </p:txBody>
      </p:sp>
      <p:sp>
        <p:nvSpPr>
          <p:cNvPr id="7" name="Szövegdoboz 6"/>
          <p:cNvSpPr txBox="1"/>
          <p:nvPr/>
        </p:nvSpPr>
        <p:spPr>
          <a:xfrm>
            <a:off x="0" y="6528067"/>
            <a:ext cx="2695074" cy="338554"/>
          </a:xfrm>
          <a:prstGeom prst="rect">
            <a:avLst/>
          </a:prstGeom>
          <a:solidFill>
            <a:schemeClr val="accent6">
              <a:lumMod val="75000"/>
            </a:schemeClr>
          </a:solidFill>
        </p:spPr>
        <p:txBody>
          <a:bodyPr wrap="square" rtlCol="0">
            <a:spAutoFit/>
          </a:bodyPr>
          <a:lstStyle/>
          <a:p>
            <a:r>
              <a:rPr lang="hu-HU" sz="1600" b="1" dirty="0" smtClean="0"/>
              <a:t>A válaszadók aránya, n=150</a:t>
            </a:r>
            <a:endParaRPr lang="hu-HU" sz="1600" b="1" dirty="0"/>
          </a:p>
        </p:txBody>
      </p:sp>
    </p:spTree>
    <p:extLst>
      <p:ext uri="{BB962C8B-B14F-4D97-AF65-F5344CB8AC3E}">
        <p14:creationId xmlns:p14="http://schemas.microsoft.com/office/powerpoint/2010/main" val="239902350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rtalom helye 4"/>
          <p:cNvGraphicFramePr>
            <a:graphicFrameLocks noGrp="1"/>
          </p:cNvGraphicFramePr>
          <p:nvPr>
            <p:ph idx="1"/>
            <p:extLst>
              <p:ext uri="{D42A27DB-BD31-4B8C-83A1-F6EECF244321}">
                <p14:modId xmlns:p14="http://schemas.microsoft.com/office/powerpoint/2010/main" val="542379633"/>
              </p:ext>
            </p:extLst>
          </p:nvPr>
        </p:nvGraphicFramePr>
        <p:xfrm>
          <a:off x="346075" y="1716505"/>
          <a:ext cx="11062660" cy="4034821"/>
        </p:xfrm>
        <a:graphic>
          <a:graphicData uri="http://schemas.openxmlformats.org/drawingml/2006/chart">
            <c:chart xmlns:c="http://schemas.openxmlformats.org/drawingml/2006/chart" xmlns:r="http://schemas.openxmlformats.org/officeDocument/2006/relationships" r:id="rId2"/>
          </a:graphicData>
        </a:graphic>
      </p:graphicFrame>
      <p:sp>
        <p:nvSpPr>
          <p:cNvPr id="4" name="Dia számának helye 3"/>
          <p:cNvSpPr>
            <a:spLocks noGrp="1"/>
          </p:cNvSpPr>
          <p:nvPr>
            <p:ph type="sldNum" sz="quarter" idx="12"/>
          </p:nvPr>
        </p:nvSpPr>
        <p:spPr/>
        <p:txBody>
          <a:bodyPr/>
          <a:lstStyle/>
          <a:p>
            <a:fld id="{1A0B5D20-90C6-47BB-A188-49E443ACD015}" type="slidenum">
              <a:rPr lang="hu-HU" smtClean="0"/>
              <a:pPr/>
              <a:t>28</a:t>
            </a:fld>
            <a:endParaRPr lang="hu-HU"/>
          </a:p>
        </p:txBody>
      </p:sp>
      <p:sp>
        <p:nvSpPr>
          <p:cNvPr id="9" name="Cím 8"/>
          <p:cNvSpPr>
            <a:spLocks noGrp="1"/>
          </p:cNvSpPr>
          <p:nvPr>
            <p:ph type="title"/>
          </p:nvPr>
        </p:nvSpPr>
        <p:spPr>
          <a:xfrm>
            <a:off x="346075" y="294276"/>
            <a:ext cx="8881051" cy="778065"/>
          </a:xfrm>
        </p:spPr>
        <p:txBody>
          <a:bodyPr/>
          <a:lstStyle/>
          <a:p>
            <a:r>
              <a:rPr lang="hu-HU" sz="3200" dirty="0"/>
              <a:t>A legutóbbi </a:t>
            </a:r>
            <a:r>
              <a:rPr lang="hu-HU" sz="3200" dirty="0" smtClean="0"/>
              <a:t>GÁZRA </a:t>
            </a:r>
            <a:r>
              <a:rPr lang="hu-HU" sz="3200" dirty="0"/>
              <a:t>vonatkozó energiabeszerzési szerződése alapján hány százalék kötbért kell fizetnie az el nem fogyasztott mennyiségre? </a:t>
            </a:r>
            <a:r>
              <a:rPr lang="hu-HU" sz="3200" dirty="0" smtClean="0"/>
              <a:t>(fő)</a:t>
            </a:r>
            <a:endParaRPr lang="hu-HU" sz="3200" dirty="0"/>
          </a:p>
        </p:txBody>
      </p:sp>
      <p:sp>
        <p:nvSpPr>
          <p:cNvPr id="6" name="Szövegdoboz 5">
            <a:extLst>
              <a:ext uri="{FF2B5EF4-FFF2-40B4-BE49-F238E27FC236}">
                <a16:creationId xmlns:a16="http://schemas.microsoft.com/office/drawing/2014/main" id="{3BD39DBF-2537-4422-B043-59F1D8B2FB4F}"/>
              </a:ext>
            </a:extLst>
          </p:cNvPr>
          <p:cNvSpPr txBox="1"/>
          <p:nvPr/>
        </p:nvSpPr>
        <p:spPr>
          <a:xfrm>
            <a:off x="346075" y="5751326"/>
            <a:ext cx="10602665" cy="791179"/>
          </a:xfrm>
          <a:prstGeom prst="rect">
            <a:avLst/>
          </a:prstGeom>
          <a:noFill/>
        </p:spPr>
        <p:txBody>
          <a:bodyPr wrap="square" rtlCol="0">
            <a:spAutoFit/>
          </a:bodyPr>
          <a:lstStyle/>
          <a:p>
            <a:pPr marL="285750" indent="-285750" algn="just">
              <a:lnSpc>
                <a:spcPct val="150000"/>
              </a:lnSpc>
              <a:buFont typeface="Wingdings" panose="05000000000000000000" pitchFamily="2" charset="2"/>
              <a:buChar char="§"/>
            </a:pPr>
            <a:r>
              <a:rPr lang="hu-HU" sz="1600" dirty="0"/>
              <a:t>A  </a:t>
            </a:r>
            <a:r>
              <a:rPr lang="hu-HU" sz="1600" dirty="0" smtClean="0"/>
              <a:t>gázra vonatkozó energiabeszerzési szerződésük alapján a 39 releváns válaszadó közül 26 esetén nem kell kötbért fizetniük az el nem fogyasztott mennyiségre. </a:t>
            </a:r>
            <a:endParaRPr lang="hu-HU" sz="1600" dirty="0"/>
          </a:p>
        </p:txBody>
      </p:sp>
    </p:spTree>
    <p:extLst>
      <p:ext uri="{BB962C8B-B14F-4D97-AF65-F5344CB8AC3E}">
        <p14:creationId xmlns:p14="http://schemas.microsoft.com/office/powerpoint/2010/main" val="212755011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p:cNvSpPr>
            <a:spLocks noGrp="1"/>
          </p:cNvSpPr>
          <p:nvPr>
            <p:ph type="title"/>
          </p:nvPr>
        </p:nvSpPr>
        <p:spPr/>
        <p:txBody>
          <a:bodyPr/>
          <a:lstStyle/>
          <a:p>
            <a:r>
              <a:rPr lang="hu-HU" sz="2800" dirty="0"/>
              <a:t>A legutóbbi </a:t>
            </a:r>
            <a:r>
              <a:rPr lang="hu-HU" sz="2800" dirty="0" smtClean="0"/>
              <a:t>GÁZRA </a:t>
            </a:r>
            <a:r>
              <a:rPr lang="hu-HU" sz="2800" dirty="0"/>
              <a:t>vonatkozó energiabeszerzési szerződése alapján ki kell-e fizetnie az el nem fogyasztott szerződéses mennyiséget (a toleranciasáv figyelembe vételével)? (%)</a:t>
            </a:r>
          </a:p>
        </p:txBody>
      </p:sp>
      <p:graphicFrame>
        <p:nvGraphicFramePr>
          <p:cNvPr id="9" name="Tartalom helye 8"/>
          <p:cNvGraphicFramePr>
            <a:graphicFrameLocks noGrp="1"/>
          </p:cNvGraphicFramePr>
          <p:nvPr>
            <p:ph idx="1"/>
            <p:extLst>
              <p:ext uri="{D42A27DB-BD31-4B8C-83A1-F6EECF244321}">
                <p14:modId xmlns:p14="http://schemas.microsoft.com/office/powerpoint/2010/main" val="1446677882"/>
              </p:ext>
            </p:extLst>
          </p:nvPr>
        </p:nvGraphicFramePr>
        <p:xfrm>
          <a:off x="346075" y="1746913"/>
          <a:ext cx="5273329" cy="4645950"/>
        </p:xfrm>
        <a:graphic>
          <a:graphicData uri="http://schemas.openxmlformats.org/drawingml/2006/chart">
            <c:chart xmlns:c="http://schemas.openxmlformats.org/drawingml/2006/chart" xmlns:r="http://schemas.openxmlformats.org/officeDocument/2006/relationships" r:id="rId2"/>
          </a:graphicData>
        </a:graphic>
      </p:graphicFrame>
      <p:sp>
        <p:nvSpPr>
          <p:cNvPr id="4" name="Dia számának helye 3"/>
          <p:cNvSpPr>
            <a:spLocks noGrp="1"/>
          </p:cNvSpPr>
          <p:nvPr>
            <p:ph type="sldNum" sz="quarter" idx="12"/>
          </p:nvPr>
        </p:nvSpPr>
        <p:spPr/>
        <p:txBody>
          <a:bodyPr/>
          <a:lstStyle/>
          <a:p>
            <a:fld id="{1A0B5D20-90C6-47BB-A188-49E443ACD015}" type="slidenum">
              <a:rPr lang="hu-HU" smtClean="0"/>
              <a:pPr/>
              <a:t>29</a:t>
            </a:fld>
            <a:endParaRPr lang="hu-HU"/>
          </a:p>
        </p:txBody>
      </p:sp>
      <p:sp>
        <p:nvSpPr>
          <p:cNvPr id="10" name="Szövegdoboz 9"/>
          <p:cNvSpPr txBox="1"/>
          <p:nvPr/>
        </p:nvSpPr>
        <p:spPr>
          <a:xfrm>
            <a:off x="5619404" y="2719310"/>
            <a:ext cx="6301047" cy="1338828"/>
          </a:xfrm>
          <a:prstGeom prst="rect">
            <a:avLst/>
          </a:prstGeom>
          <a:noFill/>
          <a:ln>
            <a:noFill/>
          </a:ln>
        </p:spPr>
        <p:txBody>
          <a:bodyPr wrap="square" rtlCol="0">
            <a:spAutoFit/>
          </a:bodyPr>
          <a:lstStyle/>
          <a:p>
            <a:pPr marL="285750" indent="-285750" algn="just">
              <a:lnSpc>
                <a:spcPct val="150000"/>
              </a:lnSpc>
              <a:buFont typeface="Wingdings" panose="05000000000000000000" pitchFamily="2" charset="2"/>
              <a:buChar char="§"/>
            </a:pPr>
            <a:r>
              <a:rPr lang="hu-HU" dirty="0"/>
              <a:t>A válaszadók </a:t>
            </a:r>
            <a:r>
              <a:rPr lang="hu-HU" dirty="0" smtClean="0"/>
              <a:t>14 </a:t>
            </a:r>
            <a:r>
              <a:rPr lang="hu-HU" dirty="0"/>
              <a:t>százaléka számolt be arról, hogy </a:t>
            </a:r>
            <a:r>
              <a:rPr lang="hu-HU" dirty="0" smtClean="0"/>
              <a:t>a gáz esetén ki </a:t>
            </a:r>
            <a:r>
              <a:rPr lang="hu-HU" dirty="0"/>
              <a:t>kell fizetnie az el nem fogyasztott szerződéses </a:t>
            </a:r>
            <a:r>
              <a:rPr lang="hu-HU" dirty="0" smtClean="0"/>
              <a:t>mennyiséget.</a:t>
            </a:r>
            <a:endParaRPr lang="hu-HU" dirty="0"/>
          </a:p>
        </p:txBody>
      </p:sp>
      <p:sp>
        <p:nvSpPr>
          <p:cNvPr id="8" name="Szövegdoboz 7"/>
          <p:cNvSpPr txBox="1"/>
          <p:nvPr/>
        </p:nvSpPr>
        <p:spPr>
          <a:xfrm>
            <a:off x="0" y="6523623"/>
            <a:ext cx="3205213" cy="338554"/>
          </a:xfrm>
          <a:prstGeom prst="rect">
            <a:avLst/>
          </a:prstGeom>
          <a:solidFill>
            <a:schemeClr val="accent6">
              <a:lumMod val="75000"/>
            </a:schemeClr>
          </a:solidFill>
        </p:spPr>
        <p:txBody>
          <a:bodyPr wrap="square" rtlCol="0">
            <a:spAutoFit/>
          </a:bodyPr>
          <a:lstStyle/>
          <a:p>
            <a:r>
              <a:rPr lang="hu-HU" sz="1600" b="1" dirty="0" smtClean="0"/>
              <a:t>A válaszadók aránya, n=221</a:t>
            </a:r>
            <a:endParaRPr lang="hu-HU" sz="1600" b="1" dirty="0"/>
          </a:p>
        </p:txBody>
      </p:sp>
    </p:spTree>
    <p:extLst>
      <p:ext uri="{BB962C8B-B14F-4D97-AF65-F5344CB8AC3E}">
        <p14:creationId xmlns:p14="http://schemas.microsoft.com/office/powerpoint/2010/main" val="247115575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p:cNvSpPr>
            <a:spLocks noGrp="1"/>
          </p:cNvSpPr>
          <p:nvPr>
            <p:ph type="title"/>
          </p:nvPr>
        </p:nvSpPr>
        <p:spPr/>
        <p:txBody>
          <a:bodyPr/>
          <a:lstStyle/>
          <a:p>
            <a:r>
              <a:rPr lang="hu-HU" sz="3200" dirty="0"/>
              <a:t>Az Ön vállalata </a:t>
            </a:r>
            <a:r>
              <a:rPr lang="hu-HU" sz="3200" dirty="0" smtClean="0"/>
              <a:t>a GÁZRA </a:t>
            </a:r>
            <a:r>
              <a:rPr lang="hu-HU" sz="3200" dirty="0"/>
              <a:t>vonatkozó  szerződött mennyiséghez képest milyen mennyiségben fogyaszt</a:t>
            </a:r>
            <a:r>
              <a:rPr lang="hu-HU" sz="3200" dirty="0" smtClean="0"/>
              <a:t>? (%)</a:t>
            </a:r>
            <a:endParaRPr lang="hu-HU" sz="3200" dirty="0"/>
          </a:p>
        </p:txBody>
      </p:sp>
      <p:graphicFrame>
        <p:nvGraphicFramePr>
          <p:cNvPr id="8" name="Tartalom helye 7"/>
          <p:cNvGraphicFramePr>
            <a:graphicFrameLocks noGrp="1"/>
          </p:cNvGraphicFramePr>
          <p:nvPr>
            <p:ph idx="1"/>
            <p:extLst>
              <p:ext uri="{D42A27DB-BD31-4B8C-83A1-F6EECF244321}">
                <p14:modId xmlns:p14="http://schemas.microsoft.com/office/powerpoint/2010/main" val="899501016"/>
              </p:ext>
            </p:extLst>
          </p:nvPr>
        </p:nvGraphicFramePr>
        <p:xfrm>
          <a:off x="346363" y="1695797"/>
          <a:ext cx="6750473" cy="4674558"/>
        </p:xfrm>
        <a:graphic>
          <a:graphicData uri="http://schemas.openxmlformats.org/drawingml/2006/chart">
            <c:chart xmlns:c="http://schemas.openxmlformats.org/drawingml/2006/chart" xmlns:r="http://schemas.openxmlformats.org/officeDocument/2006/relationships" r:id="rId2"/>
          </a:graphicData>
        </a:graphic>
      </p:graphicFrame>
      <p:sp>
        <p:nvSpPr>
          <p:cNvPr id="4" name="Dia számának helye 3"/>
          <p:cNvSpPr>
            <a:spLocks noGrp="1"/>
          </p:cNvSpPr>
          <p:nvPr>
            <p:ph type="sldNum" sz="quarter" idx="12"/>
          </p:nvPr>
        </p:nvSpPr>
        <p:spPr/>
        <p:txBody>
          <a:bodyPr/>
          <a:lstStyle/>
          <a:p>
            <a:fld id="{1A0B5D20-90C6-47BB-A188-49E443ACD015}" type="slidenum">
              <a:rPr lang="hu-HU" smtClean="0"/>
              <a:pPr/>
              <a:t>30</a:t>
            </a:fld>
            <a:endParaRPr lang="hu-HU"/>
          </a:p>
        </p:txBody>
      </p:sp>
      <p:sp>
        <p:nvSpPr>
          <p:cNvPr id="10" name="Szövegdoboz 9"/>
          <p:cNvSpPr txBox="1"/>
          <p:nvPr/>
        </p:nvSpPr>
        <p:spPr>
          <a:xfrm>
            <a:off x="7349907" y="1510995"/>
            <a:ext cx="4200409" cy="3831818"/>
          </a:xfrm>
          <a:prstGeom prst="rect">
            <a:avLst/>
          </a:prstGeom>
          <a:noFill/>
          <a:ln>
            <a:noFill/>
          </a:ln>
        </p:spPr>
        <p:txBody>
          <a:bodyPr wrap="square" rtlCol="0">
            <a:spAutoFit/>
          </a:bodyPr>
          <a:lstStyle/>
          <a:p>
            <a:pPr marL="285750" indent="-285750" algn="just">
              <a:lnSpc>
                <a:spcPct val="150000"/>
              </a:lnSpc>
              <a:buFont typeface="Wingdings" panose="05000000000000000000" pitchFamily="2" charset="2"/>
              <a:buChar char="§"/>
            </a:pPr>
            <a:r>
              <a:rPr lang="hu-HU" dirty="0" smtClean="0"/>
              <a:t>A gázra vonatkozó szerződött mennyiséghez képest a válaszadók 56 százaléka körülbelül a szerződött mennyiségnek megfelelően fogyaszt, az áramhoz hasonlóan összesen 40 százalékuk alul vagy jelentősen alul, míg 5 százalékuk számolt be arról, hogy túlfogyaszt vagy jelentősen túlfogyaszt. </a:t>
            </a:r>
            <a:endParaRPr lang="hu-HU" dirty="0"/>
          </a:p>
        </p:txBody>
      </p:sp>
      <p:sp>
        <p:nvSpPr>
          <p:cNvPr id="7" name="Szövegdoboz 6"/>
          <p:cNvSpPr txBox="1"/>
          <p:nvPr/>
        </p:nvSpPr>
        <p:spPr>
          <a:xfrm>
            <a:off x="0" y="6519446"/>
            <a:ext cx="3080084" cy="338554"/>
          </a:xfrm>
          <a:prstGeom prst="rect">
            <a:avLst/>
          </a:prstGeom>
          <a:solidFill>
            <a:schemeClr val="accent6">
              <a:lumMod val="75000"/>
            </a:schemeClr>
          </a:solidFill>
        </p:spPr>
        <p:txBody>
          <a:bodyPr wrap="square" rtlCol="0">
            <a:spAutoFit/>
          </a:bodyPr>
          <a:lstStyle/>
          <a:p>
            <a:r>
              <a:rPr lang="hu-HU" sz="1600" b="1" dirty="0" smtClean="0"/>
              <a:t>A válaszadók aránya, n=135</a:t>
            </a:r>
            <a:endParaRPr lang="hu-HU" sz="1600" b="1" dirty="0"/>
          </a:p>
        </p:txBody>
      </p:sp>
    </p:spTree>
    <p:extLst>
      <p:ext uri="{BB962C8B-B14F-4D97-AF65-F5344CB8AC3E}">
        <p14:creationId xmlns:p14="http://schemas.microsoft.com/office/powerpoint/2010/main" val="39501227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p:cNvSpPr>
            <a:spLocks noGrp="1"/>
          </p:cNvSpPr>
          <p:nvPr>
            <p:ph type="title"/>
          </p:nvPr>
        </p:nvSpPr>
        <p:spPr/>
        <p:txBody>
          <a:bodyPr/>
          <a:lstStyle/>
          <a:p>
            <a:r>
              <a:rPr lang="hu-HU" sz="3200" dirty="0" smtClean="0"/>
              <a:t>A GÁZRA vonatkozó </a:t>
            </a:r>
            <a:r>
              <a:rPr lang="hu-HU" sz="3200" dirty="0" err="1"/>
              <a:t>alulfogyasztás</a:t>
            </a:r>
            <a:r>
              <a:rPr lang="hu-HU" sz="3200" dirty="0"/>
              <a:t> / túlfogyasztás jogkövetkezményei hogyan érintik az Ön vállalatát pénzügyi szempontból</a:t>
            </a:r>
            <a:r>
              <a:rPr lang="hu-HU" sz="3200" dirty="0" smtClean="0"/>
              <a:t>? (%)</a:t>
            </a:r>
            <a:endParaRPr lang="hu-HU" sz="3200" dirty="0"/>
          </a:p>
        </p:txBody>
      </p:sp>
      <p:graphicFrame>
        <p:nvGraphicFramePr>
          <p:cNvPr id="8" name="Tartalom helye 7"/>
          <p:cNvGraphicFramePr>
            <a:graphicFrameLocks noGrp="1"/>
          </p:cNvGraphicFramePr>
          <p:nvPr>
            <p:ph idx="1"/>
            <p:extLst>
              <p:ext uri="{D42A27DB-BD31-4B8C-83A1-F6EECF244321}">
                <p14:modId xmlns:p14="http://schemas.microsoft.com/office/powerpoint/2010/main" val="2162772014"/>
              </p:ext>
            </p:extLst>
          </p:nvPr>
        </p:nvGraphicFramePr>
        <p:xfrm>
          <a:off x="346363" y="1695797"/>
          <a:ext cx="6750473" cy="4674558"/>
        </p:xfrm>
        <a:graphic>
          <a:graphicData uri="http://schemas.openxmlformats.org/drawingml/2006/chart">
            <c:chart xmlns:c="http://schemas.openxmlformats.org/drawingml/2006/chart" xmlns:r="http://schemas.openxmlformats.org/officeDocument/2006/relationships" r:id="rId2"/>
          </a:graphicData>
        </a:graphic>
      </p:graphicFrame>
      <p:sp>
        <p:nvSpPr>
          <p:cNvPr id="4" name="Dia számának helye 3"/>
          <p:cNvSpPr>
            <a:spLocks noGrp="1"/>
          </p:cNvSpPr>
          <p:nvPr>
            <p:ph type="sldNum" sz="quarter" idx="12"/>
          </p:nvPr>
        </p:nvSpPr>
        <p:spPr/>
        <p:txBody>
          <a:bodyPr/>
          <a:lstStyle/>
          <a:p>
            <a:fld id="{1A0B5D20-90C6-47BB-A188-49E443ACD015}" type="slidenum">
              <a:rPr lang="hu-HU" smtClean="0"/>
              <a:pPr/>
              <a:t>31</a:t>
            </a:fld>
            <a:endParaRPr lang="hu-HU"/>
          </a:p>
        </p:txBody>
      </p:sp>
      <p:sp>
        <p:nvSpPr>
          <p:cNvPr id="10" name="Szövegdoboz 9"/>
          <p:cNvSpPr txBox="1"/>
          <p:nvPr/>
        </p:nvSpPr>
        <p:spPr>
          <a:xfrm>
            <a:off x="7283232" y="1949145"/>
            <a:ext cx="4200409" cy="4618059"/>
          </a:xfrm>
          <a:prstGeom prst="rect">
            <a:avLst/>
          </a:prstGeom>
          <a:noFill/>
          <a:ln>
            <a:noFill/>
          </a:ln>
        </p:spPr>
        <p:txBody>
          <a:bodyPr wrap="square" rtlCol="0">
            <a:spAutoFit/>
          </a:bodyPr>
          <a:lstStyle/>
          <a:p>
            <a:pPr marL="285750" indent="-285750" algn="just">
              <a:lnSpc>
                <a:spcPct val="150000"/>
              </a:lnSpc>
              <a:buFont typeface="Wingdings" panose="05000000000000000000" pitchFamily="2" charset="2"/>
              <a:buChar char="§"/>
            </a:pPr>
            <a:r>
              <a:rPr lang="hu-HU" dirty="0" smtClean="0"/>
              <a:t>Az gázfogyasztásra vonatkozó jogkövetkezmények az áramhoz hasonlóan érintik a válaszadókat </a:t>
            </a:r>
            <a:r>
              <a:rPr lang="hu-HU" dirty="0" err="1" smtClean="0"/>
              <a:t>alulfogyasztás</a:t>
            </a:r>
            <a:r>
              <a:rPr lang="hu-HU" dirty="0" smtClean="0"/>
              <a:t> / túlfogyasztás esetén. A kitöltők 43 százalékára nincsen hatással, míg 22 százalékuk számolt be arról, hogy ennek hatása elhanyagolható mértékű. 34 százalékuk pénzügyi lehetőségeit azonban befolyásolja valamilyen mértékben.</a:t>
            </a:r>
            <a:endParaRPr lang="hu-HU" dirty="0"/>
          </a:p>
        </p:txBody>
      </p:sp>
      <p:sp>
        <p:nvSpPr>
          <p:cNvPr id="7" name="Szövegdoboz 6"/>
          <p:cNvSpPr txBox="1"/>
          <p:nvPr/>
        </p:nvSpPr>
        <p:spPr>
          <a:xfrm>
            <a:off x="0" y="6519446"/>
            <a:ext cx="3570973" cy="338554"/>
          </a:xfrm>
          <a:prstGeom prst="rect">
            <a:avLst/>
          </a:prstGeom>
          <a:solidFill>
            <a:schemeClr val="accent6">
              <a:lumMod val="75000"/>
            </a:schemeClr>
          </a:solidFill>
        </p:spPr>
        <p:txBody>
          <a:bodyPr wrap="square" rtlCol="0">
            <a:spAutoFit/>
          </a:bodyPr>
          <a:lstStyle/>
          <a:p>
            <a:r>
              <a:rPr lang="hu-HU" sz="1600" b="1" dirty="0" smtClean="0"/>
              <a:t>A válaszadók aránya, n=123</a:t>
            </a:r>
            <a:endParaRPr lang="hu-HU" sz="1600" b="1" dirty="0"/>
          </a:p>
        </p:txBody>
      </p:sp>
    </p:spTree>
    <p:extLst>
      <p:ext uri="{BB962C8B-B14F-4D97-AF65-F5344CB8AC3E}">
        <p14:creationId xmlns:p14="http://schemas.microsoft.com/office/powerpoint/2010/main" val="71275491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p:cNvSpPr>
            <a:spLocks noGrp="1"/>
          </p:cNvSpPr>
          <p:nvPr>
            <p:ph type="title"/>
          </p:nvPr>
        </p:nvSpPr>
        <p:spPr/>
        <p:txBody>
          <a:bodyPr/>
          <a:lstStyle/>
          <a:p>
            <a:r>
              <a:rPr lang="hu-HU" dirty="0"/>
              <a:t>A hatályos energiaszerződéseit előnyösnek vagy hátrányosnak ítéli meg? </a:t>
            </a:r>
            <a:r>
              <a:rPr lang="hu-HU" dirty="0" smtClean="0"/>
              <a:t>(%)</a:t>
            </a:r>
            <a:endParaRPr lang="hu-HU" dirty="0"/>
          </a:p>
        </p:txBody>
      </p:sp>
      <p:graphicFrame>
        <p:nvGraphicFramePr>
          <p:cNvPr id="9" name="Tartalom helye 8"/>
          <p:cNvGraphicFramePr>
            <a:graphicFrameLocks noGrp="1"/>
          </p:cNvGraphicFramePr>
          <p:nvPr>
            <p:ph idx="1"/>
            <p:extLst>
              <p:ext uri="{D42A27DB-BD31-4B8C-83A1-F6EECF244321}">
                <p14:modId xmlns:p14="http://schemas.microsoft.com/office/powerpoint/2010/main" val="2831763765"/>
              </p:ext>
            </p:extLst>
          </p:nvPr>
        </p:nvGraphicFramePr>
        <p:xfrm>
          <a:off x="346075" y="1446415"/>
          <a:ext cx="5273329" cy="4946448"/>
        </p:xfrm>
        <a:graphic>
          <a:graphicData uri="http://schemas.openxmlformats.org/drawingml/2006/chart">
            <c:chart xmlns:c="http://schemas.openxmlformats.org/drawingml/2006/chart" xmlns:r="http://schemas.openxmlformats.org/officeDocument/2006/relationships" r:id="rId2"/>
          </a:graphicData>
        </a:graphic>
      </p:graphicFrame>
      <p:sp>
        <p:nvSpPr>
          <p:cNvPr id="4" name="Dia számának helye 3"/>
          <p:cNvSpPr>
            <a:spLocks noGrp="1"/>
          </p:cNvSpPr>
          <p:nvPr>
            <p:ph type="sldNum" sz="quarter" idx="12"/>
          </p:nvPr>
        </p:nvSpPr>
        <p:spPr/>
        <p:txBody>
          <a:bodyPr/>
          <a:lstStyle/>
          <a:p>
            <a:fld id="{1A0B5D20-90C6-47BB-A188-49E443ACD015}" type="slidenum">
              <a:rPr lang="hu-HU" smtClean="0"/>
              <a:pPr/>
              <a:t>32</a:t>
            </a:fld>
            <a:endParaRPr lang="hu-HU"/>
          </a:p>
        </p:txBody>
      </p:sp>
      <p:sp>
        <p:nvSpPr>
          <p:cNvPr id="10" name="Szövegdoboz 9"/>
          <p:cNvSpPr txBox="1"/>
          <p:nvPr/>
        </p:nvSpPr>
        <p:spPr>
          <a:xfrm>
            <a:off x="5619404" y="2719310"/>
            <a:ext cx="6301047" cy="2169825"/>
          </a:xfrm>
          <a:prstGeom prst="rect">
            <a:avLst/>
          </a:prstGeom>
          <a:noFill/>
          <a:ln>
            <a:noFill/>
          </a:ln>
        </p:spPr>
        <p:txBody>
          <a:bodyPr wrap="square" rtlCol="0">
            <a:spAutoFit/>
          </a:bodyPr>
          <a:lstStyle/>
          <a:p>
            <a:pPr marL="285750" indent="-285750" algn="just">
              <a:lnSpc>
                <a:spcPct val="150000"/>
              </a:lnSpc>
              <a:buFont typeface="Wingdings" panose="05000000000000000000" pitchFamily="2" charset="2"/>
              <a:buChar char="§"/>
            </a:pPr>
            <a:r>
              <a:rPr lang="hu-HU" dirty="0" smtClean="0"/>
              <a:t>A válaszadók a hatályos energiaszerződéseiket jellemzően hátrányosnak ítélik meg. 43 százalékuk szerint ezek kifejezetten hátrányosak, 34 százalékuk szerint pedig inkább hátrányosak. </a:t>
            </a:r>
            <a:r>
              <a:rPr lang="hu-HU" dirty="0"/>
              <a:t>E</a:t>
            </a:r>
            <a:r>
              <a:rPr lang="hu-HU" dirty="0" smtClean="0"/>
              <a:t>lőnyösnek a kitöltők 23 százaléka tartja a jelenleg hatályban lévő energiaszerződéseit.</a:t>
            </a:r>
            <a:endParaRPr lang="hu-HU" dirty="0"/>
          </a:p>
        </p:txBody>
      </p:sp>
      <p:sp>
        <p:nvSpPr>
          <p:cNvPr id="7" name="Szövegdoboz 6"/>
          <p:cNvSpPr txBox="1"/>
          <p:nvPr/>
        </p:nvSpPr>
        <p:spPr>
          <a:xfrm>
            <a:off x="0" y="6532992"/>
            <a:ext cx="3003082" cy="338554"/>
          </a:xfrm>
          <a:prstGeom prst="rect">
            <a:avLst/>
          </a:prstGeom>
          <a:solidFill>
            <a:schemeClr val="accent6">
              <a:lumMod val="75000"/>
            </a:schemeClr>
          </a:solidFill>
        </p:spPr>
        <p:txBody>
          <a:bodyPr wrap="square" rtlCol="0">
            <a:spAutoFit/>
          </a:bodyPr>
          <a:lstStyle/>
          <a:p>
            <a:r>
              <a:rPr lang="hu-HU" sz="1600" b="1" dirty="0" smtClean="0"/>
              <a:t>A válaszadók aránya, n=161</a:t>
            </a:r>
            <a:endParaRPr lang="hu-HU" sz="1600" b="1" dirty="0"/>
          </a:p>
        </p:txBody>
      </p:sp>
    </p:spTree>
    <p:extLst>
      <p:ext uri="{BB962C8B-B14F-4D97-AF65-F5344CB8AC3E}">
        <p14:creationId xmlns:p14="http://schemas.microsoft.com/office/powerpoint/2010/main" val="401720895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p:cNvSpPr>
            <a:spLocks noGrp="1"/>
          </p:cNvSpPr>
          <p:nvPr>
            <p:ph type="title"/>
          </p:nvPr>
        </p:nvSpPr>
        <p:spPr/>
        <p:txBody>
          <a:bodyPr/>
          <a:lstStyle/>
          <a:p>
            <a:r>
              <a:rPr lang="hu-HU" dirty="0" smtClean="0"/>
              <a:t>Összességében </a:t>
            </a:r>
            <a:r>
              <a:rPr lang="hu-HU" dirty="0"/>
              <a:t>mennyire okoz nehézséget az Ön vállalata számára az energiaszámlák fizetése</a:t>
            </a:r>
            <a:r>
              <a:rPr lang="hu-HU" dirty="0" smtClean="0"/>
              <a:t>? (%)</a:t>
            </a:r>
            <a:endParaRPr lang="hu-HU" dirty="0"/>
          </a:p>
        </p:txBody>
      </p:sp>
      <p:graphicFrame>
        <p:nvGraphicFramePr>
          <p:cNvPr id="9" name="Tartalom helye 8"/>
          <p:cNvGraphicFramePr>
            <a:graphicFrameLocks noGrp="1"/>
          </p:cNvGraphicFramePr>
          <p:nvPr>
            <p:ph idx="1"/>
            <p:extLst>
              <p:ext uri="{D42A27DB-BD31-4B8C-83A1-F6EECF244321}">
                <p14:modId xmlns:p14="http://schemas.microsoft.com/office/powerpoint/2010/main" val="1582284000"/>
              </p:ext>
            </p:extLst>
          </p:nvPr>
        </p:nvGraphicFramePr>
        <p:xfrm>
          <a:off x="346363" y="1587367"/>
          <a:ext cx="5273329" cy="4946448"/>
        </p:xfrm>
        <a:graphic>
          <a:graphicData uri="http://schemas.openxmlformats.org/drawingml/2006/chart">
            <c:chart xmlns:c="http://schemas.openxmlformats.org/drawingml/2006/chart" xmlns:r="http://schemas.openxmlformats.org/officeDocument/2006/relationships" r:id="rId2"/>
          </a:graphicData>
        </a:graphic>
      </p:graphicFrame>
      <p:sp>
        <p:nvSpPr>
          <p:cNvPr id="4" name="Dia számának helye 3"/>
          <p:cNvSpPr>
            <a:spLocks noGrp="1"/>
          </p:cNvSpPr>
          <p:nvPr>
            <p:ph type="sldNum" sz="quarter" idx="12"/>
          </p:nvPr>
        </p:nvSpPr>
        <p:spPr/>
        <p:txBody>
          <a:bodyPr/>
          <a:lstStyle/>
          <a:p>
            <a:fld id="{1A0B5D20-90C6-47BB-A188-49E443ACD015}" type="slidenum">
              <a:rPr lang="hu-HU" smtClean="0"/>
              <a:pPr/>
              <a:t>33</a:t>
            </a:fld>
            <a:endParaRPr lang="hu-HU"/>
          </a:p>
        </p:txBody>
      </p:sp>
      <p:sp>
        <p:nvSpPr>
          <p:cNvPr id="10" name="Szövegdoboz 9"/>
          <p:cNvSpPr txBox="1"/>
          <p:nvPr/>
        </p:nvSpPr>
        <p:spPr>
          <a:xfrm>
            <a:off x="5619404" y="2211479"/>
            <a:ext cx="6301047" cy="3416320"/>
          </a:xfrm>
          <a:prstGeom prst="rect">
            <a:avLst/>
          </a:prstGeom>
          <a:noFill/>
          <a:ln>
            <a:noFill/>
          </a:ln>
        </p:spPr>
        <p:txBody>
          <a:bodyPr wrap="square" rtlCol="0">
            <a:spAutoFit/>
          </a:bodyPr>
          <a:lstStyle/>
          <a:p>
            <a:pPr marL="285750" indent="-285750" algn="just">
              <a:lnSpc>
                <a:spcPct val="150000"/>
              </a:lnSpc>
              <a:buFont typeface="Wingdings" panose="05000000000000000000" pitchFamily="2" charset="2"/>
              <a:buChar char="§"/>
            </a:pPr>
            <a:r>
              <a:rPr lang="hu-HU" dirty="0" smtClean="0"/>
              <a:t>Az energiaszámlák fizetése a kitöltők 21 százaléka számára nem okoz nehézséget, ezzel szemben 16 százalékos arányt képviselnek azok, akiknek olyan súlyos nehézséget jelent, hogy vállalatuk ezáltal fenntarthatatlanná vált. További 34 százalékuk számára komoly nehézséget okoz, de sikerül megküzdeniük a feladattal, míg 29 százalékuk nyilatkozott úgy, hogy az energiaszámlák fizetése kisebb nehézséget okoz számukra.</a:t>
            </a:r>
            <a:endParaRPr lang="hu-HU" dirty="0"/>
          </a:p>
        </p:txBody>
      </p:sp>
      <p:sp>
        <p:nvSpPr>
          <p:cNvPr id="7" name="Szövegdoboz 6"/>
          <p:cNvSpPr txBox="1"/>
          <p:nvPr/>
        </p:nvSpPr>
        <p:spPr>
          <a:xfrm>
            <a:off x="0" y="6519446"/>
            <a:ext cx="2733575" cy="338554"/>
          </a:xfrm>
          <a:prstGeom prst="rect">
            <a:avLst/>
          </a:prstGeom>
          <a:solidFill>
            <a:schemeClr val="accent6">
              <a:lumMod val="75000"/>
            </a:schemeClr>
          </a:solidFill>
        </p:spPr>
        <p:txBody>
          <a:bodyPr wrap="square" rtlCol="0">
            <a:spAutoFit/>
          </a:bodyPr>
          <a:lstStyle/>
          <a:p>
            <a:r>
              <a:rPr lang="hu-HU" sz="1600" b="1" dirty="0" smtClean="0"/>
              <a:t>A válaszadók aránya, n=221</a:t>
            </a:r>
            <a:endParaRPr lang="hu-HU" sz="1600" b="1" dirty="0"/>
          </a:p>
        </p:txBody>
      </p:sp>
    </p:spTree>
    <p:extLst>
      <p:ext uri="{BB962C8B-B14F-4D97-AF65-F5344CB8AC3E}">
        <p14:creationId xmlns:p14="http://schemas.microsoft.com/office/powerpoint/2010/main" val="74003604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rtalom helye 4"/>
          <p:cNvGraphicFramePr>
            <a:graphicFrameLocks noGrp="1"/>
          </p:cNvGraphicFramePr>
          <p:nvPr>
            <p:ph idx="1"/>
            <p:extLst>
              <p:ext uri="{D42A27DB-BD31-4B8C-83A1-F6EECF244321}">
                <p14:modId xmlns:p14="http://schemas.microsoft.com/office/powerpoint/2010/main" val="2714748788"/>
              </p:ext>
            </p:extLst>
          </p:nvPr>
        </p:nvGraphicFramePr>
        <p:xfrm>
          <a:off x="346075" y="914401"/>
          <a:ext cx="11062660" cy="4507831"/>
        </p:xfrm>
        <a:graphic>
          <a:graphicData uri="http://schemas.openxmlformats.org/drawingml/2006/chart">
            <c:chart xmlns:c="http://schemas.openxmlformats.org/drawingml/2006/chart" xmlns:r="http://schemas.openxmlformats.org/officeDocument/2006/relationships" r:id="rId2"/>
          </a:graphicData>
        </a:graphic>
      </p:graphicFrame>
      <p:sp>
        <p:nvSpPr>
          <p:cNvPr id="4" name="Dia számának helye 3"/>
          <p:cNvSpPr>
            <a:spLocks noGrp="1"/>
          </p:cNvSpPr>
          <p:nvPr>
            <p:ph type="sldNum" sz="quarter" idx="12"/>
          </p:nvPr>
        </p:nvSpPr>
        <p:spPr/>
        <p:txBody>
          <a:bodyPr/>
          <a:lstStyle/>
          <a:p>
            <a:fld id="{1A0B5D20-90C6-47BB-A188-49E443ACD015}" type="slidenum">
              <a:rPr lang="hu-HU" smtClean="0"/>
              <a:pPr/>
              <a:t>34</a:t>
            </a:fld>
            <a:endParaRPr lang="hu-HU"/>
          </a:p>
        </p:txBody>
      </p:sp>
      <p:sp>
        <p:nvSpPr>
          <p:cNvPr id="9" name="Cím 8"/>
          <p:cNvSpPr>
            <a:spLocks noGrp="1"/>
          </p:cNvSpPr>
          <p:nvPr>
            <p:ph type="title"/>
          </p:nvPr>
        </p:nvSpPr>
        <p:spPr>
          <a:xfrm>
            <a:off x="346075" y="294276"/>
            <a:ext cx="8881051" cy="778065"/>
          </a:xfrm>
        </p:spPr>
        <p:txBody>
          <a:bodyPr/>
          <a:lstStyle/>
          <a:p>
            <a:r>
              <a:rPr lang="hu-HU" dirty="0" smtClean="0"/>
              <a:t>Ki töltötte ki a kérdőívet? (%)</a:t>
            </a:r>
            <a:endParaRPr lang="hu-HU" dirty="0"/>
          </a:p>
        </p:txBody>
      </p:sp>
      <p:sp>
        <p:nvSpPr>
          <p:cNvPr id="7" name="Szövegdoboz 6">
            <a:extLst>
              <a:ext uri="{FF2B5EF4-FFF2-40B4-BE49-F238E27FC236}">
                <a16:creationId xmlns:a16="http://schemas.microsoft.com/office/drawing/2014/main" id="{3BD39DBF-2537-4422-B043-59F1D8B2FB4F}"/>
              </a:ext>
            </a:extLst>
          </p:cNvPr>
          <p:cNvSpPr txBox="1"/>
          <p:nvPr/>
        </p:nvSpPr>
        <p:spPr>
          <a:xfrm>
            <a:off x="346075" y="5288340"/>
            <a:ext cx="10602665" cy="1569660"/>
          </a:xfrm>
          <a:prstGeom prst="rect">
            <a:avLst/>
          </a:prstGeom>
          <a:noFill/>
        </p:spPr>
        <p:txBody>
          <a:bodyPr wrap="square" rtlCol="0">
            <a:spAutoFit/>
          </a:bodyPr>
          <a:lstStyle/>
          <a:p>
            <a:pPr marL="285750" indent="-285750" algn="just">
              <a:lnSpc>
                <a:spcPct val="150000"/>
              </a:lnSpc>
              <a:buFont typeface="Wingdings" panose="05000000000000000000" pitchFamily="2" charset="2"/>
              <a:buChar char="§"/>
            </a:pPr>
            <a:r>
              <a:rPr lang="hu-HU" sz="1600" dirty="0" smtClean="0"/>
              <a:t>A kérdőív kitöltők fele (57 százaléka) az adott vállalat tulajdonosa volt, 18 százalékuk felső vezető, de nem energetikus, melyet a szintén nem energetikus közép vezető követ (8 százalék). 10 százalékuk nem találta pozícióját a listában, </a:t>
            </a:r>
            <a:r>
              <a:rPr lang="hu-HU" sz="1600" dirty="0"/>
              <a:t>a válaszadók </a:t>
            </a:r>
            <a:r>
              <a:rPr lang="hu-HU" sz="1600" dirty="0" smtClean="0"/>
              <a:t>között ebben a csoportban megjelentek még többek között egyéni vállalkozók vagy az adott cég asszisztensei, irodai munkatársai.</a:t>
            </a:r>
            <a:endParaRPr lang="hu-HU" sz="1600" dirty="0"/>
          </a:p>
        </p:txBody>
      </p:sp>
    </p:spTree>
    <p:extLst>
      <p:ext uri="{BB962C8B-B14F-4D97-AF65-F5344CB8AC3E}">
        <p14:creationId xmlns:p14="http://schemas.microsoft.com/office/powerpoint/2010/main" val="380440118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rtalom helye 4"/>
          <p:cNvGraphicFramePr>
            <a:graphicFrameLocks noGrp="1"/>
          </p:cNvGraphicFramePr>
          <p:nvPr>
            <p:ph idx="1"/>
            <p:extLst>
              <p:ext uri="{D42A27DB-BD31-4B8C-83A1-F6EECF244321}">
                <p14:modId xmlns:p14="http://schemas.microsoft.com/office/powerpoint/2010/main" val="1294837799"/>
              </p:ext>
            </p:extLst>
          </p:nvPr>
        </p:nvGraphicFramePr>
        <p:xfrm>
          <a:off x="346075" y="1072341"/>
          <a:ext cx="11062660" cy="4349891"/>
        </p:xfrm>
        <a:graphic>
          <a:graphicData uri="http://schemas.openxmlformats.org/drawingml/2006/chart">
            <c:chart xmlns:c="http://schemas.openxmlformats.org/drawingml/2006/chart" xmlns:r="http://schemas.openxmlformats.org/officeDocument/2006/relationships" r:id="rId2"/>
          </a:graphicData>
        </a:graphic>
      </p:graphicFrame>
      <p:sp>
        <p:nvSpPr>
          <p:cNvPr id="4" name="Dia számának helye 3"/>
          <p:cNvSpPr>
            <a:spLocks noGrp="1"/>
          </p:cNvSpPr>
          <p:nvPr>
            <p:ph type="sldNum" sz="quarter" idx="12"/>
          </p:nvPr>
        </p:nvSpPr>
        <p:spPr/>
        <p:txBody>
          <a:bodyPr/>
          <a:lstStyle/>
          <a:p>
            <a:fld id="{1A0B5D20-90C6-47BB-A188-49E443ACD015}" type="slidenum">
              <a:rPr lang="hu-HU" smtClean="0"/>
              <a:pPr/>
              <a:t>35</a:t>
            </a:fld>
            <a:endParaRPr lang="hu-HU"/>
          </a:p>
        </p:txBody>
      </p:sp>
      <p:sp>
        <p:nvSpPr>
          <p:cNvPr id="9" name="Cím 8"/>
          <p:cNvSpPr>
            <a:spLocks noGrp="1"/>
          </p:cNvSpPr>
          <p:nvPr>
            <p:ph type="title"/>
          </p:nvPr>
        </p:nvSpPr>
        <p:spPr>
          <a:xfrm>
            <a:off x="346075" y="294276"/>
            <a:ext cx="8881051" cy="778065"/>
          </a:xfrm>
        </p:spPr>
        <p:txBody>
          <a:bodyPr/>
          <a:lstStyle/>
          <a:p>
            <a:r>
              <a:rPr lang="hu-HU" dirty="0" smtClean="0"/>
              <a:t>Mekkora </a:t>
            </a:r>
            <a:r>
              <a:rPr lang="hu-HU" dirty="0"/>
              <a:t>volt az Önök vállalkozásának 2021. évi nettó </a:t>
            </a:r>
            <a:r>
              <a:rPr lang="hu-HU" dirty="0" smtClean="0"/>
              <a:t>árbevétele? (%)</a:t>
            </a:r>
            <a:r>
              <a:rPr lang="hu-HU" b="0" dirty="0"/>
              <a:t/>
            </a:r>
            <a:br>
              <a:rPr lang="hu-HU" b="0" dirty="0"/>
            </a:br>
            <a:r>
              <a:rPr lang="hu-HU" b="0" dirty="0"/>
              <a:t/>
            </a:r>
            <a:br>
              <a:rPr lang="hu-HU" b="0" dirty="0"/>
            </a:br>
            <a:endParaRPr lang="hu-HU" dirty="0"/>
          </a:p>
        </p:txBody>
      </p:sp>
      <p:sp>
        <p:nvSpPr>
          <p:cNvPr id="7" name="Szövegdoboz 6">
            <a:extLst>
              <a:ext uri="{FF2B5EF4-FFF2-40B4-BE49-F238E27FC236}">
                <a16:creationId xmlns:a16="http://schemas.microsoft.com/office/drawing/2014/main" id="{3BD39DBF-2537-4422-B043-59F1D8B2FB4F}"/>
              </a:ext>
            </a:extLst>
          </p:cNvPr>
          <p:cNvSpPr txBox="1"/>
          <p:nvPr/>
        </p:nvSpPr>
        <p:spPr>
          <a:xfrm>
            <a:off x="346075" y="5492571"/>
            <a:ext cx="10602665" cy="1200329"/>
          </a:xfrm>
          <a:prstGeom prst="rect">
            <a:avLst/>
          </a:prstGeom>
          <a:noFill/>
        </p:spPr>
        <p:txBody>
          <a:bodyPr wrap="square" rtlCol="0">
            <a:spAutoFit/>
          </a:bodyPr>
          <a:lstStyle/>
          <a:p>
            <a:pPr marL="285750" indent="-285750" algn="just">
              <a:lnSpc>
                <a:spcPct val="150000"/>
              </a:lnSpc>
              <a:buFont typeface="Wingdings" panose="05000000000000000000" pitchFamily="2" charset="2"/>
              <a:buChar char="§"/>
            </a:pPr>
            <a:r>
              <a:rPr lang="hu-HU" sz="1600" dirty="0" smtClean="0"/>
              <a:t>A releváns válaszok alapján a kitöltők 45 százalékának volt 50 millió forint alatt vállalatának nettó árbevétele a 2021-es évben. 51 és 200 millió forint közötti 23 százalékuknak, míg a csúcsértéket képviselő 15 milliárd forint feletti árbevétele a kitöltő cégek 3 százalékának volt.</a:t>
            </a:r>
            <a:endParaRPr lang="hu-HU" sz="1600" dirty="0"/>
          </a:p>
        </p:txBody>
      </p:sp>
    </p:spTree>
    <p:extLst>
      <p:ext uri="{BB962C8B-B14F-4D97-AF65-F5344CB8AC3E}">
        <p14:creationId xmlns:p14="http://schemas.microsoft.com/office/powerpoint/2010/main" val="142103881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Kép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 y="0"/>
            <a:ext cx="12203412" cy="6942658"/>
          </a:xfrm>
          <a:prstGeom prst="rect">
            <a:avLst/>
          </a:prstGeom>
        </p:spPr>
      </p:pic>
      <p:grpSp>
        <p:nvGrpSpPr>
          <p:cNvPr id="4" name="object 4"/>
          <p:cNvGrpSpPr/>
          <p:nvPr/>
        </p:nvGrpSpPr>
        <p:grpSpPr>
          <a:xfrm>
            <a:off x="5835535" y="-24223"/>
            <a:ext cx="6108841" cy="6966881"/>
            <a:chOff x="10511585" y="0"/>
            <a:chExt cx="8645389" cy="11447823"/>
          </a:xfrm>
        </p:grpSpPr>
        <p:sp>
          <p:nvSpPr>
            <p:cNvPr id="5" name="object 5"/>
            <p:cNvSpPr/>
            <p:nvPr/>
          </p:nvSpPr>
          <p:spPr>
            <a:xfrm>
              <a:off x="12350409" y="0"/>
              <a:ext cx="6806565" cy="11447823"/>
            </a:xfrm>
            <a:custGeom>
              <a:avLst/>
              <a:gdLst/>
              <a:ahLst/>
              <a:cxnLst/>
              <a:rect l="l" t="t" r="r" b="b"/>
              <a:pathLst>
                <a:path w="6806565" h="11308715">
                  <a:moveTo>
                    <a:pt x="6806075" y="0"/>
                  </a:moveTo>
                  <a:lnTo>
                    <a:pt x="0" y="0"/>
                  </a:lnTo>
                  <a:lnTo>
                    <a:pt x="0" y="11308556"/>
                  </a:lnTo>
                  <a:lnTo>
                    <a:pt x="6806075" y="11308556"/>
                  </a:lnTo>
                  <a:lnTo>
                    <a:pt x="6806075" y="0"/>
                  </a:lnTo>
                  <a:close/>
                </a:path>
              </a:pathLst>
            </a:custGeom>
            <a:solidFill>
              <a:srgbClr val="000000"/>
            </a:solidFill>
          </p:spPr>
          <p:txBody>
            <a:bodyPr wrap="square" lIns="0" tIns="0" rIns="0" bIns="0" rtlCol="0"/>
            <a:lstStyle/>
            <a:p>
              <a:endParaRPr sz="1092"/>
            </a:p>
          </p:txBody>
        </p:sp>
        <p:sp>
          <p:nvSpPr>
            <p:cNvPr id="6" name="object 6"/>
            <p:cNvSpPr/>
            <p:nvPr/>
          </p:nvSpPr>
          <p:spPr>
            <a:xfrm>
              <a:off x="10511585" y="1099452"/>
              <a:ext cx="1838959" cy="2011249"/>
            </a:xfrm>
            <a:custGeom>
              <a:avLst/>
              <a:gdLst/>
              <a:ahLst/>
              <a:cxnLst/>
              <a:rect l="l" t="t" r="r" b="b"/>
              <a:pathLst>
                <a:path w="1838959" h="1838960">
                  <a:moveTo>
                    <a:pt x="1838823" y="0"/>
                  </a:moveTo>
                  <a:lnTo>
                    <a:pt x="0" y="0"/>
                  </a:lnTo>
                  <a:lnTo>
                    <a:pt x="0" y="1838813"/>
                  </a:lnTo>
                  <a:lnTo>
                    <a:pt x="1838823" y="1838813"/>
                  </a:lnTo>
                  <a:lnTo>
                    <a:pt x="1838823" y="0"/>
                  </a:lnTo>
                  <a:close/>
                </a:path>
              </a:pathLst>
            </a:custGeom>
            <a:solidFill>
              <a:schemeClr val="accent1"/>
            </a:solidFill>
          </p:spPr>
          <p:txBody>
            <a:bodyPr wrap="square" lIns="0" tIns="0" rIns="0" bIns="0" rtlCol="0"/>
            <a:lstStyle/>
            <a:p>
              <a:endParaRPr sz="1092"/>
            </a:p>
          </p:txBody>
        </p:sp>
      </p:grpSp>
      <p:sp>
        <p:nvSpPr>
          <p:cNvPr id="7" name="object 7"/>
          <p:cNvSpPr txBox="1">
            <a:spLocks noGrp="1"/>
          </p:cNvSpPr>
          <p:nvPr>
            <p:ph type="title"/>
          </p:nvPr>
        </p:nvSpPr>
        <p:spPr>
          <a:xfrm>
            <a:off x="8367581" y="943089"/>
            <a:ext cx="2971437" cy="860566"/>
          </a:xfrm>
          <a:prstGeom prst="rect">
            <a:avLst/>
          </a:prstGeom>
        </p:spPr>
        <p:txBody>
          <a:bodyPr vert="horz" wrap="square" lIns="0" tIns="6931" rIns="0" bIns="0" rtlCol="0" anchor="t">
            <a:spAutoFit/>
          </a:bodyPr>
          <a:lstStyle/>
          <a:p>
            <a:pPr marL="340782" marR="3081" indent="-333465" algn="r">
              <a:lnSpc>
                <a:spcPct val="100699"/>
              </a:lnSpc>
              <a:spcBef>
                <a:spcPts val="55"/>
              </a:spcBef>
            </a:pPr>
            <a:r>
              <a:rPr lang="hu-HU" sz="2800" b="1" dirty="0">
                <a:latin typeface="+mn-lt"/>
              </a:rPr>
              <a:t>Köszönjük a figyelmet!</a:t>
            </a:r>
            <a:endParaRPr sz="2800" b="1" dirty="0">
              <a:latin typeface="+mn-lt"/>
            </a:endParaRPr>
          </a:p>
        </p:txBody>
      </p:sp>
      <p:sp>
        <p:nvSpPr>
          <p:cNvPr id="8" name="object 8"/>
          <p:cNvSpPr txBox="1"/>
          <p:nvPr/>
        </p:nvSpPr>
        <p:spPr>
          <a:xfrm>
            <a:off x="7620210" y="4427103"/>
            <a:ext cx="3297308" cy="1537418"/>
          </a:xfrm>
          <a:prstGeom prst="rect">
            <a:avLst/>
          </a:prstGeom>
        </p:spPr>
        <p:txBody>
          <a:bodyPr vert="horz" wrap="square" lIns="0" tIns="6931" rIns="0" bIns="0" rtlCol="0">
            <a:spAutoFit/>
          </a:bodyPr>
          <a:lstStyle/>
          <a:p>
            <a:pPr marR="10012" algn="r">
              <a:spcBef>
                <a:spcPts val="55"/>
              </a:spcBef>
            </a:pPr>
            <a:r>
              <a:rPr sz="1304" spc="-6" dirty="0">
                <a:solidFill>
                  <a:srgbClr val="FFFFFF"/>
                </a:solidFill>
                <a:latin typeface="PT Sans"/>
                <a:cs typeface="PT Sans"/>
              </a:rPr>
              <a:t>Századvég </a:t>
            </a:r>
            <a:r>
              <a:rPr lang="hu-HU" sz="1304" spc="-9" dirty="0">
                <a:solidFill>
                  <a:srgbClr val="FFFFFF"/>
                </a:solidFill>
                <a:latin typeface="PT Sans"/>
                <a:cs typeface="PT Sans"/>
              </a:rPr>
              <a:t>Közéleti Tudásközpont</a:t>
            </a:r>
            <a:r>
              <a:rPr sz="1304" spc="-52" dirty="0">
                <a:solidFill>
                  <a:srgbClr val="FFFFFF"/>
                </a:solidFill>
                <a:latin typeface="PT Sans"/>
                <a:cs typeface="PT Sans"/>
              </a:rPr>
              <a:t> </a:t>
            </a:r>
            <a:r>
              <a:rPr sz="1304" spc="-3" dirty="0">
                <a:solidFill>
                  <a:srgbClr val="FFFFFF"/>
                </a:solidFill>
                <a:latin typeface="PT Sans"/>
                <a:cs typeface="PT Sans"/>
              </a:rPr>
              <a:t>Alapítvány</a:t>
            </a:r>
            <a:endParaRPr sz="1304" dirty="0">
              <a:latin typeface="PT Sans"/>
              <a:cs typeface="PT Sans"/>
            </a:endParaRPr>
          </a:p>
          <a:p>
            <a:pPr>
              <a:spcBef>
                <a:spcPts val="27"/>
              </a:spcBef>
            </a:pPr>
            <a:endParaRPr sz="1182" dirty="0">
              <a:latin typeface="PT Sans"/>
              <a:cs typeface="PT Sans"/>
            </a:endParaRPr>
          </a:p>
          <a:p>
            <a:pPr marR="3081" algn="r"/>
            <a:r>
              <a:rPr sz="1304" spc="-3" dirty="0" err="1">
                <a:solidFill>
                  <a:srgbClr val="FFFFFF"/>
                </a:solidFill>
                <a:latin typeface="PT Sans"/>
                <a:cs typeface="PT Sans"/>
              </a:rPr>
              <a:t>Cím</a:t>
            </a:r>
            <a:r>
              <a:rPr sz="1304" spc="-3" dirty="0">
                <a:solidFill>
                  <a:srgbClr val="FFFFFF"/>
                </a:solidFill>
                <a:latin typeface="PT Sans"/>
                <a:cs typeface="PT Sans"/>
              </a:rPr>
              <a:t>:</a:t>
            </a:r>
            <a:r>
              <a:rPr sz="1304" spc="-6" dirty="0">
                <a:solidFill>
                  <a:srgbClr val="FFFFFF"/>
                </a:solidFill>
                <a:latin typeface="PT Sans"/>
                <a:cs typeface="PT Sans"/>
              </a:rPr>
              <a:t> </a:t>
            </a:r>
            <a:r>
              <a:rPr sz="1304" spc="-3" dirty="0">
                <a:solidFill>
                  <a:srgbClr val="FFFFFF"/>
                </a:solidFill>
                <a:latin typeface="PT Sans"/>
                <a:cs typeface="PT Sans"/>
              </a:rPr>
              <a:t>1037</a:t>
            </a:r>
            <a:r>
              <a:rPr sz="1304" spc="-76" dirty="0">
                <a:solidFill>
                  <a:srgbClr val="FFFFFF"/>
                </a:solidFill>
                <a:latin typeface="PT Sans"/>
                <a:cs typeface="PT Sans"/>
              </a:rPr>
              <a:t> </a:t>
            </a:r>
            <a:r>
              <a:rPr sz="1304" dirty="0">
                <a:solidFill>
                  <a:srgbClr val="FFFFFF"/>
                </a:solidFill>
                <a:latin typeface="PT Sans"/>
                <a:cs typeface="PT Sans"/>
              </a:rPr>
              <a:t>Budapest,</a:t>
            </a:r>
            <a:r>
              <a:rPr sz="1304" spc="-103" dirty="0">
                <a:solidFill>
                  <a:srgbClr val="FFFFFF"/>
                </a:solidFill>
                <a:latin typeface="PT Sans"/>
                <a:cs typeface="PT Sans"/>
              </a:rPr>
              <a:t> </a:t>
            </a:r>
            <a:r>
              <a:rPr sz="1304" spc="-6" dirty="0" err="1">
                <a:solidFill>
                  <a:srgbClr val="FFFFFF"/>
                </a:solidFill>
                <a:latin typeface="PT Sans"/>
                <a:cs typeface="PT Sans"/>
              </a:rPr>
              <a:t>Hidegkuti</a:t>
            </a:r>
            <a:r>
              <a:rPr sz="1304" spc="-6" dirty="0">
                <a:solidFill>
                  <a:srgbClr val="FFFFFF"/>
                </a:solidFill>
                <a:latin typeface="PT Sans"/>
                <a:cs typeface="PT Sans"/>
              </a:rPr>
              <a:t> </a:t>
            </a:r>
            <a:r>
              <a:rPr sz="1304" spc="-3" dirty="0" err="1">
                <a:solidFill>
                  <a:srgbClr val="FFFFFF"/>
                </a:solidFill>
                <a:latin typeface="PT Sans"/>
                <a:cs typeface="PT Sans"/>
              </a:rPr>
              <a:t>Nándor</a:t>
            </a:r>
            <a:r>
              <a:rPr sz="1304" spc="-6" dirty="0">
                <a:solidFill>
                  <a:srgbClr val="FFFFFF"/>
                </a:solidFill>
                <a:latin typeface="PT Sans"/>
                <a:cs typeface="PT Sans"/>
              </a:rPr>
              <a:t> </a:t>
            </a:r>
            <a:r>
              <a:rPr sz="1304" spc="-3" dirty="0">
                <a:solidFill>
                  <a:srgbClr val="FFFFFF"/>
                </a:solidFill>
                <a:latin typeface="PT Sans"/>
                <a:cs typeface="PT Sans"/>
              </a:rPr>
              <a:t>u.</a:t>
            </a:r>
            <a:r>
              <a:rPr sz="1304" spc="-103" dirty="0">
                <a:solidFill>
                  <a:srgbClr val="FFFFFF"/>
                </a:solidFill>
                <a:latin typeface="PT Sans"/>
                <a:cs typeface="PT Sans"/>
              </a:rPr>
              <a:t> </a:t>
            </a:r>
            <a:r>
              <a:rPr sz="1304" spc="-3" dirty="0">
                <a:solidFill>
                  <a:srgbClr val="FFFFFF"/>
                </a:solidFill>
                <a:latin typeface="PT Sans"/>
                <a:cs typeface="PT Sans"/>
              </a:rPr>
              <a:t>8-10.</a:t>
            </a:r>
            <a:endParaRPr sz="1304" dirty="0">
              <a:latin typeface="PT Sans"/>
              <a:cs typeface="PT Sans"/>
            </a:endParaRPr>
          </a:p>
          <a:p>
            <a:pPr>
              <a:spcBef>
                <a:spcPts val="24"/>
              </a:spcBef>
            </a:pPr>
            <a:endParaRPr sz="1182" dirty="0">
              <a:latin typeface="PT Sans"/>
              <a:cs typeface="PT Sans"/>
            </a:endParaRPr>
          </a:p>
          <a:p>
            <a:pPr marR="15787" algn="r"/>
            <a:r>
              <a:rPr sz="1304" spc="-27" dirty="0" err="1">
                <a:solidFill>
                  <a:srgbClr val="FFFFFF"/>
                </a:solidFill>
                <a:latin typeface="PT Sans"/>
                <a:cs typeface="PT Sans"/>
              </a:rPr>
              <a:t>Telefon</a:t>
            </a:r>
            <a:r>
              <a:rPr sz="1304" spc="-27" dirty="0">
                <a:solidFill>
                  <a:srgbClr val="FFFFFF"/>
                </a:solidFill>
                <a:latin typeface="PT Sans"/>
                <a:cs typeface="PT Sans"/>
              </a:rPr>
              <a:t>: </a:t>
            </a:r>
            <a:r>
              <a:rPr sz="1304" spc="-3" dirty="0">
                <a:solidFill>
                  <a:srgbClr val="FFFFFF"/>
                </a:solidFill>
                <a:latin typeface="PT Sans"/>
                <a:cs typeface="PT Sans"/>
              </a:rPr>
              <a:t>+36 1 479</a:t>
            </a:r>
            <a:r>
              <a:rPr sz="1304" spc="-9" dirty="0">
                <a:solidFill>
                  <a:srgbClr val="FFFFFF"/>
                </a:solidFill>
                <a:latin typeface="PT Sans"/>
                <a:cs typeface="PT Sans"/>
              </a:rPr>
              <a:t> </a:t>
            </a:r>
            <a:r>
              <a:rPr sz="1304" spc="-3" dirty="0">
                <a:solidFill>
                  <a:srgbClr val="FFFFFF"/>
                </a:solidFill>
                <a:latin typeface="PT Sans"/>
                <a:cs typeface="PT Sans"/>
              </a:rPr>
              <a:t>5280</a:t>
            </a:r>
            <a:endParaRPr sz="1304" dirty="0">
              <a:latin typeface="PT Sans"/>
              <a:cs typeface="PT Sans"/>
            </a:endParaRPr>
          </a:p>
          <a:p>
            <a:pPr>
              <a:spcBef>
                <a:spcPts val="24"/>
              </a:spcBef>
            </a:pPr>
            <a:endParaRPr sz="1182" dirty="0">
              <a:latin typeface="PT Sans"/>
              <a:cs typeface="PT Sans"/>
            </a:endParaRPr>
          </a:p>
          <a:p>
            <a:pPr>
              <a:spcBef>
                <a:spcPts val="24"/>
              </a:spcBef>
            </a:pPr>
            <a:endParaRPr sz="1182" dirty="0">
              <a:latin typeface="PT Sans"/>
              <a:cs typeface="PT Sans"/>
            </a:endParaRPr>
          </a:p>
          <a:p>
            <a:pPr marR="15787" algn="r">
              <a:spcBef>
                <a:spcPts val="3"/>
              </a:spcBef>
            </a:pPr>
            <a:r>
              <a:rPr sz="1304" spc="-3" dirty="0">
                <a:solidFill>
                  <a:srgbClr val="FFFFFF"/>
                </a:solidFill>
                <a:latin typeface="PT Sans"/>
                <a:cs typeface="PT Sans"/>
              </a:rPr>
              <a:t>E-mail:</a:t>
            </a:r>
            <a:r>
              <a:rPr sz="1304" spc="-24" dirty="0">
                <a:solidFill>
                  <a:srgbClr val="FFFFFF"/>
                </a:solidFill>
                <a:latin typeface="PT Sans"/>
                <a:cs typeface="PT Sans"/>
              </a:rPr>
              <a:t> </a:t>
            </a:r>
            <a:r>
              <a:rPr sz="1304" b="1" spc="-6" dirty="0">
                <a:solidFill>
                  <a:srgbClr val="FFC000"/>
                </a:solidFill>
                <a:latin typeface="PT Sans"/>
                <a:cs typeface="PT Sans"/>
                <a:hlinkClick r:id="rId3"/>
              </a:rPr>
              <a:t>szazadveg@szazadveg.hu</a:t>
            </a:r>
            <a:endParaRPr sz="1304" b="1" dirty="0">
              <a:solidFill>
                <a:srgbClr val="FFC000"/>
              </a:solidFill>
              <a:latin typeface="PT Sans"/>
              <a:cs typeface="PT Sans"/>
            </a:endParaRPr>
          </a:p>
        </p:txBody>
      </p:sp>
      <p:grpSp>
        <p:nvGrpSpPr>
          <p:cNvPr id="9" name="object 9"/>
          <p:cNvGrpSpPr/>
          <p:nvPr/>
        </p:nvGrpSpPr>
        <p:grpSpPr>
          <a:xfrm>
            <a:off x="6198172" y="943089"/>
            <a:ext cx="4719351" cy="3340050"/>
            <a:chOff x="10902908" y="1534733"/>
            <a:chExt cx="7782559" cy="5507990"/>
          </a:xfrm>
        </p:grpSpPr>
        <p:sp>
          <p:nvSpPr>
            <p:cNvPr id="10" name="object 10"/>
            <p:cNvSpPr/>
            <p:nvPr/>
          </p:nvSpPr>
          <p:spPr>
            <a:xfrm>
              <a:off x="11251472" y="1883308"/>
              <a:ext cx="341552" cy="341543"/>
            </a:xfrm>
            <a:prstGeom prst="rect">
              <a:avLst/>
            </a:prstGeom>
            <a:blipFill>
              <a:blip r:embed="rId4" cstate="email">
                <a:extLst>
                  <a:ext uri="{28A0092B-C50C-407E-A947-70E740481C1C}">
                    <a14:useLocalDpi xmlns:a14="http://schemas.microsoft.com/office/drawing/2010/main"/>
                  </a:ext>
                </a:extLst>
              </a:blip>
              <a:stretch>
                <a:fillRect/>
              </a:stretch>
            </a:blipFill>
          </p:spPr>
          <p:txBody>
            <a:bodyPr wrap="square" lIns="0" tIns="0" rIns="0" bIns="0" rtlCol="0"/>
            <a:lstStyle/>
            <a:p>
              <a:endParaRPr sz="1092"/>
            </a:p>
          </p:txBody>
        </p:sp>
        <p:sp>
          <p:nvSpPr>
            <p:cNvPr id="11" name="object 11"/>
            <p:cNvSpPr/>
            <p:nvPr/>
          </p:nvSpPr>
          <p:spPr>
            <a:xfrm>
              <a:off x="10902899" y="1534737"/>
              <a:ext cx="7782559" cy="5457825"/>
            </a:xfrm>
            <a:custGeom>
              <a:avLst/>
              <a:gdLst/>
              <a:ahLst/>
              <a:cxnLst/>
              <a:rect l="l" t="t" r="r" b="b"/>
              <a:pathLst>
                <a:path w="7782559" h="5457825">
                  <a:moveTo>
                    <a:pt x="1038707" y="519341"/>
                  </a:moveTo>
                  <a:lnTo>
                    <a:pt x="1036383" y="507428"/>
                  </a:lnTo>
                  <a:lnTo>
                    <a:pt x="1029423" y="496951"/>
                  </a:lnTo>
                  <a:lnTo>
                    <a:pt x="918260" y="385800"/>
                  </a:lnTo>
                  <a:lnTo>
                    <a:pt x="905256" y="372795"/>
                  </a:lnTo>
                  <a:lnTo>
                    <a:pt x="894778" y="365836"/>
                  </a:lnTo>
                  <a:lnTo>
                    <a:pt x="882865" y="363524"/>
                  </a:lnTo>
                  <a:lnTo>
                    <a:pt x="870953" y="365836"/>
                  </a:lnTo>
                  <a:lnTo>
                    <a:pt x="860488" y="372795"/>
                  </a:lnTo>
                  <a:lnTo>
                    <a:pt x="847458" y="385800"/>
                  </a:lnTo>
                  <a:lnTo>
                    <a:pt x="784529" y="322884"/>
                  </a:lnTo>
                  <a:lnTo>
                    <a:pt x="784529" y="448741"/>
                  </a:lnTo>
                  <a:lnTo>
                    <a:pt x="736307" y="496951"/>
                  </a:lnTo>
                  <a:lnTo>
                    <a:pt x="729348" y="507428"/>
                  </a:lnTo>
                  <a:lnTo>
                    <a:pt x="727024" y="519341"/>
                  </a:lnTo>
                  <a:lnTo>
                    <a:pt x="729348" y="531266"/>
                  </a:lnTo>
                  <a:lnTo>
                    <a:pt x="736307" y="541743"/>
                  </a:lnTo>
                  <a:lnTo>
                    <a:pt x="784466" y="589889"/>
                  </a:lnTo>
                  <a:lnTo>
                    <a:pt x="721575" y="652881"/>
                  </a:lnTo>
                  <a:lnTo>
                    <a:pt x="589953" y="784529"/>
                  </a:lnTo>
                  <a:lnTo>
                    <a:pt x="541756" y="736295"/>
                  </a:lnTo>
                  <a:lnTo>
                    <a:pt x="531266" y="729348"/>
                  </a:lnTo>
                  <a:lnTo>
                    <a:pt x="519353" y="727036"/>
                  </a:lnTo>
                  <a:lnTo>
                    <a:pt x="507428" y="729348"/>
                  </a:lnTo>
                  <a:lnTo>
                    <a:pt x="496963" y="736295"/>
                  </a:lnTo>
                  <a:lnTo>
                    <a:pt x="448741" y="784529"/>
                  </a:lnTo>
                  <a:lnTo>
                    <a:pt x="317131" y="652881"/>
                  </a:lnTo>
                  <a:lnTo>
                    <a:pt x="254228" y="589889"/>
                  </a:lnTo>
                  <a:lnTo>
                    <a:pt x="302387" y="541743"/>
                  </a:lnTo>
                  <a:lnTo>
                    <a:pt x="309346" y="531266"/>
                  </a:lnTo>
                  <a:lnTo>
                    <a:pt x="311670" y="519341"/>
                  </a:lnTo>
                  <a:lnTo>
                    <a:pt x="309346" y="507428"/>
                  </a:lnTo>
                  <a:lnTo>
                    <a:pt x="302387" y="496951"/>
                  </a:lnTo>
                  <a:lnTo>
                    <a:pt x="254165" y="448741"/>
                  </a:lnTo>
                  <a:lnTo>
                    <a:pt x="317258" y="385635"/>
                  </a:lnTo>
                  <a:lnTo>
                    <a:pt x="448741" y="254165"/>
                  </a:lnTo>
                  <a:lnTo>
                    <a:pt x="496963" y="302399"/>
                  </a:lnTo>
                  <a:lnTo>
                    <a:pt x="507428" y="309346"/>
                  </a:lnTo>
                  <a:lnTo>
                    <a:pt x="519353" y="311658"/>
                  </a:lnTo>
                  <a:lnTo>
                    <a:pt x="531266" y="309346"/>
                  </a:lnTo>
                  <a:lnTo>
                    <a:pt x="541756" y="302399"/>
                  </a:lnTo>
                  <a:lnTo>
                    <a:pt x="589953" y="254165"/>
                  </a:lnTo>
                  <a:lnTo>
                    <a:pt x="784529" y="448741"/>
                  </a:lnTo>
                  <a:lnTo>
                    <a:pt x="784529" y="322884"/>
                  </a:lnTo>
                  <a:lnTo>
                    <a:pt x="715810" y="254165"/>
                  </a:lnTo>
                  <a:lnTo>
                    <a:pt x="652894" y="191249"/>
                  </a:lnTo>
                  <a:lnTo>
                    <a:pt x="665911" y="178219"/>
                  </a:lnTo>
                  <a:lnTo>
                    <a:pt x="672858" y="167754"/>
                  </a:lnTo>
                  <a:lnTo>
                    <a:pt x="675170" y="155829"/>
                  </a:lnTo>
                  <a:lnTo>
                    <a:pt x="672858" y="143916"/>
                  </a:lnTo>
                  <a:lnTo>
                    <a:pt x="665911" y="133438"/>
                  </a:lnTo>
                  <a:lnTo>
                    <a:pt x="541756" y="9283"/>
                  </a:lnTo>
                  <a:lnTo>
                    <a:pt x="531266" y="2324"/>
                  </a:lnTo>
                  <a:lnTo>
                    <a:pt x="519353" y="0"/>
                  </a:lnTo>
                  <a:lnTo>
                    <a:pt x="507428" y="2324"/>
                  </a:lnTo>
                  <a:lnTo>
                    <a:pt x="496963" y="9283"/>
                  </a:lnTo>
                  <a:lnTo>
                    <a:pt x="372795" y="133438"/>
                  </a:lnTo>
                  <a:lnTo>
                    <a:pt x="365848" y="143916"/>
                  </a:lnTo>
                  <a:lnTo>
                    <a:pt x="363524" y="155829"/>
                  </a:lnTo>
                  <a:lnTo>
                    <a:pt x="365848" y="167754"/>
                  </a:lnTo>
                  <a:lnTo>
                    <a:pt x="372795" y="178219"/>
                  </a:lnTo>
                  <a:lnTo>
                    <a:pt x="385648" y="191084"/>
                  </a:lnTo>
                  <a:lnTo>
                    <a:pt x="379044" y="197650"/>
                  </a:lnTo>
                  <a:lnTo>
                    <a:pt x="379044" y="198005"/>
                  </a:lnTo>
                  <a:lnTo>
                    <a:pt x="191071" y="385635"/>
                  </a:lnTo>
                  <a:lnTo>
                    <a:pt x="178231" y="372795"/>
                  </a:lnTo>
                  <a:lnTo>
                    <a:pt x="167754" y="365836"/>
                  </a:lnTo>
                  <a:lnTo>
                    <a:pt x="155829" y="363524"/>
                  </a:lnTo>
                  <a:lnTo>
                    <a:pt x="143916" y="365836"/>
                  </a:lnTo>
                  <a:lnTo>
                    <a:pt x="133438" y="372795"/>
                  </a:lnTo>
                  <a:lnTo>
                    <a:pt x="9283" y="496951"/>
                  </a:lnTo>
                  <a:lnTo>
                    <a:pt x="2324" y="507428"/>
                  </a:lnTo>
                  <a:lnTo>
                    <a:pt x="0" y="519341"/>
                  </a:lnTo>
                  <a:lnTo>
                    <a:pt x="2324" y="531266"/>
                  </a:lnTo>
                  <a:lnTo>
                    <a:pt x="9283" y="541743"/>
                  </a:lnTo>
                  <a:lnTo>
                    <a:pt x="133438" y="665886"/>
                  </a:lnTo>
                  <a:lnTo>
                    <a:pt x="143916" y="672858"/>
                  </a:lnTo>
                  <a:lnTo>
                    <a:pt x="155829" y="675170"/>
                  </a:lnTo>
                  <a:lnTo>
                    <a:pt x="167754" y="672858"/>
                  </a:lnTo>
                  <a:lnTo>
                    <a:pt x="178231" y="665886"/>
                  </a:lnTo>
                  <a:lnTo>
                    <a:pt x="191236" y="652881"/>
                  </a:lnTo>
                  <a:lnTo>
                    <a:pt x="385826" y="847445"/>
                  </a:lnTo>
                  <a:lnTo>
                    <a:pt x="372795" y="860475"/>
                  </a:lnTo>
                  <a:lnTo>
                    <a:pt x="365848" y="870953"/>
                  </a:lnTo>
                  <a:lnTo>
                    <a:pt x="363524" y="882865"/>
                  </a:lnTo>
                  <a:lnTo>
                    <a:pt x="365848" y="894778"/>
                  </a:lnTo>
                  <a:lnTo>
                    <a:pt x="372795" y="905256"/>
                  </a:lnTo>
                  <a:lnTo>
                    <a:pt x="496963" y="1029411"/>
                  </a:lnTo>
                  <a:lnTo>
                    <a:pt x="507428" y="1036358"/>
                  </a:lnTo>
                  <a:lnTo>
                    <a:pt x="519353" y="1038682"/>
                  </a:lnTo>
                  <a:lnTo>
                    <a:pt x="531266" y="1036358"/>
                  </a:lnTo>
                  <a:lnTo>
                    <a:pt x="541756" y="1029411"/>
                  </a:lnTo>
                  <a:lnTo>
                    <a:pt x="665911" y="905256"/>
                  </a:lnTo>
                  <a:lnTo>
                    <a:pt x="672858" y="894778"/>
                  </a:lnTo>
                  <a:lnTo>
                    <a:pt x="675170" y="882865"/>
                  </a:lnTo>
                  <a:lnTo>
                    <a:pt x="672858" y="870953"/>
                  </a:lnTo>
                  <a:lnTo>
                    <a:pt x="665911" y="860475"/>
                  </a:lnTo>
                  <a:lnTo>
                    <a:pt x="652754" y="847305"/>
                  </a:lnTo>
                  <a:lnTo>
                    <a:pt x="715467" y="784529"/>
                  </a:lnTo>
                  <a:lnTo>
                    <a:pt x="840524" y="659460"/>
                  </a:lnTo>
                  <a:lnTo>
                    <a:pt x="840879" y="659460"/>
                  </a:lnTo>
                  <a:lnTo>
                    <a:pt x="847445" y="652868"/>
                  </a:lnTo>
                  <a:lnTo>
                    <a:pt x="860488" y="665886"/>
                  </a:lnTo>
                  <a:lnTo>
                    <a:pt x="870953" y="672858"/>
                  </a:lnTo>
                  <a:lnTo>
                    <a:pt x="882865" y="675170"/>
                  </a:lnTo>
                  <a:lnTo>
                    <a:pt x="894778" y="672858"/>
                  </a:lnTo>
                  <a:lnTo>
                    <a:pt x="905256" y="665886"/>
                  </a:lnTo>
                  <a:lnTo>
                    <a:pt x="918273" y="652868"/>
                  </a:lnTo>
                  <a:lnTo>
                    <a:pt x="1029423" y="541743"/>
                  </a:lnTo>
                  <a:lnTo>
                    <a:pt x="1036383" y="531266"/>
                  </a:lnTo>
                  <a:lnTo>
                    <a:pt x="1038707" y="519341"/>
                  </a:lnTo>
                  <a:close/>
                </a:path>
                <a:path w="7782559" h="5457825">
                  <a:moveTo>
                    <a:pt x="5597156" y="5342394"/>
                  </a:moveTo>
                  <a:lnTo>
                    <a:pt x="5586692" y="5292395"/>
                  </a:lnTo>
                  <a:lnTo>
                    <a:pt x="5558002" y="5256784"/>
                  </a:lnTo>
                  <a:lnTo>
                    <a:pt x="5519356" y="5232616"/>
                  </a:lnTo>
                  <a:lnTo>
                    <a:pt x="5449887" y="5203190"/>
                  </a:lnTo>
                  <a:lnTo>
                    <a:pt x="5436235" y="5197462"/>
                  </a:lnTo>
                  <a:lnTo>
                    <a:pt x="5397081" y="5176837"/>
                  </a:lnTo>
                  <a:lnTo>
                    <a:pt x="5371350" y="5139537"/>
                  </a:lnTo>
                  <a:lnTo>
                    <a:pt x="5370576" y="5129771"/>
                  </a:lnTo>
                  <a:lnTo>
                    <a:pt x="5371998" y="5116017"/>
                  </a:lnTo>
                  <a:lnTo>
                    <a:pt x="5393245" y="5083873"/>
                  </a:lnTo>
                  <a:lnTo>
                    <a:pt x="5436705" y="5068087"/>
                  </a:lnTo>
                  <a:lnTo>
                    <a:pt x="5455412" y="5067033"/>
                  </a:lnTo>
                  <a:lnTo>
                    <a:pt x="5475262" y="5068468"/>
                  </a:lnTo>
                  <a:lnTo>
                    <a:pt x="5525706" y="5089969"/>
                  </a:lnTo>
                  <a:lnTo>
                    <a:pt x="5555869" y="5135677"/>
                  </a:lnTo>
                  <a:lnTo>
                    <a:pt x="5559971" y="5155908"/>
                  </a:lnTo>
                  <a:lnTo>
                    <a:pt x="5580304" y="5155908"/>
                  </a:lnTo>
                  <a:lnTo>
                    <a:pt x="5580304" y="5041455"/>
                  </a:lnTo>
                  <a:lnTo>
                    <a:pt x="5555323" y="5041455"/>
                  </a:lnTo>
                  <a:lnTo>
                    <a:pt x="5555323" y="5071478"/>
                  </a:lnTo>
                  <a:lnTo>
                    <a:pt x="5554357" y="5072837"/>
                  </a:lnTo>
                  <a:lnTo>
                    <a:pt x="5551640" y="5072837"/>
                  </a:lnTo>
                  <a:lnTo>
                    <a:pt x="5549316" y="5071288"/>
                  </a:lnTo>
                  <a:lnTo>
                    <a:pt x="5545455" y="5068189"/>
                  </a:lnTo>
                  <a:lnTo>
                    <a:pt x="5524462" y="5055489"/>
                  </a:lnTo>
                  <a:lnTo>
                    <a:pt x="5499836" y="5046408"/>
                  </a:lnTo>
                  <a:lnTo>
                    <a:pt x="5471592" y="5040960"/>
                  </a:lnTo>
                  <a:lnTo>
                    <a:pt x="5439715" y="5039131"/>
                  </a:lnTo>
                  <a:lnTo>
                    <a:pt x="5409387" y="5040731"/>
                  </a:lnTo>
                  <a:lnTo>
                    <a:pt x="5358562" y="5053520"/>
                  </a:lnTo>
                  <a:lnTo>
                    <a:pt x="5321528" y="5078946"/>
                  </a:lnTo>
                  <a:lnTo>
                    <a:pt x="5302643" y="5116119"/>
                  </a:lnTo>
                  <a:lnTo>
                    <a:pt x="5300281" y="5139067"/>
                  </a:lnTo>
                  <a:lnTo>
                    <a:pt x="5301361" y="5154968"/>
                  </a:lnTo>
                  <a:lnTo>
                    <a:pt x="5317426" y="5194833"/>
                  </a:lnTo>
                  <a:lnTo>
                    <a:pt x="5347386" y="5223764"/>
                  </a:lnTo>
                  <a:lnTo>
                    <a:pt x="5387645" y="5245455"/>
                  </a:lnTo>
                  <a:lnTo>
                    <a:pt x="5440197" y="5268087"/>
                  </a:lnTo>
                  <a:lnTo>
                    <a:pt x="5455031" y="5274640"/>
                  </a:lnTo>
                  <a:lnTo>
                    <a:pt x="5497373" y="5298541"/>
                  </a:lnTo>
                  <a:lnTo>
                    <a:pt x="5522861" y="5331879"/>
                  </a:lnTo>
                  <a:lnTo>
                    <a:pt x="5526278" y="5353431"/>
                  </a:lnTo>
                  <a:lnTo>
                    <a:pt x="5524639" y="5370931"/>
                  </a:lnTo>
                  <a:lnTo>
                    <a:pt x="5500128" y="5410365"/>
                  </a:lnTo>
                  <a:lnTo>
                    <a:pt x="5451437" y="5428881"/>
                  </a:lnTo>
                  <a:lnTo>
                    <a:pt x="5431002" y="5430113"/>
                  </a:lnTo>
                  <a:lnTo>
                    <a:pt x="5417451" y="5429428"/>
                  </a:lnTo>
                  <a:lnTo>
                    <a:pt x="5378132" y="5419077"/>
                  </a:lnTo>
                  <a:lnTo>
                    <a:pt x="5344198" y="5396979"/>
                  </a:lnTo>
                  <a:lnTo>
                    <a:pt x="5320690" y="5364480"/>
                  </a:lnTo>
                  <a:lnTo>
                    <a:pt x="5313654" y="5338330"/>
                  </a:lnTo>
                  <a:lnTo>
                    <a:pt x="5293309" y="5338330"/>
                  </a:lnTo>
                  <a:lnTo>
                    <a:pt x="5293309" y="5452199"/>
                  </a:lnTo>
                  <a:lnTo>
                    <a:pt x="5317718" y="5452199"/>
                  </a:lnTo>
                  <a:lnTo>
                    <a:pt x="5317718" y="5421223"/>
                  </a:lnTo>
                  <a:lnTo>
                    <a:pt x="5319255" y="5417921"/>
                  </a:lnTo>
                  <a:lnTo>
                    <a:pt x="5324691" y="5417921"/>
                  </a:lnTo>
                  <a:lnTo>
                    <a:pt x="5327586" y="5419483"/>
                  </a:lnTo>
                  <a:lnTo>
                    <a:pt x="5331079" y="5422570"/>
                  </a:lnTo>
                  <a:lnTo>
                    <a:pt x="5353697" y="5437822"/>
                  </a:lnTo>
                  <a:lnTo>
                    <a:pt x="5380888" y="5448719"/>
                  </a:lnTo>
                  <a:lnTo>
                    <a:pt x="5412664" y="5455259"/>
                  </a:lnTo>
                  <a:lnTo>
                    <a:pt x="5448998" y="5457444"/>
                  </a:lnTo>
                  <a:lnTo>
                    <a:pt x="5480304" y="5455590"/>
                  </a:lnTo>
                  <a:lnTo>
                    <a:pt x="5533758" y="5440769"/>
                  </a:lnTo>
                  <a:lnTo>
                    <a:pt x="5573954" y="5411355"/>
                  </a:lnTo>
                  <a:lnTo>
                    <a:pt x="5594578" y="5368645"/>
                  </a:lnTo>
                  <a:lnTo>
                    <a:pt x="5597156" y="5342394"/>
                  </a:lnTo>
                  <a:close/>
                </a:path>
                <a:path w="7782559" h="5457825">
                  <a:moveTo>
                    <a:pt x="5811202" y="5384609"/>
                  </a:moveTo>
                  <a:lnTo>
                    <a:pt x="5799848" y="5384609"/>
                  </a:lnTo>
                  <a:lnTo>
                    <a:pt x="5798096" y="5394807"/>
                  </a:lnTo>
                  <a:lnTo>
                    <a:pt x="5795772" y="5404167"/>
                  </a:lnTo>
                  <a:lnTo>
                    <a:pt x="5765800" y="5434787"/>
                  </a:lnTo>
                  <a:lnTo>
                    <a:pt x="5662904" y="5434787"/>
                  </a:lnTo>
                  <a:lnTo>
                    <a:pt x="5810834" y="5203012"/>
                  </a:lnTo>
                  <a:lnTo>
                    <a:pt x="5810834" y="5195328"/>
                  </a:lnTo>
                  <a:lnTo>
                    <a:pt x="5629237" y="5195328"/>
                  </a:lnTo>
                  <a:lnTo>
                    <a:pt x="5629237" y="5260860"/>
                  </a:lnTo>
                  <a:lnTo>
                    <a:pt x="5640590" y="5260860"/>
                  </a:lnTo>
                  <a:lnTo>
                    <a:pt x="5644058" y="5239563"/>
                  </a:lnTo>
                  <a:lnTo>
                    <a:pt x="5650839" y="5224348"/>
                  </a:lnTo>
                  <a:lnTo>
                    <a:pt x="5660898" y="5215229"/>
                  </a:lnTo>
                  <a:lnTo>
                    <a:pt x="5674271" y="5212181"/>
                  </a:lnTo>
                  <a:lnTo>
                    <a:pt x="5763590" y="5212181"/>
                  </a:lnTo>
                  <a:lnTo>
                    <a:pt x="5616054" y="5440997"/>
                  </a:lnTo>
                  <a:lnTo>
                    <a:pt x="5616054" y="5451614"/>
                  </a:lnTo>
                  <a:lnTo>
                    <a:pt x="5804611" y="5451614"/>
                  </a:lnTo>
                  <a:lnTo>
                    <a:pt x="5811202" y="5384609"/>
                  </a:lnTo>
                  <a:close/>
                </a:path>
                <a:path w="7782559" h="5457825">
                  <a:moveTo>
                    <a:pt x="5997905" y="5112829"/>
                  </a:moveTo>
                  <a:lnTo>
                    <a:pt x="5996673" y="5109845"/>
                  </a:lnTo>
                  <a:lnTo>
                    <a:pt x="5991784" y="5104714"/>
                  </a:lnTo>
                  <a:lnTo>
                    <a:pt x="5988240" y="5103444"/>
                  </a:lnTo>
                  <a:lnTo>
                    <a:pt x="5977750" y="5103444"/>
                  </a:lnTo>
                  <a:lnTo>
                    <a:pt x="5971540" y="5106721"/>
                  </a:lnTo>
                  <a:lnTo>
                    <a:pt x="5964948" y="5113325"/>
                  </a:lnTo>
                  <a:lnTo>
                    <a:pt x="5921743" y="5155057"/>
                  </a:lnTo>
                  <a:lnTo>
                    <a:pt x="5929427" y="5166042"/>
                  </a:lnTo>
                  <a:lnTo>
                    <a:pt x="5983617" y="5134191"/>
                  </a:lnTo>
                  <a:lnTo>
                    <a:pt x="5993130" y="5128831"/>
                  </a:lnTo>
                  <a:lnTo>
                    <a:pt x="5997905" y="5122837"/>
                  </a:lnTo>
                  <a:lnTo>
                    <a:pt x="5997905" y="5112829"/>
                  </a:lnTo>
                  <a:close/>
                </a:path>
                <a:path w="7782559" h="5457825">
                  <a:moveTo>
                    <a:pt x="6094908" y="5440261"/>
                  </a:moveTo>
                  <a:lnTo>
                    <a:pt x="6083325" y="5440261"/>
                  </a:lnTo>
                  <a:lnTo>
                    <a:pt x="6078918" y="5439168"/>
                  </a:lnTo>
                  <a:lnTo>
                    <a:pt x="6046495" y="5377294"/>
                  </a:lnTo>
                  <a:lnTo>
                    <a:pt x="6039955" y="5360454"/>
                  </a:lnTo>
                  <a:lnTo>
                    <a:pt x="5993866" y="5241861"/>
                  </a:lnTo>
                  <a:lnTo>
                    <a:pt x="5993866" y="5360454"/>
                  </a:lnTo>
                  <a:lnTo>
                    <a:pt x="5905627" y="5360454"/>
                  </a:lnTo>
                  <a:lnTo>
                    <a:pt x="5950305" y="5241099"/>
                  </a:lnTo>
                  <a:lnTo>
                    <a:pt x="5993866" y="5360454"/>
                  </a:lnTo>
                  <a:lnTo>
                    <a:pt x="5993866" y="5241861"/>
                  </a:lnTo>
                  <a:lnTo>
                    <a:pt x="5993574" y="5241099"/>
                  </a:lnTo>
                  <a:lnTo>
                    <a:pt x="5973369" y="5189105"/>
                  </a:lnTo>
                  <a:lnTo>
                    <a:pt x="5940780" y="5201551"/>
                  </a:lnTo>
                  <a:lnTo>
                    <a:pt x="5853646" y="5427078"/>
                  </a:lnTo>
                  <a:lnTo>
                    <a:pt x="5852172" y="5431002"/>
                  </a:lnTo>
                  <a:lnTo>
                    <a:pt x="5848947" y="5434177"/>
                  </a:lnTo>
                  <a:lnTo>
                    <a:pt x="5838926" y="5439067"/>
                  </a:lnTo>
                  <a:lnTo>
                    <a:pt x="5833872" y="5440261"/>
                  </a:lnTo>
                  <a:lnTo>
                    <a:pt x="5823255" y="5440261"/>
                  </a:lnTo>
                  <a:lnTo>
                    <a:pt x="5823255" y="5451614"/>
                  </a:lnTo>
                  <a:lnTo>
                    <a:pt x="5905995" y="5451614"/>
                  </a:lnTo>
                  <a:lnTo>
                    <a:pt x="5905995" y="5440261"/>
                  </a:lnTo>
                  <a:lnTo>
                    <a:pt x="5894171" y="5440261"/>
                  </a:lnTo>
                  <a:lnTo>
                    <a:pt x="5890006" y="5439168"/>
                  </a:lnTo>
                  <a:lnTo>
                    <a:pt x="5883173" y="5434774"/>
                  </a:lnTo>
                  <a:lnTo>
                    <a:pt x="5881459" y="5431739"/>
                  </a:lnTo>
                  <a:lnTo>
                    <a:pt x="5881459" y="5426354"/>
                  </a:lnTo>
                  <a:lnTo>
                    <a:pt x="5881840" y="5424513"/>
                  </a:lnTo>
                  <a:lnTo>
                    <a:pt x="5882576" y="5422328"/>
                  </a:lnTo>
                  <a:lnTo>
                    <a:pt x="5899416" y="5377294"/>
                  </a:lnTo>
                  <a:lnTo>
                    <a:pt x="6000089" y="5377294"/>
                  </a:lnTo>
                  <a:lnTo>
                    <a:pt x="6014009" y="5415013"/>
                  </a:lnTo>
                  <a:lnTo>
                    <a:pt x="6016447" y="5421846"/>
                  </a:lnTo>
                  <a:lnTo>
                    <a:pt x="6017552" y="5426354"/>
                  </a:lnTo>
                  <a:lnTo>
                    <a:pt x="6017666" y="5433441"/>
                  </a:lnTo>
                  <a:lnTo>
                    <a:pt x="6016383" y="5435993"/>
                  </a:lnTo>
                  <a:lnTo>
                    <a:pt x="6011265" y="5439422"/>
                  </a:lnTo>
                  <a:lnTo>
                    <a:pt x="6007049" y="5440261"/>
                  </a:lnTo>
                  <a:lnTo>
                    <a:pt x="5994603" y="5440261"/>
                  </a:lnTo>
                  <a:lnTo>
                    <a:pt x="5994603" y="5451614"/>
                  </a:lnTo>
                  <a:lnTo>
                    <a:pt x="6094908" y="5451614"/>
                  </a:lnTo>
                  <a:lnTo>
                    <a:pt x="6094908" y="5440261"/>
                  </a:lnTo>
                  <a:close/>
                </a:path>
                <a:path w="7782559" h="5457825">
                  <a:moveTo>
                    <a:pt x="6310198" y="5384609"/>
                  </a:moveTo>
                  <a:lnTo>
                    <a:pt x="6298857" y="5384609"/>
                  </a:lnTo>
                  <a:lnTo>
                    <a:pt x="6297092" y="5394807"/>
                  </a:lnTo>
                  <a:lnTo>
                    <a:pt x="6294767" y="5404167"/>
                  </a:lnTo>
                  <a:lnTo>
                    <a:pt x="6264795" y="5434787"/>
                  </a:lnTo>
                  <a:lnTo>
                    <a:pt x="6161913" y="5434787"/>
                  </a:lnTo>
                  <a:lnTo>
                    <a:pt x="6309842" y="5203012"/>
                  </a:lnTo>
                  <a:lnTo>
                    <a:pt x="6309842" y="5195328"/>
                  </a:lnTo>
                  <a:lnTo>
                    <a:pt x="6128245" y="5195328"/>
                  </a:lnTo>
                  <a:lnTo>
                    <a:pt x="6128245" y="5260860"/>
                  </a:lnTo>
                  <a:lnTo>
                    <a:pt x="6139586" y="5260860"/>
                  </a:lnTo>
                  <a:lnTo>
                    <a:pt x="6143066" y="5239563"/>
                  </a:lnTo>
                  <a:lnTo>
                    <a:pt x="6149835" y="5224348"/>
                  </a:lnTo>
                  <a:lnTo>
                    <a:pt x="6159906" y="5215229"/>
                  </a:lnTo>
                  <a:lnTo>
                    <a:pt x="6173279" y="5212181"/>
                  </a:lnTo>
                  <a:lnTo>
                    <a:pt x="6262598" y="5212181"/>
                  </a:lnTo>
                  <a:lnTo>
                    <a:pt x="6115062" y="5440997"/>
                  </a:lnTo>
                  <a:lnTo>
                    <a:pt x="6115062" y="5451614"/>
                  </a:lnTo>
                  <a:lnTo>
                    <a:pt x="6303619" y="5451614"/>
                  </a:lnTo>
                  <a:lnTo>
                    <a:pt x="6310198" y="5384609"/>
                  </a:lnTo>
                  <a:close/>
                </a:path>
                <a:path w="7782559" h="5457825">
                  <a:moveTo>
                    <a:pt x="6596151" y="5440273"/>
                  </a:moveTo>
                  <a:lnTo>
                    <a:pt x="6584543" y="5440273"/>
                  </a:lnTo>
                  <a:lnTo>
                    <a:pt x="6580149" y="5439181"/>
                  </a:lnTo>
                  <a:lnTo>
                    <a:pt x="6547726" y="5377294"/>
                  </a:lnTo>
                  <a:lnTo>
                    <a:pt x="6541186" y="5360454"/>
                  </a:lnTo>
                  <a:lnTo>
                    <a:pt x="6495097" y="5241874"/>
                  </a:lnTo>
                  <a:lnTo>
                    <a:pt x="6495097" y="5360454"/>
                  </a:lnTo>
                  <a:lnTo>
                    <a:pt x="6406858" y="5360454"/>
                  </a:lnTo>
                  <a:lnTo>
                    <a:pt x="6451524" y="5241087"/>
                  </a:lnTo>
                  <a:lnTo>
                    <a:pt x="6495097" y="5360454"/>
                  </a:lnTo>
                  <a:lnTo>
                    <a:pt x="6495097" y="5241874"/>
                  </a:lnTo>
                  <a:lnTo>
                    <a:pt x="6494793" y="5241087"/>
                  </a:lnTo>
                  <a:lnTo>
                    <a:pt x="6474587" y="5189118"/>
                  </a:lnTo>
                  <a:lnTo>
                    <a:pt x="6442011" y="5201551"/>
                  </a:lnTo>
                  <a:lnTo>
                    <a:pt x="6354864" y="5427091"/>
                  </a:lnTo>
                  <a:lnTo>
                    <a:pt x="6353416" y="5431002"/>
                  </a:lnTo>
                  <a:lnTo>
                    <a:pt x="6350178" y="5434177"/>
                  </a:lnTo>
                  <a:lnTo>
                    <a:pt x="6340157" y="5439054"/>
                  </a:lnTo>
                  <a:lnTo>
                    <a:pt x="6335103" y="5440273"/>
                  </a:lnTo>
                  <a:lnTo>
                    <a:pt x="6324486" y="5440273"/>
                  </a:lnTo>
                  <a:lnTo>
                    <a:pt x="6324486" y="5451627"/>
                  </a:lnTo>
                  <a:lnTo>
                    <a:pt x="6407226" y="5451627"/>
                  </a:lnTo>
                  <a:lnTo>
                    <a:pt x="6407226" y="5440273"/>
                  </a:lnTo>
                  <a:lnTo>
                    <a:pt x="6395377" y="5440273"/>
                  </a:lnTo>
                  <a:lnTo>
                    <a:pt x="6391237" y="5439181"/>
                  </a:lnTo>
                  <a:lnTo>
                    <a:pt x="6384391" y="5434787"/>
                  </a:lnTo>
                  <a:lnTo>
                    <a:pt x="6382690" y="5431739"/>
                  </a:lnTo>
                  <a:lnTo>
                    <a:pt x="6382690" y="5426367"/>
                  </a:lnTo>
                  <a:lnTo>
                    <a:pt x="6383071" y="5424525"/>
                  </a:lnTo>
                  <a:lnTo>
                    <a:pt x="6383782" y="5422328"/>
                  </a:lnTo>
                  <a:lnTo>
                    <a:pt x="6400635" y="5377294"/>
                  </a:lnTo>
                  <a:lnTo>
                    <a:pt x="6501308" y="5377294"/>
                  </a:lnTo>
                  <a:lnTo>
                    <a:pt x="6515227" y="5415013"/>
                  </a:lnTo>
                  <a:lnTo>
                    <a:pt x="6517665" y="5421846"/>
                  </a:lnTo>
                  <a:lnTo>
                    <a:pt x="6518770" y="5426367"/>
                  </a:lnTo>
                  <a:lnTo>
                    <a:pt x="6518897" y="5433441"/>
                  </a:lnTo>
                  <a:lnTo>
                    <a:pt x="6517614" y="5435993"/>
                  </a:lnTo>
                  <a:lnTo>
                    <a:pt x="6512484" y="5439422"/>
                  </a:lnTo>
                  <a:lnTo>
                    <a:pt x="6508280" y="5440273"/>
                  </a:lnTo>
                  <a:lnTo>
                    <a:pt x="6495821" y="5440273"/>
                  </a:lnTo>
                  <a:lnTo>
                    <a:pt x="6495821" y="5451627"/>
                  </a:lnTo>
                  <a:lnTo>
                    <a:pt x="6596151" y="5451627"/>
                  </a:lnTo>
                  <a:lnTo>
                    <a:pt x="6596151" y="5440273"/>
                  </a:lnTo>
                  <a:close/>
                </a:path>
                <a:path w="7782559" h="5457825">
                  <a:moveTo>
                    <a:pt x="6858711" y="5323471"/>
                  </a:moveTo>
                  <a:lnTo>
                    <a:pt x="6851282" y="5267414"/>
                  </a:lnTo>
                  <a:lnTo>
                    <a:pt x="6828968" y="5227371"/>
                  </a:lnTo>
                  <a:lnTo>
                    <a:pt x="6814413" y="5217973"/>
                  </a:lnTo>
                  <a:lnTo>
                    <a:pt x="6814413" y="5323471"/>
                  </a:lnTo>
                  <a:lnTo>
                    <a:pt x="6813207" y="5348833"/>
                  </a:lnTo>
                  <a:lnTo>
                    <a:pt x="6803606" y="5390210"/>
                  </a:lnTo>
                  <a:lnTo>
                    <a:pt x="6771437" y="5427916"/>
                  </a:lnTo>
                  <a:lnTo>
                    <a:pt x="6738633" y="5435143"/>
                  </a:lnTo>
                  <a:lnTo>
                    <a:pt x="6695795" y="5435143"/>
                  </a:lnTo>
                  <a:lnTo>
                    <a:pt x="6695795" y="5211813"/>
                  </a:lnTo>
                  <a:lnTo>
                    <a:pt x="6739356" y="5211813"/>
                  </a:lnTo>
                  <a:lnTo>
                    <a:pt x="6784734" y="5228183"/>
                  </a:lnTo>
                  <a:lnTo>
                    <a:pt x="6809651" y="5276113"/>
                  </a:lnTo>
                  <a:lnTo>
                    <a:pt x="6814413" y="5323471"/>
                  </a:lnTo>
                  <a:lnTo>
                    <a:pt x="6814413" y="5217973"/>
                  </a:lnTo>
                  <a:lnTo>
                    <a:pt x="6804888" y="5211813"/>
                  </a:lnTo>
                  <a:lnTo>
                    <a:pt x="6791769" y="5203342"/>
                  </a:lnTo>
                  <a:lnTo>
                    <a:pt x="6739712" y="5195328"/>
                  </a:lnTo>
                  <a:lnTo>
                    <a:pt x="6620002" y="5195328"/>
                  </a:lnTo>
                  <a:lnTo>
                    <a:pt x="6620002" y="5206682"/>
                  </a:lnTo>
                  <a:lnTo>
                    <a:pt x="6644894" y="5206682"/>
                  </a:lnTo>
                  <a:lnTo>
                    <a:pt x="6651853" y="5211191"/>
                  </a:lnTo>
                  <a:lnTo>
                    <a:pt x="6651853" y="5435879"/>
                  </a:lnTo>
                  <a:lnTo>
                    <a:pt x="6644894" y="5440273"/>
                  </a:lnTo>
                  <a:lnTo>
                    <a:pt x="6620002" y="5440273"/>
                  </a:lnTo>
                  <a:lnTo>
                    <a:pt x="6620002" y="5451614"/>
                  </a:lnTo>
                  <a:lnTo>
                    <a:pt x="6739356" y="5451614"/>
                  </a:lnTo>
                  <a:lnTo>
                    <a:pt x="6791579" y="5443613"/>
                  </a:lnTo>
                  <a:lnTo>
                    <a:pt x="6804711" y="5435143"/>
                  </a:lnTo>
                  <a:lnTo>
                    <a:pt x="6828879" y="5419585"/>
                  </a:lnTo>
                  <a:lnTo>
                    <a:pt x="6851256" y="5379542"/>
                  </a:lnTo>
                  <a:lnTo>
                    <a:pt x="6858711" y="5323471"/>
                  </a:lnTo>
                  <a:close/>
                </a:path>
                <a:path w="7782559" h="5457825">
                  <a:moveTo>
                    <a:pt x="7119086" y="5195328"/>
                  </a:moveTo>
                  <a:lnTo>
                    <a:pt x="7036333" y="5195328"/>
                  </a:lnTo>
                  <a:lnTo>
                    <a:pt x="7036333" y="5206682"/>
                  </a:lnTo>
                  <a:lnTo>
                    <a:pt x="7047065" y="5206682"/>
                  </a:lnTo>
                  <a:lnTo>
                    <a:pt x="7051154" y="5207724"/>
                  </a:lnTo>
                  <a:lnTo>
                    <a:pt x="7059219" y="5211877"/>
                  </a:lnTo>
                  <a:lnTo>
                    <a:pt x="7061238" y="5214734"/>
                  </a:lnTo>
                  <a:lnTo>
                    <a:pt x="7061238" y="5218404"/>
                  </a:lnTo>
                  <a:lnTo>
                    <a:pt x="7060984" y="5220233"/>
                  </a:lnTo>
                  <a:lnTo>
                    <a:pt x="6994601" y="5406949"/>
                  </a:lnTo>
                  <a:lnTo>
                    <a:pt x="6929171" y="5219497"/>
                  </a:lnTo>
                  <a:lnTo>
                    <a:pt x="6929044" y="5214124"/>
                  </a:lnTo>
                  <a:lnTo>
                    <a:pt x="6930771" y="5211572"/>
                  </a:lnTo>
                  <a:lnTo>
                    <a:pt x="6937603" y="5207660"/>
                  </a:lnTo>
                  <a:lnTo>
                    <a:pt x="6941629" y="5206682"/>
                  </a:lnTo>
                  <a:lnTo>
                    <a:pt x="6953224" y="5206682"/>
                  </a:lnTo>
                  <a:lnTo>
                    <a:pt x="6953224" y="5195328"/>
                  </a:lnTo>
                  <a:lnTo>
                    <a:pt x="6852907" y="5195328"/>
                  </a:lnTo>
                  <a:lnTo>
                    <a:pt x="6852907" y="5206682"/>
                  </a:lnTo>
                  <a:lnTo>
                    <a:pt x="6864261" y="5206682"/>
                  </a:lnTo>
                  <a:lnTo>
                    <a:pt x="6868592" y="5207851"/>
                  </a:lnTo>
                  <a:lnTo>
                    <a:pt x="6877139" y="5212486"/>
                  </a:lnTo>
                  <a:lnTo>
                    <a:pt x="6879996" y="5215598"/>
                  </a:lnTo>
                  <a:lnTo>
                    <a:pt x="6881469" y="5219497"/>
                  </a:lnTo>
                  <a:lnTo>
                    <a:pt x="6969341" y="5452719"/>
                  </a:lnTo>
                  <a:lnTo>
                    <a:pt x="7002297" y="5452719"/>
                  </a:lnTo>
                  <a:lnTo>
                    <a:pt x="7089788" y="5216080"/>
                  </a:lnTo>
                  <a:lnTo>
                    <a:pt x="7093026" y="5212791"/>
                  </a:lnTo>
                  <a:lnTo>
                    <a:pt x="7103021" y="5207914"/>
                  </a:lnTo>
                  <a:lnTo>
                    <a:pt x="7108101" y="5206682"/>
                  </a:lnTo>
                  <a:lnTo>
                    <a:pt x="7119086" y="5206682"/>
                  </a:lnTo>
                  <a:lnTo>
                    <a:pt x="7119086" y="5195328"/>
                  </a:lnTo>
                  <a:close/>
                </a:path>
                <a:path w="7782559" h="5457825">
                  <a:moveTo>
                    <a:pt x="7302144" y="5112829"/>
                  </a:moveTo>
                  <a:lnTo>
                    <a:pt x="7300925" y="5109845"/>
                  </a:lnTo>
                  <a:lnTo>
                    <a:pt x="7296036" y="5104714"/>
                  </a:lnTo>
                  <a:lnTo>
                    <a:pt x="7292492" y="5103444"/>
                  </a:lnTo>
                  <a:lnTo>
                    <a:pt x="7282002" y="5103444"/>
                  </a:lnTo>
                  <a:lnTo>
                    <a:pt x="7275779" y="5106721"/>
                  </a:lnTo>
                  <a:lnTo>
                    <a:pt x="7269188" y="5113325"/>
                  </a:lnTo>
                  <a:lnTo>
                    <a:pt x="7225995" y="5155057"/>
                  </a:lnTo>
                  <a:lnTo>
                    <a:pt x="7233679" y="5166042"/>
                  </a:lnTo>
                  <a:lnTo>
                    <a:pt x="7287857" y="5134191"/>
                  </a:lnTo>
                  <a:lnTo>
                    <a:pt x="7297382" y="5128831"/>
                  </a:lnTo>
                  <a:lnTo>
                    <a:pt x="7302144" y="5122837"/>
                  </a:lnTo>
                  <a:lnTo>
                    <a:pt x="7302144" y="5112829"/>
                  </a:lnTo>
                  <a:close/>
                </a:path>
                <a:path w="7782559" h="5457825">
                  <a:moveTo>
                    <a:pt x="7351573" y="5384254"/>
                  </a:moveTo>
                  <a:lnTo>
                    <a:pt x="7340219" y="5384254"/>
                  </a:lnTo>
                  <a:lnTo>
                    <a:pt x="7335914" y="5406352"/>
                  </a:lnTo>
                  <a:lnTo>
                    <a:pt x="7328865" y="5422138"/>
                  </a:lnTo>
                  <a:lnTo>
                    <a:pt x="7319073" y="5431612"/>
                  </a:lnTo>
                  <a:lnTo>
                    <a:pt x="7306538" y="5434774"/>
                  </a:lnTo>
                  <a:lnTo>
                    <a:pt x="7217207" y="5434774"/>
                  </a:lnTo>
                  <a:lnTo>
                    <a:pt x="7217207" y="5325669"/>
                  </a:lnTo>
                  <a:lnTo>
                    <a:pt x="7285304" y="5325669"/>
                  </a:lnTo>
                  <a:lnTo>
                    <a:pt x="7297382" y="5360454"/>
                  </a:lnTo>
                  <a:lnTo>
                    <a:pt x="7307262" y="5360454"/>
                  </a:lnTo>
                  <a:lnTo>
                    <a:pt x="7307262" y="5325669"/>
                  </a:lnTo>
                  <a:lnTo>
                    <a:pt x="7307262" y="5308841"/>
                  </a:lnTo>
                  <a:lnTo>
                    <a:pt x="7307262" y="5274056"/>
                  </a:lnTo>
                  <a:lnTo>
                    <a:pt x="7297382" y="5274056"/>
                  </a:lnTo>
                  <a:lnTo>
                    <a:pt x="7285304" y="5308841"/>
                  </a:lnTo>
                  <a:lnTo>
                    <a:pt x="7217207" y="5308841"/>
                  </a:lnTo>
                  <a:lnTo>
                    <a:pt x="7217207" y="5212169"/>
                  </a:lnTo>
                  <a:lnTo>
                    <a:pt x="7299947" y="5212169"/>
                  </a:lnTo>
                  <a:lnTo>
                    <a:pt x="7313473" y="5215217"/>
                  </a:lnTo>
                  <a:lnTo>
                    <a:pt x="7323645" y="5224348"/>
                  </a:lnTo>
                  <a:lnTo>
                    <a:pt x="7330491" y="5239563"/>
                  </a:lnTo>
                  <a:lnTo>
                    <a:pt x="7333983" y="5260873"/>
                  </a:lnTo>
                  <a:lnTo>
                    <a:pt x="7345337" y="5260873"/>
                  </a:lnTo>
                  <a:lnTo>
                    <a:pt x="7345337" y="5212169"/>
                  </a:lnTo>
                  <a:lnTo>
                    <a:pt x="7345337" y="5195341"/>
                  </a:lnTo>
                  <a:lnTo>
                    <a:pt x="7141413" y="5195341"/>
                  </a:lnTo>
                  <a:lnTo>
                    <a:pt x="7141413" y="5206682"/>
                  </a:lnTo>
                  <a:lnTo>
                    <a:pt x="7166178" y="5206682"/>
                  </a:lnTo>
                  <a:lnTo>
                    <a:pt x="7173265" y="5211203"/>
                  </a:lnTo>
                  <a:lnTo>
                    <a:pt x="7173265" y="5431739"/>
                  </a:lnTo>
                  <a:lnTo>
                    <a:pt x="7171487" y="5435092"/>
                  </a:lnTo>
                  <a:lnTo>
                    <a:pt x="7164413" y="5439232"/>
                  </a:lnTo>
                  <a:lnTo>
                    <a:pt x="7159104" y="5440261"/>
                  </a:lnTo>
                  <a:lnTo>
                    <a:pt x="7141413" y="5440261"/>
                  </a:lnTo>
                  <a:lnTo>
                    <a:pt x="7141413" y="5451614"/>
                  </a:lnTo>
                  <a:lnTo>
                    <a:pt x="7344969" y="5451614"/>
                  </a:lnTo>
                  <a:lnTo>
                    <a:pt x="7346620" y="5434774"/>
                  </a:lnTo>
                  <a:lnTo>
                    <a:pt x="7351573" y="5384254"/>
                  </a:lnTo>
                  <a:close/>
                </a:path>
                <a:path w="7782559" h="5457825">
                  <a:moveTo>
                    <a:pt x="7782395" y="5248300"/>
                  </a:moveTo>
                  <a:lnTo>
                    <a:pt x="7626693" y="5248300"/>
                  </a:lnTo>
                  <a:lnTo>
                    <a:pt x="7626693" y="5263388"/>
                  </a:lnTo>
                  <a:lnTo>
                    <a:pt x="7634249" y="5263388"/>
                  </a:lnTo>
                  <a:lnTo>
                    <a:pt x="7653820" y="5265204"/>
                  </a:lnTo>
                  <a:lnTo>
                    <a:pt x="7678979" y="5406885"/>
                  </a:lnTo>
                  <a:lnTo>
                    <a:pt x="7639177" y="5424894"/>
                  </a:lnTo>
                  <a:lnTo>
                    <a:pt x="7593000" y="5430126"/>
                  </a:lnTo>
                  <a:lnTo>
                    <a:pt x="7561364" y="5427116"/>
                  </a:lnTo>
                  <a:lnTo>
                    <a:pt x="7510539" y="5402999"/>
                  </a:lnTo>
                  <a:lnTo>
                    <a:pt x="7476337" y="5355475"/>
                  </a:lnTo>
                  <a:lnTo>
                    <a:pt x="7459205" y="5288661"/>
                  </a:lnTo>
                  <a:lnTo>
                    <a:pt x="7457059" y="5248300"/>
                  </a:lnTo>
                  <a:lnTo>
                    <a:pt x="7458138" y="5221592"/>
                  </a:lnTo>
                  <a:lnTo>
                    <a:pt x="7466698" y="5173510"/>
                  </a:lnTo>
                  <a:lnTo>
                    <a:pt x="7483716" y="5132832"/>
                  </a:lnTo>
                  <a:lnTo>
                    <a:pt x="7508557" y="5101323"/>
                  </a:lnTo>
                  <a:lnTo>
                    <a:pt x="7540892" y="5079454"/>
                  </a:lnTo>
                  <a:lnTo>
                    <a:pt x="7579525" y="5068417"/>
                  </a:lnTo>
                  <a:lnTo>
                    <a:pt x="7601128" y="5067033"/>
                  </a:lnTo>
                  <a:lnTo>
                    <a:pt x="7623264" y="5068468"/>
                  </a:lnTo>
                  <a:lnTo>
                    <a:pt x="7662621" y="5079936"/>
                  </a:lnTo>
                  <a:lnTo>
                    <a:pt x="7694549" y="5102745"/>
                  </a:lnTo>
                  <a:lnTo>
                    <a:pt x="7713573" y="5136007"/>
                  </a:lnTo>
                  <a:lnTo>
                    <a:pt x="7717904" y="5156492"/>
                  </a:lnTo>
                  <a:lnTo>
                    <a:pt x="7738250" y="5156492"/>
                  </a:lnTo>
                  <a:lnTo>
                    <a:pt x="7738250" y="5042052"/>
                  </a:lnTo>
                  <a:lnTo>
                    <a:pt x="7713827" y="5042052"/>
                  </a:lnTo>
                  <a:lnTo>
                    <a:pt x="7713827" y="5072646"/>
                  </a:lnTo>
                  <a:lnTo>
                    <a:pt x="7711719" y="5075161"/>
                  </a:lnTo>
                  <a:lnTo>
                    <a:pt x="7705509" y="5075161"/>
                  </a:lnTo>
                  <a:lnTo>
                    <a:pt x="7703566" y="5074399"/>
                  </a:lnTo>
                  <a:lnTo>
                    <a:pt x="7691501" y="5065179"/>
                  </a:lnTo>
                  <a:lnTo>
                    <a:pt x="7679703" y="5058461"/>
                  </a:lnTo>
                  <a:lnTo>
                    <a:pt x="7635113" y="5044046"/>
                  </a:lnTo>
                  <a:lnTo>
                    <a:pt x="7587196" y="5039144"/>
                  </a:lnTo>
                  <a:lnTo>
                    <a:pt x="7556678" y="5040719"/>
                  </a:lnTo>
                  <a:lnTo>
                    <a:pt x="7502499" y="5053355"/>
                  </a:lnTo>
                  <a:lnTo>
                    <a:pt x="7457668" y="5078412"/>
                  </a:lnTo>
                  <a:lnTo>
                    <a:pt x="7423391" y="5114582"/>
                  </a:lnTo>
                  <a:lnTo>
                    <a:pt x="7399998" y="5161369"/>
                  </a:lnTo>
                  <a:lnTo>
                    <a:pt x="7388225" y="5217134"/>
                  </a:lnTo>
                  <a:lnTo>
                    <a:pt x="7386764" y="5248300"/>
                  </a:lnTo>
                  <a:lnTo>
                    <a:pt x="7389914" y="5294947"/>
                  </a:lnTo>
                  <a:lnTo>
                    <a:pt x="7399401" y="5336159"/>
                  </a:lnTo>
                  <a:lnTo>
                    <a:pt x="7415187" y="5371922"/>
                  </a:lnTo>
                  <a:lnTo>
                    <a:pt x="7465365" y="5426392"/>
                  </a:lnTo>
                  <a:lnTo>
                    <a:pt x="7538275" y="5453989"/>
                  </a:lnTo>
                  <a:lnTo>
                    <a:pt x="7583119" y="5457444"/>
                  </a:lnTo>
                  <a:lnTo>
                    <a:pt x="7608379" y="5456771"/>
                  </a:lnTo>
                  <a:lnTo>
                    <a:pt x="7653541" y="5451386"/>
                  </a:lnTo>
                  <a:lnTo>
                    <a:pt x="7692288" y="5440489"/>
                  </a:lnTo>
                  <a:lnTo>
                    <a:pt x="7728750" y="5423217"/>
                  </a:lnTo>
                  <a:lnTo>
                    <a:pt x="7746378" y="5412117"/>
                  </a:lnTo>
                  <a:lnTo>
                    <a:pt x="7746378" y="5303482"/>
                  </a:lnTo>
                  <a:lnTo>
                    <a:pt x="7746746" y="5292471"/>
                  </a:lnTo>
                  <a:lnTo>
                    <a:pt x="7763027" y="5261064"/>
                  </a:lnTo>
                  <a:lnTo>
                    <a:pt x="7782395" y="5261064"/>
                  </a:lnTo>
                  <a:lnTo>
                    <a:pt x="7782395" y="5248300"/>
                  </a:lnTo>
                  <a:close/>
                </a:path>
              </a:pathLst>
            </a:custGeom>
            <a:solidFill>
              <a:srgbClr val="FFFFFF"/>
            </a:solidFill>
          </p:spPr>
          <p:txBody>
            <a:bodyPr wrap="square" lIns="0" tIns="0" rIns="0" bIns="0" rtlCol="0"/>
            <a:lstStyle/>
            <a:p>
              <a:endParaRPr sz="1092"/>
            </a:p>
          </p:txBody>
        </p:sp>
        <p:sp>
          <p:nvSpPr>
            <p:cNvPr id="12" name="object 12"/>
            <p:cNvSpPr/>
            <p:nvPr/>
          </p:nvSpPr>
          <p:spPr>
            <a:xfrm>
              <a:off x="15657310" y="6686594"/>
              <a:ext cx="176140" cy="176134"/>
            </a:xfrm>
            <a:prstGeom prst="rect">
              <a:avLst/>
            </a:prstGeom>
            <a:blipFill>
              <a:blip r:embed="rId5" cstate="email">
                <a:extLst>
                  <a:ext uri="{28A0092B-C50C-407E-A947-70E740481C1C}">
                    <a14:useLocalDpi xmlns:a14="http://schemas.microsoft.com/office/drawing/2010/main"/>
                  </a:ext>
                </a:extLst>
              </a:blip>
              <a:stretch>
                <a:fillRect/>
              </a:stretch>
            </a:blipFill>
          </p:spPr>
          <p:txBody>
            <a:bodyPr wrap="square" lIns="0" tIns="0" rIns="0" bIns="0" rtlCol="0"/>
            <a:lstStyle/>
            <a:p>
              <a:endParaRPr sz="1092"/>
            </a:p>
          </p:txBody>
        </p:sp>
        <p:sp>
          <p:nvSpPr>
            <p:cNvPr id="13" name="object 13"/>
            <p:cNvSpPr/>
            <p:nvPr/>
          </p:nvSpPr>
          <p:spPr>
            <a:xfrm>
              <a:off x="15477562" y="6506842"/>
              <a:ext cx="535940" cy="535940"/>
            </a:xfrm>
            <a:custGeom>
              <a:avLst/>
              <a:gdLst/>
              <a:ahLst/>
              <a:cxnLst/>
              <a:rect l="l" t="t" r="r" b="b"/>
              <a:pathLst>
                <a:path w="535940" h="535940">
                  <a:moveTo>
                    <a:pt x="163529" y="336686"/>
                  </a:moveTo>
                  <a:lnTo>
                    <a:pt x="98612" y="336686"/>
                  </a:lnTo>
                  <a:lnTo>
                    <a:pt x="198954" y="437018"/>
                  </a:lnTo>
                  <a:lnTo>
                    <a:pt x="192242" y="443740"/>
                  </a:lnTo>
                  <a:lnTo>
                    <a:pt x="188655" y="449141"/>
                  </a:lnTo>
                  <a:lnTo>
                    <a:pt x="187460" y="455284"/>
                  </a:lnTo>
                  <a:lnTo>
                    <a:pt x="188655" y="461427"/>
                  </a:lnTo>
                  <a:lnTo>
                    <a:pt x="192242" y="466828"/>
                  </a:lnTo>
                  <a:lnTo>
                    <a:pt x="256272" y="530858"/>
                  </a:lnTo>
                  <a:lnTo>
                    <a:pt x="261673" y="534439"/>
                  </a:lnTo>
                  <a:lnTo>
                    <a:pt x="267817" y="535632"/>
                  </a:lnTo>
                  <a:lnTo>
                    <a:pt x="273964" y="534439"/>
                  </a:lnTo>
                  <a:lnTo>
                    <a:pt x="279371" y="530858"/>
                  </a:lnTo>
                  <a:lnTo>
                    <a:pt x="343390" y="466828"/>
                  </a:lnTo>
                  <a:lnTo>
                    <a:pt x="346977" y="461427"/>
                  </a:lnTo>
                  <a:lnTo>
                    <a:pt x="348172" y="455284"/>
                  </a:lnTo>
                  <a:lnTo>
                    <a:pt x="346977" y="449141"/>
                  </a:lnTo>
                  <a:lnTo>
                    <a:pt x="343390" y="443740"/>
                  </a:lnTo>
                  <a:lnTo>
                    <a:pt x="336615" y="436944"/>
                  </a:lnTo>
                  <a:lnTo>
                    <a:pt x="368952" y="404568"/>
                  </a:lnTo>
                  <a:lnTo>
                    <a:pt x="231403" y="404568"/>
                  </a:lnTo>
                  <a:lnTo>
                    <a:pt x="163529" y="336686"/>
                  </a:lnTo>
                  <a:close/>
                </a:path>
                <a:path w="535940" h="535940">
                  <a:moveTo>
                    <a:pt x="267817" y="374925"/>
                  </a:moveTo>
                  <a:lnTo>
                    <a:pt x="261673" y="376119"/>
                  </a:lnTo>
                  <a:lnTo>
                    <a:pt x="256272" y="379700"/>
                  </a:lnTo>
                  <a:lnTo>
                    <a:pt x="231403" y="404568"/>
                  </a:lnTo>
                  <a:lnTo>
                    <a:pt x="304228" y="404568"/>
                  </a:lnTo>
                  <a:lnTo>
                    <a:pt x="279371" y="379700"/>
                  </a:lnTo>
                  <a:lnTo>
                    <a:pt x="273964" y="376119"/>
                  </a:lnTo>
                  <a:lnTo>
                    <a:pt x="267817" y="374925"/>
                  </a:lnTo>
                  <a:close/>
                </a:path>
                <a:path w="535940" h="535940">
                  <a:moveTo>
                    <a:pt x="369137" y="131069"/>
                  </a:moveTo>
                  <a:lnTo>
                    <a:pt x="304228" y="131069"/>
                  </a:lnTo>
                  <a:lnTo>
                    <a:pt x="404571" y="231401"/>
                  </a:lnTo>
                  <a:lnTo>
                    <a:pt x="379703" y="256269"/>
                  </a:lnTo>
                  <a:lnTo>
                    <a:pt x="376116" y="261676"/>
                  </a:lnTo>
                  <a:lnTo>
                    <a:pt x="374920" y="267822"/>
                  </a:lnTo>
                  <a:lnTo>
                    <a:pt x="376116" y="273967"/>
                  </a:lnTo>
                  <a:lnTo>
                    <a:pt x="379703" y="279368"/>
                  </a:lnTo>
                  <a:lnTo>
                    <a:pt x="404540" y="304205"/>
                  </a:lnTo>
                  <a:lnTo>
                    <a:pt x="372111" y="336686"/>
                  </a:lnTo>
                  <a:lnTo>
                    <a:pt x="304228" y="404568"/>
                  </a:lnTo>
                  <a:lnTo>
                    <a:pt x="368952" y="404568"/>
                  </a:lnTo>
                  <a:lnTo>
                    <a:pt x="433450" y="340078"/>
                  </a:lnTo>
                  <a:lnTo>
                    <a:pt x="433628" y="340078"/>
                  </a:lnTo>
                  <a:lnTo>
                    <a:pt x="437010" y="336675"/>
                  </a:lnTo>
                  <a:lnTo>
                    <a:pt x="473544" y="336675"/>
                  </a:lnTo>
                  <a:lnTo>
                    <a:pt x="530860" y="279368"/>
                  </a:lnTo>
                  <a:lnTo>
                    <a:pt x="534447" y="273967"/>
                  </a:lnTo>
                  <a:lnTo>
                    <a:pt x="535643" y="267822"/>
                  </a:lnTo>
                  <a:lnTo>
                    <a:pt x="534447" y="261676"/>
                  </a:lnTo>
                  <a:lnTo>
                    <a:pt x="530860" y="256269"/>
                  </a:lnTo>
                  <a:lnTo>
                    <a:pt x="473524" y="198952"/>
                  </a:lnTo>
                  <a:lnTo>
                    <a:pt x="437020" y="198952"/>
                  </a:lnTo>
                  <a:lnTo>
                    <a:pt x="369137" y="131069"/>
                  </a:lnTo>
                  <a:close/>
                </a:path>
                <a:path w="535940" h="535940">
                  <a:moveTo>
                    <a:pt x="80357" y="187460"/>
                  </a:moveTo>
                  <a:lnTo>
                    <a:pt x="4782" y="256269"/>
                  </a:lnTo>
                  <a:lnTo>
                    <a:pt x="0" y="267822"/>
                  </a:lnTo>
                  <a:lnTo>
                    <a:pt x="1195" y="273967"/>
                  </a:lnTo>
                  <a:lnTo>
                    <a:pt x="4782" y="279368"/>
                  </a:lnTo>
                  <a:lnTo>
                    <a:pt x="68812" y="343397"/>
                  </a:lnTo>
                  <a:lnTo>
                    <a:pt x="74213" y="346984"/>
                  </a:lnTo>
                  <a:lnTo>
                    <a:pt x="80357" y="348180"/>
                  </a:lnTo>
                  <a:lnTo>
                    <a:pt x="86503" y="346984"/>
                  </a:lnTo>
                  <a:lnTo>
                    <a:pt x="91910" y="343397"/>
                  </a:lnTo>
                  <a:lnTo>
                    <a:pt x="98612" y="336686"/>
                  </a:lnTo>
                  <a:lnTo>
                    <a:pt x="163529" y="336686"/>
                  </a:lnTo>
                  <a:lnTo>
                    <a:pt x="131103" y="304205"/>
                  </a:lnTo>
                  <a:lnTo>
                    <a:pt x="155929" y="279368"/>
                  </a:lnTo>
                  <a:lnTo>
                    <a:pt x="159522" y="273967"/>
                  </a:lnTo>
                  <a:lnTo>
                    <a:pt x="160720" y="267822"/>
                  </a:lnTo>
                  <a:lnTo>
                    <a:pt x="159522" y="261676"/>
                  </a:lnTo>
                  <a:lnTo>
                    <a:pt x="155929" y="256269"/>
                  </a:lnTo>
                  <a:lnTo>
                    <a:pt x="131061" y="231401"/>
                  </a:lnTo>
                  <a:lnTo>
                    <a:pt x="163597" y="198868"/>
                  </a:lnTo>
                  <a:lnTo>
                    <a:pt x="98528" y="198868"/>
                  </a:lnTo>
                  <a:lnTo>
                    <a:pt x="91910" y="192250"/>
                  </a:lnTo>
                  <a:lnTo>
                    <a:pt x="86503" y="188657"/>
                  </a:lnTo>
                  <a:lnTo>
                    <a:pt x="80357" y="187460"/>
                  </a:lnTo>
                  <a:close/>
                </a:path>
                <a:path w="535940" h="535940">
                  <a:moveTo>
                    <a:pt x="473544" y="336675"/>
                  </a:moveTo>
                  <a:lnTo>
                    <a:pt x="437010" y="336675"/>
                  </a:lnTo>
                  <a:lnTo>
                    <a:pt x="443732" y="343397"/>
                  </a:lnTo>
                  <a:lnTo>
                    <a:pt x="449135" y="346984"/>
                  </a:lnTo>
                  <a:lnTo>
                    <a:pt x="455280" y="348180"/>
                  </a:lnTo>
                  <a:lnTo>
                    <a:pt x="461424" y="346984"/>
                  </a:lnTo>
                  <a:lnTo>
                    <a:pt x="466820" y="343397"/>
                  </a:lnTo>
                  <a:lnTo>
                    <a:pt x="473544" y="336675"/>
                  </a:lnTo>
                  <a:close/>
                </a:path>
                <a:path w="535940" h="535940">
                  <a:moveTo>
                    <a:pt x="455280" y="187460"/>
                  </a:moveTo>
                  <a:lnTo>
                    <a:pt x="449135" y="188657"/>
                  </a:lnTo>
                  <a:lnTo>
                    <a:pt x="443732" y="192250"/>
                  </a:lnTo>
                  <a:lnTo>
                    <a:pt x="437020" y="198952"/>
                  </a:lnTo>
                  <a:lnTo>
                    <a:pt x="473524" y="198952"/>
                  </a:lnTo>
                  <a:lnTo>
                    <a:pt x="466820" y="192250"/>
                  </a:lnTo>
                  <a:lnTo>
                    <a:pt x="461424" y="188657"/>
                  </a:lnTo>
                  <a:lnTo>
                    <a:pt x="455280" y="187460"/>
                  </a:lnTo>
                  <a:close/>
                </a:path>
                <a:path w="535940" h="535940">
                  <a:moveTo>
                    <a:pt x="267817" y="0"/>
                  </a:moveTo>
                  <a:lnTo>
                    <a:pt x="192242" y="68809"/>
                  </a:lnTo>
                  <a:lnTo>
                    <a:pt x="187460" y="80358"/>
                  </a:lnTo>
                  <a:lnTo>
                    <a:pt x="188655" y="86505"/>
                  </a:lnTo>
                  <a:lnTo>
                    <a:pt x="192242" y="91908"/>
                  </a:lnTo>
                  <a:lnTo>
                    <a:pt x="198870" y="98536"/>
                  </a:lnTo>
                  <a:lnTo>
                    <a:pt x="195467" y="101928"/>
                  </a:lnTo>
                  <a:lnTo>
                    <a:pt x="195467" y="102106"/>
                  </a:lnTo>
                  <a:lnTo>
                    <a:pt x="98528" y="198868"/>
                  </a:lnTo>
                  <a:lnTo>
                    <a:pt x="163597" y="198868"/>
                  </a:lnTo>
                  <a:lnTo>
                    <a:pt x="231403" y="131069"/>
                  </a:lnTo>
                  <a:lnTo>
                    <a:pt x="369137" y="131069"/>
                  </a:lnTo>
                  <a:lnTo>
                    <a:pt x="336688" y="98620"/>
                  </a:lnTo>
                  <a:lnTo>
                    <a:pt x="343390" y="91908"/>
                  </a:lnTo>
                  <a:lnTo>
                    <a:pt x="346977" y="86505"/>
                  </a:lnTo>
                  <a:lnTo>
                    <a:pt x="348172" y="80358"/>
                  </a:lnTo>
                  <a:lnTo>
                    <a:pt x="346977" y="74212"/>
                  </a:lnTo>
                  <a:lnTo>
                    <a:pt x="343390" y="68809"/>
                  </a:lnTo>
                  <a:lnTo>
                    <a:pt x="279371" y="4790"/>
                  </a:lnTo>
                  <a:lnTo>
                    <a:pt x="273964" y="1197"/>
                  </a:lnTo>
                  <a:lnTo>
                    <a:pt x="267817" y="0"/>
                  </a:lnTo>
                  <a:close/>
                </a:path>
                <a:path w="535940" h="535940">
                  <a:moveTo>
                    <a:pt x="304228" y="131069"/>
                  </a:moveTo>
                  <a:lnTo>
                    <a:pt x="231403" y="131069"/>
                  </a:lnTo>
                  <a:lnTo>
                    <a:pt x="256272" y="155937"/>
                  </a:lnTo>
                  <a:lnTo>
                    <a:pt x="261673" y="159524"/>
                  </a:lnTo>
                  <a:lnTo>
                    <a:pt x="267817" y="160720"/>
                  </a:lnTo>
                  <a:lnTo>
                    <a:pt x="273964" y="159524"/>
                  </a:lnTo>
                  <a:lnTo>
                    <a:pt x="279371" y="155937"/>
                  </a:lnTo>
                  <a:lnTo>
                    <a:pt x="304228" y="131069"/>
                  </a:lnTo>
                  <a:close/>
                </a:path>
              </a:pathLst>
            </a:custGeom>
            <a:solidFill>
              <a:srgbClr val="FFFFFF"/>
            </a:solidFill>
          </p:spPr>
          <p:txBody>
            <a:bodyPr wrap="square" lIns="0" tIns="0" rIns="0" bIns="0" rtlCol="0"/>
            <a:lstStyle/>
            <a:p>
              <a:endParaRPr sz="1092"/>
            </a:p>
          </p:txBody>
        </p:sp>
      </p:grpSp>
      <p:sp>
        <p:nvSpPr>
          <p:cNvPr id="2" name="object 2"/>
          <p:cNvSpPr/>
          <p:nvPr/>
        </p:nvSpPr>
        <p:spPr>
          <a:xfrm>
            <a:off x="11686800" y="-24223"/>
            <a:ext cx="516613" cy="6966881"/>
          </a:xfrm>
          <a:custGeom>
            <a:avLst/>
            <a:gdLst/>
            <a:ahLst/>
            <a:cxnLst/>
            <a:rect l="l" t="t" r="r" b="b"/>
            <a:pathLst>
              <a:path w="948055" h="11308715">
                <a:moveTo>
                  <a:pt x="0" y="11308556"/>
                </a:moveTo>
                <a:lnTo>
                  <a:pt x="947615" y="11308556"/>
                </a:lnTo>
                <a:lnTo>
                  <a:pt x="947615" y="0"/>
                </a:lnTo>
                <a:lnTo>
                  <a:pt x="0" y="0"/>
                </a:lnTo>
                <a:lnTo>
                  <a:pt x="0" y="11308556"/>
                </a:lnTo>
                <a:close/>
              </a:path>
            </a:pathLst>
          </a:custGeom>
          <a:solidFill>
            <a:schemeClr val="accent1"/>
          </a:solidFill>
          <a:ln>
            <a:solidFill>
              <a:schemeClr val="accent1"/>
            </a:solidFill>
          </a:ln>
        </p:spPr>
        <p:txBody>
          <a:bodyPr wrap="square" lIns="0" tIns="0" rIns="0" bIns="0" rtlCol="0"/>
          <a:lstStyle/>
          <a:p>
            <a:endParaRPr sz="1092"/>
          </a:p>
        </p:txBody>
      </p:sp>
    </p:spTree>
    <p:extLst>
      <p:ext uri="{BB962C8B-B14F-4D97-AF65-F5344CB8AC3E}">
        <p14:creationId xmlns:p14="http://schemas.microsoft.com/office/powerpoint/2010/main" val="164056259"/>
      </p:ext>
    </p:extLst>
  </p:cSld>
  <p:clrMapOvr>
    <a:masterClrMapping/>
  </p:clrMapOvr>
</p:sld>
</file>

<file path=ppt/theme/theme1.xml><?xml version="1.0" encoding="utf-8"?>
<a:theme xmlns:a="http://schemas.openxmlformats.org/drawingml/2006/main" name="Office-téma">
  <a:themeElements>
    <a:clrScheme name="Egyéni 4. séma">
      <a:dk1>
        <a:sysClr val="windowText" lastClr="000000"/>
      </a:dk1>
      <a:lt1>
        <a:sysClr val="window" lastClr="FFFFFF"/>
      </a:lt1>
      <a:dk2>
        <a:srgbClr val="293E47"/>
      </a:dk2>
      <a:lt2>
        <a:srgbClr val="CFE0E2"/>
      </a:lt2>
      <a:accent1>
        <a:srgbClr val="4BB6A9"/>
      </a:accent1>
      <a:accent2>
        <a:srgbClr val="293E47"/>
      </a:accent2>
      <a:accent3>
        <a:srgbClr val="E22335"/>
      </a:accent3>
      <a:accent4>
        <a:srgbClr val="646491"/>
      </a:accent4>
      <a:accent5>
        <a:srgbClr val="F2BE30"/>
      </a:accent5>
      <a:accent6>
        <a:srgbClr val="D8D8D8"/>
      </a:accent6>
      <a:hlink>
        <a:srgbClr val="79989B"/>
      </a:hlink>
      <a:folHlink>
        <a:srgbClr val="646491"/>
      </a:folHlink>
    </a:clrScheme>
    <a:fontScheme name="1. egyéni séma">
      <a:majorFont>
        <a:latin typeface="PT Sans"/>
        <a:ea typeface=""/>
        <a:cs typeface=""/>
      </a:majorFont>
      <a:minorFont>
        <a:latin typeface="PT Sans"/>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SABLON-üres 2023.pptx" id="{9180BFAA-B4FE-4899-859F-E72DA315C5E2}" vid="{EF13E435-CC73-43CA-BCD8-29BED885D9D6}"/>
    </a:ext>
  </a:extLst>
</a:theme>
</file>

<file path=ppt/theme/theme2.xml><?xml version="1.0" encoding="utf-8"?>
<a:theme xmlns:a="http://schemas.openxmlformats.org/drawingml/2006/main" name="Office-téma">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téma">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SABLON-üres 2023</Template>
  <TotalTime>1031</TotalTime>
  <Words>2326</Words>
  <Application>Microsoft Office PowerPoint</Application>
  <PresentationFormat>Szélesvásznú</PresentationFormat>
  <Paragraphs>171</Paragraphs>
  <Slides>36</Slides>
  <Notes>0</Notes>
  <HiddenSlides>0</HiddenSlides>
  <MMClips>0</MMClips>
  <ScaleCrop>false</ScaleCrop>
  <HeadingPairs>
    <vt:vector size="6" baseType="variant">
      <vt:variant>
        <vt:lpstr>Használt betűtípusok</vt:lpstr>
      </vt:variant>
      <vt:variant>
        <vt:i4>5</vt:i4>
      </vt:variant>
      <vt:variant>
        <vt:lpstr>Téma</vt:lpstr>
      </vt:variant>
      <vt:variant>
        <vt:i4>1</vt:i4>
      </vt:variant>
      <vt:variant>
        <vt:lpstr>Diacímek</vt:lpstr>
      </vt:variant>
      <vt:variant>
        <vt:i4>36</vt:i4>
      </vt:variant>
    </vt:vector>
  </HeadingPairs>
  <TitlesOfParts>
    <vt:vector size="42" baseType="lpstr">
      <vt:lpstr>PT Sans</vt:lpstr>
      <vt:lpstr>Calibri</vt:lpstr>
      <vt:lpstr>Wingdings</vt:lpstr>
      <vt:lpstr>Arial</vt:lpstr>
      <vt:lpstr>Taviraj</vt:lpstr>
      <vt:lpstr>Office-téma</vt:lpstr>
      <vt:lpstr>BKIK  energetika kérdőív eredményei </vt:lpstr>
      <vt:lpstr>Módszertan</vt:lpstr>
      <vt:lpstr>Vezetői összefoglaló I.</vt:lpstr>
      <vt:lpstr>Vezetői összefoglaló II.</vt:lpstr>
      <vt:lpstr>Vezetői összefoglaló III.</vt:lpstr>
      <vt:lpstr>Hogyan változtak az energiabeszerzési költségek az ön vállalata esetében az elmúlt 1 évben a földgáz beszerzéseit illetően? (%)</vt:lpstr>
      <vt:lpstr>Hogyan változtak az energiabeszerzési költségek az ön vállalata esetében az elmúlt 1 évben a villamosenergia beszerzéseit illetően? (%)</vt:lpstr>
      <vt:lpstr>Hogyan változtak az energiabeszerzési költségek az ön vállalata esetében az elmúlt 1 évben az üzemanyag beszerzéseit illetően? (%)</vt:lpstr>
      <vt:lpstr>Ön szerint mi lehet az oka a költségek csökkenésének? (Akiknél az elmúlt 1 évben csökkentek a költségek, több válasz is lehetséges, fő) </vt:lpstr>
      <vt:lpstr>Ön szerint hogyan fognak változni a fajlagos energiabeszerzési költségek a vállalata számára az elkövetkező 1 évben a földgáz beszerzéseit illetően? (%)</vt:lpstr>
      <vt:lpstr>Ön szerint hogyan fognak változni a fajlagos energiabeszerzési költségek a vállalata számára az elkövetkező 1 évben a villamosenergia beszerzéseit illetően? (%)</vt:lpstr>
      <vt:lpstr>Ön szerint hogyan fognak változni a fajlagos energiabeszerzési költségek a vállalata számára az elkövetkező 1 évben az üzemanyag beszerzéseit illetően? (%)</vt:lpstr>
      <vt:lpstr>Körülbelül mekkora az éves energia használata (villamos, gáz, egyéb) vállalatának? (%)</vt:lpstr>
      <vt:lpstr>Villamos energia és földgáz tekintetében milyen típusú energiaszolgáltatást vesz igénybe? (Több válasz is lehetséges, %)</vt:lpstr>
      <vt:lpstr>Mikor kötötte a legutóbbi energiabeszerzési szerződését? (%)</vt:lpstr>
      <vt:lpstr>Milyen időtávra kötötte a legutóbbi energiabeszerzési szerződését? (%)</vt:lpstr>
      <vt:lpstr>Jellemzően milyen hosszúságúak az energiakereskedővel kötött szerződései? (%)</vt:lpstr>
      <vt:lpstr>A legutóbbi energiabeszerzési szerződése megkötésekor mely szempont érvényesült a leginkább? (%)</vt:lpstr>
      <vt:lpstr> Az energiabeszerzési szerződése megkötésekor mely szempont érvényesül a leginkább általában? (%)</vt:lpstr>
      <vt:lpstr>A legutóbbi energiabeszerzési szerződése megkötésekor milyen típusú árazás került aláírásra? (%)</vt:lpstr>
      <vt:lpstr>A szerződésben rögzített ár magasabb vagy alacsonyabb, mint a jelenlegi tőzsdepiaci ár? (Aki fix áras ajánlatot kötött, fő)</vt:lpstr>
      <vt:lpstr>Mennyire érinti súlyosan az Önök cégét a magasabban fixált energiaköltség? (Akik esetén a szerződésben rögzített ár magasabb, fő)</vt:lpstr>
      <vt:lpstr>A legutóbbi energiabeszerzési szerződése megkötésekor milyen mértékű toleranciasáv volt meghatározva a szerződött mennyiség esetére? (fő)</vt:lpstr>
      <vt:lpstr>A legutóbbi ÁRAMRA vonatkozó energiabeszerzési szerződése alapján hány százalék kötbért kell fizetnie az el nem fogyasztott mennyiségre? (fő)</vt:lpstr>
      <vt:lpstr>A legutóbbi ÁRAMRA vonatkozó energiabeszerzési szerződése alapján ki kell-e fizetnie az el nem fogyasztott szerződéses mennyiséget (a toleranciasáv figyelembe vételével)? (%)</vt:lpstr>
      <vt:lpstr>Az Ön vállalata az ÁRAMRA vonatkozó  szerződött mennyiséghez képest milyen mennyiségben fogyaszt? (%)</vt:lpstr>
      <vt:lpstr> Az ÁRAMRA vonatkozó alulfogyasztás / túlfogyasztás jogkövetkezményei hogyan érintik az Ön vállalatát pénzügyi szempontból? (%)</vt:lpstr>
      <vt:lpstr>A legutóbbi GÁZRA vonatkozó energiabeszerzési szerződése alapján hány százalék kötbért kell fizetnie az el nem fogyasztott mennyiségre? (fő)</vt:lpstr>
      <vt:lpstr>A legutóbbi GÁZRA vonatkozó energiabeszerzési szerződése alapján ki kell-e fizetnie az el nem fogyasztott szerződéses mennyiséget (a toleranciasáv figyelembe vételével)? (%)</vt:lpstr>
      <vt:lpstr>Az Ön vállalata a GÁZRA vonatkozó  szerződött mennyiséghez képest milyen mennyiségben fogyaszt? (%)</vt:lpstr>
      <vt:lpstr>A GÁZRA vonatkozó alulfogyasztás / túlfogyasztás jogkövetkezményei hogyan érintik az Ön vállalatát pénzügyi szempontból? (%)</vt:lpstr>
      <vt:lpstr>A hatályos energiaszerződéseit előnyösnek vagy hátrányosnak ítéli meg? (%)</vt:lpstr>
      <vt:lpstr>Összességében mennyire okoz nehézséget az Ön vállalata számára az energiaszámlák fizetése? (%)</vt:lpstr>
      <vt:lpstr>Ki töltötte ki a kérdőívet? (%)</vt:lpstr>
      <vt:lpstr>Mekkora volt az Önök vállalkozásának 2021. évi nettó árbevétele? (%)  </vt:lpstr>
      <vt:lpstr>Köszönjük a figyelmet!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PowerPoint-bemutató</dc:title>
  <dc:creator>NAGY Krisztián</dc:creator>
  <cp:lastModifiedBy>BUKOVICS Babett</cp:lastModifiedBy>
  <cp:revision>177</cp:revision>
  <dcterms:created xsi:type="dcterms:W3CDTF">2023-03-31T11:58:26Z</dcterms:created>
  <dcterms:modified xsi:type="dcterms:W3CDTF">2023-07-20T07:34:24Z</dcterms:modified>
</cp:coreProperties>
</file>