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8"/>
  </p:notesMasterIdLst>
  <p:sldIdLst>
    <p:sldId id="260" r:id="rId2"/>
    <p:sldId id="266" r:id="rId3"/>
    <p:sldId id="269" r:id="rId4"/>
    <p:sldId id="270" r:id="rId5"/>
    <p:sldId id="263" r:id="rId6"/>
    <p:sldId id="267" r:id="rId7"/>
    <p:sldId id="272" r:id="rId8"/>
    <p:sldId id="271" r:id="rId9"/>
    <p:sldId id="273" r:id="rId10"/>
    <p:sldId id="372" r:id="rId11"/>
    <p:sldId id="389" r:id="rId12"/>
    <p:sldId id="292" r:id="rId13"/>
    <p:sldId id="377" r:id="rId14"/>
    <p:sldId id="378" r:id="rId15"/>
    <p:sldId id="278" r:id="rId16"/>
    <p:sldId id="397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4762" autoAdjust="0"/>
  </p:normalViewPr>
  <p:slideViewPr>
    <p:cSldViewPr snapToGrid="0">
      <p:cViewPr varScale="1">
        <p:scale>
          <a:sx n="125" d="100"/>
          <a:sy n="125" d="100"/>
        </p:scale>
        <p:origin x="11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4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CF11A-B7FB-7D4B-92D2-FAF18B7629C9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BDD59D-4C59-5246-BF0B-BA8DA027E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12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61043">
              <a:defRPr/>
            </a:pPr>
            <a:r>
              <a:rPr lang="en-US" dirty="0"/>
              <a:t>Source: UA </a:t>
            </a:r>
            <a:r>
              <a:rPr lang="en-US" dirty="0" err="1"/>
              <a:t>CapX</a:t>
            </a:r>
            <a:r>
              <a:rPr lang="en-US" dirty="0"/>
              <a:t> Report </a:t>
            </a: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5-year (2018-2022): $10,266,281,040 / 27,234 jobs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5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49068">
              <a:defRPr/>
            </a:pPr>
            <a:r>
              <a:rPr lang="en-US" dirty="0"/>
              <a:t>Source: UA </a:t>
            </a:r>
            <a:r>
              <a:rPr lang="en-US" dirty="0" err="1"/>
              <a:t>CapX</a:t>
            </a:r>
            <a:r>
              <a:rPr lang="en-US" dirty="0"/>
              <a:t> Report </a:t>
            </a: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2018-2022: 160 companies announced NEW locations in the Upstate over the last 5 years</a:t>
            </a:r>
          </a:p>
          <a:p>
            <a:pPr defTabSz="449068">
              <a:defRPr/>
            </a:pP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42.6% of announced Upstate projects were with foreign-owned firms in 2022.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77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61043">
              <a:defRPr/>
            </a:pP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Source: US Census Bureau</a:t>
            </a:r>
            <a:b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</a:b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SC is 6th state in number growth, 2021 to 2022 (numerical growth: 89,368)</a:t>
            </a:r>
            <a:br>
              <a:rPr lang="en-US" dirty="0"/>
            </a:b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SC is 3rd state in percent growth, 2021 to 2022 (1.7%) Second in Southeast (FL is #1 overall)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433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61043">
              <a:defRPr/>
            </a:pPr>
            <a:r>
              <a:rPr lang="en-US" dirty="0"/>
              <a:t>Source: ArcGIS online/ESRI – 2022 population - </a:t>
            </a: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7,340,118 people live within 100 miles of Upstate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497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61043">
              <a:defRPr/>
            </a:pPr>
            <a:r>
              <a:rPr lang="en-US" dirty="0"/>
              <a:t>Source: SC Ports Authority</a:t>
            </a:r>
            <a:br>
              <a:rPr lang="en-US" dirty="0"/>
            </a:b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8th largest U.S. container port. In South Carolina, port operations support 1 in 10 jobs and generate a $63.4 billion annual economic impact.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86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61043">
              <a:defRPr/>
            </a:pPr>
            <a:r>
              <a:rPr lang="en-US" dirty="0"/>
              <a:t>May 2023 Update: The Upstate is home to 2,234 manufacturing locations and 115,523 manufacturing jobs (111% above the national average).</a:t>
            </a: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Source: </a:t>
            </a:r>
            <a:r>
              <a:rPr lang="en-US" b="0" i="0" dirty="0" err="1">
                <a:solidFill>
                  <a:srgbClr val="333333"/>
                </a:solidFill>
                <a:effectLst/>
                <a:latin typeface="-apple-system"/>
              </a:rPr>
              <a:t>Lightcast</a:t>
            </a: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 2023.2, QCEW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819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49068">
              <a:defRPr/>
            </a:pPr>
            <a:r>
              <a:rPr lang="en-US" dirty="0"/>
              <a:t>Source: </a:t>
            </a:r>
            <a:r>
              <a:rPr lang="en-US" dirty="0" err="1"/>
              <a:t>Lightcast</a:t>
            </a:r>
            <a:r>
              <a:rPr lang="en-US" dirty="0"/>
              <a:t> 2023.1 - QCEW Employees, Non-QCEW Employees, Self-Employed. </a:t>
            </a:r>
          </a:p>
          <a:p>
            <a:pPr defTabSz="449068">
              <a:defRPr/>
            </a:pPr>
            <a:r>
              <a:rPr lang="en-US" dirty="0"/>
              <a:t>Regional job concentration per capita for Engineers is 1.36 times the national job concentration. In other words, there are 36% more Engineers in this region than we would expect to find in the average region. </a:t>
            </a:r>
          </a:p>
          <a:p>
            <a:pPr defTabSz="449068">
              <a:defRPr/>
            </a:pPr>
            <a:r>
              <a:rPr lang="en-US" b="0" i="0" dirty="0">
                <a:solidFill>
                  <a:srgbClr val="333333"/>
                </a:solidFill>
                <a:effectLst/>
                <a:latin typeface="-apple-system"/>
              </a:rPr>
              <a:t>Regional job concentration per capita for Industrial Engineers is 2.55 times the national job concentration. In other words, there are 155% more Industrial Engineers in this region than we would expect to find in the average region.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22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61043">
              <a:defRPr/>
            </a:pPr>
            <a:r>
              <a:rPr lang="en-US" dirty="0"/>
              <a:t>Source: Global Business Alliance – for 2023, SC has highest concentration of FDI jobs, with 9.4% of South Carolinians in the private sector employed by international companies. More than 850 international employers. </a:t>
            </a:r>
          </a:p>
          <a:p>
            <a:endParaRPr lang="en-US" dirty="0"/>
          </a:p>
          <a:p>
            <a:r>
              <a:rPr lang="en-US" dirty="0"/>
              <a:t>576 International companies in the Upstate from 35 countries.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7D247C-0B89-EE47-9D30-FB9EA9D4D5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425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36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958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75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22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742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47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42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474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377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538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34DB6-D3B5-E843-9FD6-5949848E7350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7044A-04CF-9247-90CE-5C859FA4F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94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29.png"/><Relationship Id="rId3" Type="http://schemas.openxmlformats.org/officeDocument/2006/relationships/image" Target="../media/image8.png"/><Relationship Id="rId21" Type="http://schemas.openxmlformats.org/officeDocument/2006/relationships/image" Target="../media/image25.jp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0.emf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jpg"/><Relationship Id="rId24" Type="http://schemas.openxmlformats.org/officeDocument/2006/relationships/image" Target="../media/image27.png"/><Relationship Id="rId5" Type="http://schemas.openxmlformats.org/officeDocument/2006/relationships/image" Target="../media/image10.png"/><Relationship Id="rId15" Type="http://schemas.openxmlformats.org/officeDocument/2006/relationships/image" Target="../media/image19.png"/><Relationship Id="rId23" Type="http://schemas.microsoft.com/office/2007/relationships/hdphoto" Target="../media/hdphoto2.wdp"/><Relationship Id="rId28" Type="http://schemas.microsoft.com/office/2007/relationships/hdphoto" Target="../media/hdphoto3.wdp"/><Relationship Id="rId10" Type="http://schemas.microsoft.com/office/2007/relationships/hdphoto" Target="../media/hdphoto1.wdp"/><Relationship Id="rId19" Type="http://schemas.openxmlformats.org/officeDocument/2006/relationships/image" Target="../media/image23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13" Type="http://schemas.openxmlformats.org/officeDocument/2006/relationships/image" Target="../media/image47.pn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12" Type="http://schemas.openxmlformats.org/officeDocument/2006/relationships/image" Target="../media/image4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11" Type="http://schemas.openxmlformats.org/officeDocument/2006/relationships/image" Target="../media/image45.png"/><Relationship Id="rId5" Type="http://schemas.openxmlformats.org/officeDocument/2006/relationships/image" Target="../media/image39.jpg"/><Relationship Id="rId10" Type="http://schemas.openxmlformats.org/officeDocument/2006/relationships/image" Target="../media/image44.png"/><Relationship Id="rId4" Type="http://schemas.openxmlformats.org/officeDocument/2006/relationships/image" Target="../media/image38.jp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microsoft.com/office/2007/relationships/hdphoto" Target="../media/hdphoto5.wdp"/><Relationship Id="rId3" Type="http://schemas.openxmlformats.org/officeDocument/2006/relationships/image" Target="../media/image49.jpg"/><Relationship Id="rId7" Type="http://schemas.openxmlformats.org/officeDocument/2006/relationships/image" Target="../media/image52.png"/><Relationship Id="rId12" Type="http://schemas.openxmlformats.org/officeDocument/2006/relationships/image" Target="../media/image5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microsoft.com/office/2007/relationships/hdphoto" Target="../media/hdphoto4.wdp"/><Relationship Id="rId5" Type="http://schemas.openxmlformats.org/officeDocument/2006/relationships/image" Target="../media/image50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6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microsoft.com/office/2007/relationships/hdphoto" Target="../media/hdphoto6.wdp"/><Relationship Id="rId4" Type="http://schemas.openxmlformats.org/officeDocument/2006/relationships/image" Target="../media/image57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emf"/><Relationship Id="rId4" Type="http://schemas.openxmlformats.org/officeDocument/2006/relationships/image" Target="../media/image64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map of the state of south carolina&#10;&#10;Description automatically generated with medium confidence">
            <a:extLst>
              <a:ext uri="{FF2B5EF4-FFF2-40B4-BE49-F238E27FC236}">
                <a16:creationId xmlns:a16="http://schemas.microsoft.com/office/drawing/2014/main" id="{9D7A81A4-B271-DA60-202F-9567FFC52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E54E5BF-87D5-07FB-FC50-A115C7DBB21F}"/>
              </a:ext>
            </a:extLst>
          </p:cNvPr>
          <p:cNvSpPr/>
          <p:nvPr/>
        </p:nvSpPr>
        <p:spPr>
          <a:xfrm>
            <a:off x="511021" y="3189684"/>
            <a:ext cx="457200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300" b="1" kern="0" spc="1400" dirty="0">
                <a:solidFill>
                  <a:srgbClr val="D49A0D"/>
                </a:solidFill>
                <a:latin typeface="Franklin Gothic Demi Cond" panose="020B0603020102020204" pitchFamily="34" charset="0"/>
                <a:cs typeface="HelveticaNeueLT Std Med Cn"/>
              </a:rPr>
              <a:t>UPSTATE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3EF9F9-FA07-0B1D-900D-301FB3F1CB87}"/>
              </a:ext>
            </a:extLst>
          </p:cNvPr>
          <p:cNvSpPr/>
          <p:nvPr/>
        </p:nvSpPr>
        <p:spPr>
          <a:xfrm>
            <a:off x="4716493" y="3448975"/>
            <a:ext cx="409037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spc="80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Cn"/>
              </a:rPr>
              <a:t>SOUTH </a:t>
            </a:r>
            <a:r>
              <a:rPr lang="en-US" sz="2100" spc="90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Cn"/>
              </a:rPr>
              <a:t>CAROLINA</a:t>
            </a:r>
          </a:p>
        </p:txBody>
      </p:sp>
    </p:spTree>
    <p:extLst>
      <p:ext uri="{BB962C8B-B14F-4D97-AF65-F5344CB8AC3E}">
        <p14:creationId xmlns:p14="http://schemas.microsoft.com/office/powerpoint/2010/main" val="105173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9DB2C8-95F9-B9DB-48F3-326F3C7E50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872495-0E94-D4D2-5BF7-88BD9C651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865" y="1236398"/>
            <a:ext cx="2042926" cy="108927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7C450EE-E515-BD2C-43A4-5B9DC9AAAEEB}"/>
              </a:ext>
            </a:extLst>
          </p:cNvPr>
          <p:cNvSpPr/>
          <p:nvPr/>
        </p:nvSpPr>
        <p:spPr>
          <a:xfrm>
            <a:off x="1841746" y="2530626"/>
            <a:ext cx="40903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spc="150" dirty="0">
                <a:solidFill>
                  <a:srgbClr val="767676"/>
                </a:solidFill>
                <a:latin typeface="Franklin Gothic Medium Cond" panose="020B0606030402020204" pitchFamily="34" charset="0"/>
                <a:cs typeface="HelveticaNeueLT Std Cn"/>
              </a:rPr>
              <a:t>ATLANTA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D9C944-56AC-5044-CAC7-10283991D9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654" y="2177229"/>
            <a:ext cx="307660" cy="30766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45D536E-9FF0-EDD9-BF6E-6F9D632B33EF}"/>
              </a:ext>
            </a:extLst>
          </p:cNvPr>
          <p:cNvSpPr/>
          <p:nvPr/>
        </p:nvSpPr>
        <p:spPr>
          <a:xfrm>
            <a:off x="3919532" y="718986"/>
            <a:ext cx="40903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spc="150" dirty="0">
                <a:solidFill>
                  <a:srgbClr val="767676"/>
                </a:solidFill>
                <a:latin typeface="Franklin Gothic Medium Cond" panose="020B0606030402020204" pitchFamily="34" charset="0"/>
                <a:cs typeface="HelveticaNeueLT Std Cn"/>
              </a:rPr>
              <a:t>CHARLOTTE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83C036-4E34-2208-4B8C-D63FC1EA7B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6131" y="1111485"/>
            <a:ext cx="307660" cy="3076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3148FB-00A3-C8E6-AF31-8AA5E598E1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5402" y="1972734"/>
            <a:ext cx="228863" cy="22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1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4C2760-3127-704D-F557-0B5ABD570C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81" y="0"/>
            <a:ext cx="9144000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CD9927-ACB1-EE0E-6108-57A90BB6D22A}"/>
              </a:ext>
            </a:extLst>
          </p:cNvPr>
          <p:cNvSpPr/>
          <p:nvPr/>
        </p:nvSpPr>
        <p:spPr>
          <a:xfrm>
            <a:off x="5762813" y="2317416"/>
            <a:ext cx="221425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3D2C58"/>
                </a:solidFill>
                <a:latin typeface="Franklin Gothic Medium Cond" panose="020B0606030402020204" pitchFamily="34" charset="0"/>
                <a:cs typeface="HelveticaNeueLT Std Cn"/>
              </a:rPr>
              <a:t>1 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F6F7B9-AE1F-FC0C-025C-4EA07BB025D1}"/>
              </a:ext>
            </a:extLst>
          </p:cNvPr>
          <p:cNvSpPr/>
          <p:nvPr/>
        </p:nvSpPr>
        <p:spPr>
          <a:xfrm>
            <a:off x="4674840" y="1771713"/>
            <a:ext cx="25085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3D2C58"/>
                </a:solidFill>
                <a:latin typeface="Franklin Gothic Medium Cond" panose="020B0606030402020204" pitchFamily="34" charset="0"/>
                <a:cs typeface="HelveticaNeueLT Std Cn"/>
              </a:rPr>
              <a:t>2 DAYS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57E84C-BDFD-99A3-7C54-E285CF7D0E6B}"/>
              </a:ext>
            </a:extLst>
          </p:cNvPr>
          <p:cNvSpPr/>
          <p:nvPr/>
        </p:nvSpPr>
        <p:spPr>
          <a:xfrm>
            <a:off x="3602844" y="1079490"/>
            <a:ext cx="20408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3D2C58"/>
                </a:solidFill>
                <a:latin typeface="Franklin Gothic Medium Cond" panose="020B0606030402020204" pitchFamily="34" charset="0"/>
                <a:cs typeface="HelveticaNeueLT Std Cn"/>
              </a:rPr>
              <a:t>3 DAYS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6D2F99-C42A-EF38-D831-E490FDA5D156}"/>
              </a:ext>
            </a:extLst>
          </p:cNvPr>
          <p:cNvSpPr/>
          <p:nvPr/>
        </p:nvSpPr>
        <p:spPr>
          <a:xfrm>
            <a:off x="2325904" y="404911"/>
            <a:ext cx="18487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3D2C58"/>
                </a:solidFill>
                <a:latin typeface="Franklin Gothic Medium Cond" panose="020B0606030402020204" pitchFamily="34" charset="0"/>
                <a:cs typeface="HelveticaNeueLT Std Cn"/>
              </a:rPr>
              <a:t>4 DAYS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B111BA7-4083-A2FB-E9B5-904C0C5973F4}"/>
              </a:ext>
            </a:extLst>
          </p:cNvPr>
          <p:cNvSpPr/>
          <p:nvPr/>
        </p:nvSpPr>
        <p:spPr>
          <a:xfrm>
            <a:off x="1460501" y="-1854200"/>
            <a:ext cx="10491204" cy="10491204"/>
          </a:xfrm>
          <a:prstGeom prst="ellipse">
            <a:avLst/>
          </a:prstGeom>
          <a:noFill/>
          <a:ln w="12700" cap="flat" cmpd="sng" algn="ctr">
            <a:solidFill>
              <a:srgbClr val="3D2C58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80070C2-817C-0405-949D-20FA47483E6D}"/>
              </a:ext>
            </a:extLst>
          </p:cNvPr>
          <p:cNvSpPr/>
          <p:nvPr/>
        </p:nvSpPr>
        <p:spPr>
          <a:xfrm>
            <a:off x="2877159" y="-519668"/>
            <a:ext cx="7648402" cy="7648402"/>
          </a:xfrm>
          <a:prstGeom prst="ellipse">
            <a:avLst/>
          </a:prstGeom>
          <a:noFill/>
          <a:ln w="12700" cap="flat" cmpd="sng" algn="ctr">
            <a:solidFill>
              <a:srgbClr val="3D2C58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17A03D5-D72D-D4F6-939D-99CE56EAE59A}"/>
              </a:ext>
            </a:extLst>
          </p:cNvPr>
          <p:cNvSpPr/>
          <p:nvPr/>
        </p:nvSpPr>
        <p:spPr>
          <a:xfrm>
            <a:off x="4213195" y="725701"/>
            <a:ext cx="5094098" cy="5094096"/>
          </a:xfrm>
          <a:prstGeom prst="ellipse">
            <a:avLst/>
          </a:prstGeom>
          <a:noFill/>
          <a:ln w="12700" cap="flat" cmpd="sng" algn="ctr">
            <a:solidFill>
              <a:srgbClr val="3D2C58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DCD6266-B01D-E3B0-6E7B-D432E28C59B5}"/>
              </a:ext>
            </a:extLst>
          </p:cNvPr>
          <p:cNvSpPr/>
          <p:nvPr/>
        </p:nvSpPr>
        <p:spPr>
          <a:xfrm>
            <a:off x="5415059" y="1880981"/>
            <a:ext cx="2801469" cy="2801469"/>
          </a:xfrm>
          <a:prstGeom prst="ellipse">
            <a:avLst/>
          </a:prstGeom>
          <a:noFill/>
          <a:ln w="12700" cap="flat" cmpd="sng" algn="ctr">
            <a:solidFill>
              <a:srgbClr val="3D2C58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14CCB4-CF36-15F7-8CE4-525C476B01DB}"/>
              </a:ext>
            </a:extLst>
          </p:cNvPr>
          <p:cNvSpPr/>
          <p:nvPr/>
        </p:nvSpPr>
        <p:spPr>
          <a:xfrm>
            <a:off x="654202" y="3731707"/>
            <a:ext cx="54488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spc="6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LOCATION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A2E1F6-6D98-C597-6953-AA3C15F4A865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0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38C3348-9D0A-ADE7-1252-1FEB61CBC7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"/>
            <a:ext cx="9144000" cy="515802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6C2C270-4199-D914-7A1D-D54D2444D5BE}"/>
              </a:ext>
            </a:extLst>
          </p:cNvPr>
          <p:cNvSpPr/>
          <p:nvPr/>
        </p:nvSpPr>
        <p:spPr>
          <a:xfrm>
            <a:off x="5732347" y="1847301"/>
            <a:ext cx="387520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200" b="1" spc="-3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1 </a:t>
            </a:r>
            <a:r>
              <a:rPr lang="en-US" sz="6200" b="1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0E9DED-BACC-DEE9-5EF3-4CD18613F6E2}"/>
              </a:ext>
            </a:extLst>
          </p:cNvPr>
          <p:cNvSpPr/>
          <p:nvPr/>
        </p:nvSpPr>
        <p:spPr>
          <a:xfrm>
            <a:off x="6818427" y="2709077"/>
            <a:ext cx="25527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spc="30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Med Cn"/>
              </a:rPr>
              <a:t>OF DRIVING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BACCD9-E4E9-76E4-8659-E17DF1FAA5A6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765530B-CBC9-418F-FEE3-EBF24BE010AE}"/>
              </a:ext>
            </a:extLst>
          </p:cNvPr>
          <p:cNvSpPr/>
          <p:nvPr/>
        </p:nvSpPr>
        <p:spPr>
          <a:xfrm>
            <a:off x="736600" y="-353162"/>
            <a:ext cx="5735528" cy="5735528"/>
          </a:xfrm>
          <a:prstGeom prst="ellipse">
            <a:avLst/>
          </a:prstGeom>
          <a:noFill/>
          <a:ln w="19050" cap="flat" cmpd="sng" algn="ctr">
            <a:solidFill>
              <a:srgbClr val="38265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43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8ED5DA-EC0F-512F-17AD-F6D49F09DD84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49CEF-CFB3-3CE1-CFF9-9D5E95C999C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5000"/>
          </a:blip>
          <a:srcRect/>
          <a:stretch/>
        </p:blipFill>
        <p:spPr>
          <a:xfrm>
            <a:off x="5054171" y="216909"/>
            <a:ext cx="511678" cy="5116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199345-FD8D-7D2E-C784-D16FF9AE0CDF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  <a:grayscl/>
          </a:blip>
          <a:srcRect l="2894" t="30783" r="4245" b="32727"/>
          <a:stretch>
            <a:fillRect/>
          </a:stretch>
        </p:blipFill>
        <p:spPr>
          <a:xfrm>
            <a:off x="7272822" y="280351"/>
            <a:ext cx="926820" cy="3641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0D1459-9072-2B8E-3FB6-C9FD9649F93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grayscl/>
          </a:blip>
          <a:stretch>
            <a:fillRect/>
          </a:stretch>
        </p:blipFill>
        <p:spPr>
          <a:xfrm>
            <a:off x="4867457" y="1011622"/>
            <a:ext cx="1094275" cy="248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DA572E-96DA-C433-E405-DA366DDC949C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alphaModFix amt="70000"/>
          </a:blip>
          <a:srcRect/>
          <a:stretch/>
        </p:blipFill>
        <p:spPr>
          <a:xfrm>
            <a:off x="7091362" y="1612803"/>
            <a:ext cx="1906826" cy="312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EFFD50-772B-0AF4-8409-D2E988D06DA0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60000"/>
            <a:grayscl/>
          </a:blip>
          <a:stretch>
            <a:fillRect/>
          </a:stretch>
        </p:blipFill>
        <p:spPr>
          <a:xfrm>
            <a:off x="6602931" y="2326122"/>
            <a:ext cx="989614" cy="1573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0F19AF-0EFB-425C-70A5-8CE002749F11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50000"/>
            <a:grayscl/>
          </a:blip>
          <a:stretch>
            <a:fillRect/>
          </a:stretch>
        </p:blipFill>
        <p:spPr>
          <a:xfrm>
            <a:off x="5823182" y="4536642"/>
            <a:ext cx="949495" cy="29133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B7BFD2-DAEA-272A-D388-CCF412EE0470}"/>
              </a:ext>
            </a:extLst>
          </p:cNvPr>
          <p:cNvSpPr/>
          <p:nvPr/>
        </p:nvSpPr>
        <p:spPr>
          <a:xfrm>
            <a:off x="654202" y="1543050"/>
            <a:ext cx="5568800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spc="250" dirty="0">
                <a:solidFill>
                  <a:srgbClr val="188DA2"/>
                </a:solidFill>
                <a:latin typeface="Franklin Gothic Book" panose="020B0503020102020204" pitchFamily="34" charset="0"/>
                <a:cs typeface="HelveticaNeueLT Std Lt Cn"/>
              </a:rPr>
              <a:t>OVER</a:t>
            </a:r>
            <a:r>
              <a:rPr lang="en-US" sz="2100" spc="250" dirty="0">
                <a:solidFill>
                  <a:srgbClr val="188DA2"/>
                </a:solidFill>
                <a:latin typeface="Franklin Gothic Medium Cond" panose="020B0606030402020204" pitchFamily="34" charset="0"/>
                <a:cs typeface="HelveticaNeueLT Std Lt Cn"/>
              </a:rPr>
              <a:t> </a:t>
            </a:r>
          </a:p>
          <a:p>
            <a:r>
              <a:rPr lang="en-US" sz="3400" b="1" spc="250" dirty="0">
                <a:solidFill>
                  <a:srgbClr val="1788A2"/>
                </a:solidFill>
                <a:latin typeface="Franklin Gothic Demi Cond" panose="020B0603020102020204" pitchFamily="34" charset="0"/>
                <a:cs typeface="HelveticaNeueLT Std Med Cn"/>
              </a:rPr>
              <a:t>$10.2 BILLION </a:t>
            </a:r>
            <a:br>
              <a:rPr lang="en-US" sz="2100" spc="250" dirty="0">
                <a:solidFill>
                  <a:srgbClr val="1788A2"/>
                </a:solidFill>
                <a:latin typeface="Franklin Gothic Medium Cond" panose="020B0606030402020204" pitchFamily="34" charset="0"/>
                <a:cs typeface="HelveticaNeueLT Std Lt Cn"/>
              </a:rPr>
            </a:br>
            <a:r>
              <a:rPr lang="en-US" sz="2100" spc="250" dirty="0">
                <a:solidFill>
                  <a:srgbClr val="1788A2"/>
                </a:solidFill>
                <a:latin typeface="Franklin Gothic Book" panose="020B0503020102020204" pitchFamily="34" charset="0"/>
                <a:cs typeface="HelveticaNeueLT Std Lt Cn"/>
              </a:rPr>
              <a:t>IN CAPITAL INVESTMENT &amp;</a:t>
            </a:r>
            <a:br>
              <a:rPr lang="en-US" sz="2100" spc="250" dirty="0">
                <a:solidFill>
                  <a:srgbClr val="1788A2"/>
                </a:solidFill>
                <a:latin typeface="Franklin Gothic Medium Cond" panose="020B0606030402020204" pitchFamily="34" charset="0"/>
                <a:cs typeface="HelveticaNeueLT Std Lt Cn"/>
              </a:rPr>
            </a:br>
            <a:r>
              <a:rPr lang="en-US" sz="3400" b="1" spc="250" dirty="0">
                <a:solidFill>
                  <a:srgbClr val="1788A2"/>
                </a:solidFill>
                <a:latin typeface="Franklin Gothic Demi Cond" panose="020B0603020102020204" pitchFamily="34" charset="0"/>
                <a:cs typeface="HelveticaNeueLT Std Med Cn"/>
              </a:rPr>
              <a:t>27,234 NEW JOBS </a:t>
            </a:r>
            <a:br>
              <a:rPr lang="en-US" sz="2100" spc="250" dirty="0">
                <a:solidFill>
                  <a:srgbClr val="1788A2"/>
                </a:solidFill>
                <a:latin typeface="Franklin Gothic Medium Cond" panose="020B0606030402020204" pitchFamily="34" charset="0"/>
                <a:cs typeface="HelveticaNeueLT Std Lt Cn"/>
              </a:rPr>
            </a:br>
            <a:r>
              <a:rPr lang="en-US" sz="2100" spc="250" dirty="0">
                <a:solidFill>
                  <a:srgbClr val="1788A2"/>
                </a:solidFill>
                <a:latin typeface="Franklin Gothic Book" panose="020B0503020102020204" pitchFamily="34" charset="0"/>
                <a:cs typeface="HelveticaNeueLT Std Lt Cn"/>
              </a:rPr>
              <a:t>SINCE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95B313-B825-725F-0941-D706549BAE85}"/>
              </a:ext>
            </a:extLst>
          </p:cNvPr>
          <p:cNvPicPr>
            <a:picLocks noChangeAspect="1"/>
          </p:cNvPicPr>
          <p:nvPr/>
        </p:nvPicPr>
        <p:blipFill>
          <a:blip r:embed="rId9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684572" y="291405"/>
            <a:ext cx="1491588" cy="3973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915CE6-884E-B8B5-51EA-1FED46C43115}"/>
              </a:ext>
            </a:extLst>
          </p:cNvPr>
          <p:cNvPicPr>
            <a:picLocks noChangeAspect="1"/>
          </p:cNvPicPr>
          <p:nvPr/>
        </p:nvPicPr>
        <p:blipFill>
          <a:blip r:embed="rId11">
            <a:grayscl/>
            <a:alphaModFix amt="70000"/>
          </a:blip>
          <a:stretch>
            <a:fillRect/>
          </a:stretch>
        </p:blipFill>
        <p:spPr>
          <a:xfrm>
            <a:off x="6131448" y="2863675"/>
            <a:ext cx="1273366" cy="3898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3FBE5BE-A3FD-0B6E-431D-8BA1C96E2ABA}"/>
              </a:ext>
            </a:extLst>
          </p:cNvPr>
          <p:cNvPicPr>
            <a:picLocks noChangeAspect="1"/>
          </p:cNvPicPr>
          <p:nvPr/>
        </p:nvPicPr>
        <p:blipFill>
          <a:blip r:embed="rId12">
            <a:grayscl/>
            <a:alphaModFix amt="75000"/>
          </a:blip>
          <a:stretch>
            <a:fillRect/>
          </a:stretch>
        </p:blipFill>
        <p:spPr>
          <a:xfrm>
            <a:off x="7962405" y="3665709"/>
            <a:ext cx="1032235" cy="3414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8478D21-9521-AD40-BB3E-8867A85A3DB7}"/>
              </a:ext>
            </a:extLst>
          </p:cNvPr>
          <p:cNvPicPr>
            <a:picLocks noChangeAspect="1"/>
          </p:cNvPicPr>
          <p:nvPr/>
        </p:nvPicPr>
        <p:blipFill>
          <a:blip r:embed="rId13">
            <a:grayscl/>
            <a:alphaModFix amt="85000"/>
          </a:blip>
          <a:stretch>
            <a:fillRect/>
          </a:stretch>
        </p:blipFill>
        <p:spPr>
          <a:xfrm>
            <a:off x="4780599" y="3531892"/>
            <a:ext cx="682810" cy="62135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7965514-5C22-CF9D-8EE3-17C24E01CA29}"/>
              </a:ext>
            </a:extLst>
          </p:cNvPr>
          <p:cNvPicPr>
            <a:picLocks noChangeAspect="1"/>
          </p:cNvPicPr>
          <p:nvPr/>
        </p:nvPicPr>
        <p:blipFill>
          <a:blip r:embed="rId14">
            <a:grayscl/>
            <a:alphaModFix amt="60000"/>
          </a:blip>
          <a:stretch>
            <a:fillRect/>
          </a:stretch>
        </p:blipFill>
        <p:spPr>
          <a:xfrm>
            <a:off x="5016030" y="2109505"/>
            <a:ext cx="1449436" cy="5705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64CDCD-37C3-9601-60CC-820E5676825D}"/>
              </a:ext>
            </a:extLst>
          </p:cNvPr>
          <p:cNvPicPr>
            <a:picLocks noChangeAspect="1"/>
          </p:cNvPicPr>
          <p:nvPr/>
        </p:nvPicPr>
        <p:blipFill>
          <a:blip r:embed="rId15">
            <a:grayscl/>
            <a:alphaModFix amt="50000"/>
          </a:blip>
          <a:stretch>
            <a:fillRect/>
          </a:stretch>
        </p:blipFill>
        <p:spPr>
          <a:xfrm>
            <a:off x="7804634" y="2890496"/>
            <a:ext cx="1166127" cy="3901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E2D44C3-B018-4E87-7ED9-2415B04B1646}"/>
              </a:ext>
            </a:extLst>
          </p:cNvPr>
          <p:cNvPicPr>
            <a:picLocks noChangeAspect="1"/>
          </p:cNvPicPr>
          <p:nvPr/>
        </p:nvPicPr>
        <p:blipFill>
          <a:blip r:embed="rId16">
            <a:alphaModFix amt="75000"/>
          </a:blip>
          <a:stretch>
            <a:fillRect/>
          </a:stretch>
        </p:blipFill>
        <p:spPr>
          <a:xfrm>
            <a:off x="8439399" y="198557"/>
            <a:ext cx="511678" cy="5116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926B72-AEA8-5F62-5EC0-0179AB916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alphaModFix amt="51000"/>
          </a:blip>
          <a:srcRect/>
          <a:stretch>
            <a:fillRect/>
          </a:stretch>
        </p:blipFill>
        <p:spPr bwMode="auto">
          <a:xfrm>
            <a:off x="6180818" y="1055674"/>
            <a:ext cx="1171384" cy="2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3A9B607-DAB0-D789-EFC0-46047817CEB1}"/>
              </a:ext>
            </a:extLst>
          </p:cNvPr>
          <p:cNvPicPr>
            <a:picLocks noChangeAspect="1"/>
          </p:cNvPicPr>
          <p:nvPr/>
        </p:nvPicPr>
        <p:blipFill>
          <a:blip r:embed="rId18">
            <a:grayscl/>
          </a:blip>
          <a:srcRect/>
          <a:stretch/>
        </p:blipFill>
        <p:spPr>
          <a:xfrm>
            <a:off x="4678162" y="4459974"/>
            <a:ext cx="887687" cy="3138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5609269-AD27-53FA-98B2-91B9547D3946}"/>
              </a:ext>
            </a:extLst>
          </p:cNvPr>
          <p:cNvPicPr>
            <a:picLocks noChangeAspect="1"/>
          </p:cNvPicPr>
          <p:nvPr/>
        </p:nvPicPr>
        <p:blipFill>
          <a:blip r:embed="rId19">
            <a:grayscl/>
            <a:alphaModFix amt="75000"/>
          </a:blip>
          <a:stretch>
            <a:fillRect/>
          </a:stretch>
        </p:blipFill>
        <p:spPr>
          <a:xfrm>
            <a:off x="7509083" y="904111"/>
            <a:ext cx="1485557" cy="4951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1F4FAAB-AA3A-5F42-67E0-061960A269F6}"/>
              </a:ext>
            </a:extLst>
          </p:cNvPr>
          <p:cNvPicPr>
            <a:picLocks noChangeAspect="1"/>
          </p:cNvPicPr>
          <p:nvPr/>
        </p:nvPicPr>
        <p:blipFill>
          <a:blip r:embed="rId20">
            <a:grayscl/>
            <a:alphaModFix amt="71000"/>
          </a:blip>
          <a:stretch>
            <a:fillRect/>
          </a:stretch>
        </p:blipFill>
        <p:spPr>
          <a:xfrm>
            <a:off x="6420613" y="3735795"/>
            <a:ext cx="1289502" cy="30323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F6C3793-E74C-4DA3-3CF1-9EA926F1D74D}"/>
              </a:ext>
            </a:extLst>
          </p:cNvPr>
          <p:cNvPicPr>
            <a:picLocks noChangeAspect="1"/>
          </p:cNvPicPr>
          <p:nvPr/>
        </p:nvPicPr>
        <p:blipFill>
          <a:blip r:embed="rId21">
            <a:grayscl/>
            <a:alphaModFix amt="75000"/>
          </a:blip>
          <a:stretch>
            <a:fillRect/>
          </a:stretch>
        </p:blipFill>
        <p:spPr>
          <a:xfrm>
            <a:off x="6958423" y="4395557"/>
            <a:ext cx="779320" cy="467592"/>
          </a:xfrm>
          <a:prstGeom prst="rect">
            <a:avLst/>
          </a:prstGeom>
        </p:spPr>
      </p:pic>
      <p:pic>
        <p:nvPicPr>
          <p:cNvPr id="24" name="Picture 6" descr="GE Vernova Logo, symbol, meaning, history, PNG, brand">
            <a:extLst>
              <a:ext uri="{FF2B5EF4-FFF2-40B4-BE49-F238E27FC236}">
                <a16:creationId xmlns:a16="http://schemas.microsoft.com/office/drawing/2014/main" id="{47BC49EF-5FFA-E5A4-98A3-35D02912C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alphaModFix amt="69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019" y="1207157"/>
            <a:ext cx="2056716" cy="115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Brewed like you do - Milo's Tea Company, Inc.">
            <a:extLst>
              <a:ext uri="{FF2B5EF4-FFF2-40B4-BE49-F238E27FC236}">
                <a16:creationId xmlns:a16="http://schemas.microsoft.com/office/drawing/2014/main" id="{0BB92E05-8252-E6B0-D460-9E49B8B47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grayscl/>
            <a:alphaModFix amt="7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686" y="2152889"/>
            <a:ext cx="1126391" cy="48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2" descr="EMUS establishes first foreign office in Greenville SC - Upstate SC Alliance">
            <a:extLst>
              <a:ext uri="{FF2B5EF4-FFF2-40B4-BE49-F238E27FC236}">
                <a16:creationId xmlns:a16="http://schemas.microsoft.com/office/drawing/2014/main" id="{086DBB1A-5DA7-9019-CFE4-316103DB6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199" y="3539254"/>
            <a:ext cx="583064" cy="58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7874362-2947-3271-0C8A-2CC59A9F485C}"/>
              </a:ext>
            </a:extLst>
          </p:cNvPr>
          <p:cNvPicPr>
            <a:picLocks noChangeAspect="1"/>
          </p:cNvPicPr>
          <p:nvPr/>
        </p:nvPicPr>
        <p:blipFill>
          <a:blip r:embed="rId26">
            <a:grayscl/>
            <a:alphaModFix amt="65000"/>
          </a:blip>
          <a:stretch>
            <a:fillRect/>
          </a:stretch>
        </p:blipFill>
        <p:spPr>
          <a:xfrm>
            <a:off x="4934011" y="2839565"/>
            <a:ext cx="889171" cy="429255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69EBFE3-983D-81E6-5AFC-A7B83FF08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alphaModFix amt="70000"/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227" y="4153249"/>
            <a:ext cx="781362" cy="781362"/>
          </a:xfrm>
          <a:prstGeom prst="rect">
            <a:avLst/>
          </a:prstGeom>
          <a:noFill/>
          <a:ln>
            <a:solidFill>
              <a:schemeClr val="accent3">
                <a:shade val="15000"/>
                <a:alpha val="62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5728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C3B2223A-B668-49A2-BB4C-5658CB08E8C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796" r="15796"/>
          <a:stretch/>
        </p:blipFill>
        <p:spPr>
          <a:xfrm>
            <a:off x="2" y="1"/>
            <a:ext cx="6255310" cy="51435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87EE305-4E8C-8FE8-5579-DE4711DF4F3E}"/>
              </a:ext>
            </a:extLst>
          </p:cNvPr>
          <p:cNvSpPr/>
          <p:nvPr/>
        </p:nvSpPr>
        <p:spPr>
          <a:xfrm>
            <a:off x="0" y="-530"/>
            <a:ext cx="6255310" cy="514807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78">
              <a:defRPr/>
            </a:pPr>
            <a:endParaRPr lang="en-US" sz="8000" dirty="0">
              <a:solidFill>
                <a:prstClr val="white"/>
              </a:solidFill>
              <a:latin typeface="Franklin Gothic Medium Cond" panose="020B06060304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A064E1C-F8BD-6F9B-0157-100D9D1F103C}"/>
              </a:ext>
            </a:extLst>
          </p:cNvPr>
          <p:cNvGrpSpPr/>
          <p:nvPr/>
        </p:nvGrpSpPr>
        <p:grpSpPr>
          <a:xfrm>
            <a:off x="6105252" y="14726"/>
            <a:ext cx="3038749" cy="5143500"/>
            <a:chOff x="6105251" y="0"/>
            <a:chExt cx="3038749" cy="514350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6119993-7930-3A63-A65C-5CA904D3473A}"/>
                </a:ext>
              </a:extLst>
            </p:cNvPr>
            <p:cNvSpPr/>
            <p:nvPr/>
          </p:nvSpPr>
          <p:spPr>
            <a:xfrm>
              <a:off x="6255310" y="0"/>
              <a:ext cx="2888690" cy="51435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178">
                <a:defRPr/>
              </a:pPr>
              <a:endParaRPr lang="en-US" sz="1800" dirty="0">
                <a:solidFill>
                  <a:prstClr val="white"/>
                </a:solidFill>
                <a:latin typeface="Franklin Gothic Medium Cond" panose="020B0606030402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E2F9877-6C9F-D758-CE51-F45C34C328E3}"/>
                </a:ext>
              </a:extLst>
            </p:cNvPr>
            <p:cNvSpPr/>
            <p:nvPr/>
          </p:nvSpPr>
          <p:spPr>
            <a:xfrm rot="2700000">
              <a:off x="6105070" y="3817184"/>
              <a:ext cx="300480" cy="3001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178">
                <a:defRPr/>
              </a:pPr>
              <a:endParaRPr lang="en-US" sz="1800" dirty="0">
                <a:solidFill>
                  <a:prstClr val="white"/>
                </a:solidFill>
                <a:latin typeface="Franklin Gothic Medium Cond" panose="020B0606030402020204" pitchFamily="34" charset="0"/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EFD2B23B-B275-0A62-8BED-CC092C69F6AF}"/>
              </a:ext>
            </a:extLst>
          </p:cNvPr>
          <p:cNvSpPr/>
          <p:nvPr/>
        </p:nvSpPr>
        <p:spPr>
          <a:xfrm>
            <a:off x="6463412" y="236590"/>
            <a:ext cx="3373951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5700" b="1" dirty="0">
                <a:solidFill>
                  <a:srgbClr val="463759"/>
                </a:solidFill>
                <a:latin typeface="Franklin Gothic Demi Cond" panose="020B0603020102020204" pitchFamily="34" charset="0"/>
                <a:cs typeface="HelveticaNeueLT Std Med Cn"/>
              </a:rPr>
              <a:t>43%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AB606A-C18B-559C-14A3-02381BA56610}"/>
              </a:ext>
            </a:extLst>
          </p:cNvPr>
          <p:cNvSpPr/>
          <p:nvPr/>
        </p:nvSpPr>
        <p:spPr>
          <a:xfrm>
            <a:off x="6492907" y="1058370"/>
            <a:ext cx="4032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1600" kern="0" dirty="0">
                <a:solidFill>
                  <a:srgbClr val="3D2C58"/>
                </a:solidFill>
                <a:latin typeface="Franklin Gothic Book" panose="020B0503020102020204" pitchFamily="34" charset="0"/>
                <a:cs typeface="HelveticaNeueLT Std Lt Cn"/>
              </a:rPr>
              <a:t>OF PROJECTS</a:t>
            </a:r>
          </a:p>
          <a:p>
            <a:pPr defTabSz="457178">
              <a:defRPr/>
            </a:pPr>
            <a:r>
              <a:rPr lang="en-US" sz="1600" kern="0" dirty="0">
                <a:solidFill>
                  <a:srgbClr val="3D2C58"/>
                </a:solidFill>
                <a:latin typeface="Franklin Gothic Book" panose="020B0503020102020204" pitchFamily="34" charset="0"/>
                <a:cs typeface="HelveticaNeueLT Std Lt Cn"/>
              </a:rPr>
              <a:t>INTERNATIONAL </a:t>
            </a:r>
            <a:br>
              <a:rPr lang="en-US" sz="1600" kern="0" dirty="0">
                <a:solidFill>
                  <a:srgbClr val="3D2C58"/>
                </a:solidFill>
                <a:latin typeface="Franklin Gothic Book" panose="020B0503020102020204" pitchFamily="34" charset="0"/>
                <a:cs typeface="HelveticaNeueLT Std Lt Cn"/>
              </a:rPr>
            </a:br>
            <a:r>
              <a:rPr lang="en-US" sz="1600" kern="0" dirty="0">
                <a:solidFill>
                  <a:srgbClr val="3D2C58"/>
                </a:solidFill>
                <a:latin typeface="Franklin Gothic Book" panose="020B0503020102020204" pitchFamily="34" charset="0"/>
                <a:cs typeface="HelveticaNeueLT Std Lt Cn"/>
              </a:rPr>
              <a:t>COMPANIES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12F7B61-EDA2-FABB-3EC8-BD0CD89C357A}"/>
              </a:ext>
            </a:extLst>
          </p:cNvPr>
          <p:cNvSpPr/>
          <p:nvPr/>
        </p:nvSpPr>
        <p:spPr>
          <a:xfrm>
            <a:off x="6463412" y="1889367"/>
            <a:ext cx="3373951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5700" b="1" dirty="0">
                <a:solidFill>
                  <a:srgbClr val="1788A2"/>
                </a:solidFill>
                <a:latin typeface="Franklin Gothic Demi Cond" panose="020B0603020102020204" pitchFamily="34" charset="0"/>
                <a:cs typeface="HelveticaNeueLT Std Med Cn"/>
              </a:rPr>
              <a:t>49%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744C9E-F9F8-803D-548C-27BFCA40CCE0}"/>
              </a:ext>
            </a:extLst>
          </p:cNvPr>
          <p:cNvSpPr/>
          <p:nvPr/>
        </p:nvSpPr>
        <p:spPr>
          <a:xfrm>
            <a:off x="6492907" y="2703478"/>
            <a:ext cx="4032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1600" kern="0" dirty="0">
                <a:solidFill>
                  <a:srgbClr val="188DA2"/>
                </a:solidFill>
                <a:latin typeface="Franklin Gothic Book" panose="020B0503020102020204" pitchFamily="34" charset="0"/>
                <a:cs typeface="HelveticaNeueLT Std Lt Cn"/>
              </a:rPr>
              <a:t>OF JOBS FROM </a:t>
            </a:r>
          </a:p>
          <a:p>
            <a:pPr defTabSz="457178">
              <a:defRPr/>
            </a:pPr>
            <a:r>
              <a:rPr lang="en-US" sz="1600" kern="0" dirty="0">
                <a:solidFill>
                  <a:srgbClr val="188DA2"/>
                </a:solidFill>
                <a:latin typeface="Franklin Gothic Book" panose="020B0503020102020204" pitchFamily="34" charset="0"/>
                <a:cs typeface="HelveticaNeueLT Std Lt Cn"/>
              </a:rPr>
              <a:t>NEW COMPANIES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21DFF8-3F3E-ED48-4E02-5A89C81FFB1C}"/>
              </a:ext>
            </a:extLst>
          </p:cNvPr>
          <p:cNvSpPr/>
          <p:nvPr/>
        </p:nvSpPr>
        <p:spPr>
          <a:xfrm>
            <a:off x="6463412" y="3369018"/>
            <a:ext cx="3373951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5700" b="1" dirty="0">
                <a:solidFill>
                  <a:srgbClr val="1788A2"/>
                </a:solidFill>
                <a:latin typeface="Franklin Gothic Demi Cond" panose="020B0603020102020204" pitchFamily="34" charset="0"/>
                <a:cs typeface="HelveticaNeueLT Std Med Cn"/>
              </a:rPr>
              <a:t>51%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231619-7E5A-E11C-3826-8C0EF7488B43}"/>
              </a:ext>
            </a:extLst>
          </p:cNvPr>
          <p:cNvSpPr/>
          <p:nvPr/>
        </p:nvSpPr>
        <p:spPr>
          <a:xfrm>
            <a:off x="6492907" y="4177597"/>
            <a:ext cx="4032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1600" kern="0" dirty="0">
                <a:solidFill>
                  <a:srgbClr val="188DA2"/>
                </a:solidFill>
                <a:latin typeface="Franklin Gothic Book" panose="020B0503020102020204" pitchFamily="34" charset="0"/>
                <a:cs typeface="HelveticaNeueLT Std Lt Cn"/>
              </a:rPr>
              <a:t>OF JOBS FROM </a:t>
            </a:r>
          </a:p>
          <a:p>
            <a:pPr defTabSz="457178">
              <a:defRPr/>
            </a:pPr>
            <a:r>
              <a:rPr lang="en-US" sz="1600" kern="0" dirty="0">
                <a:solidFill>
                  <a:srgbClr val="188DA2"/>
                </a:solidFill>
                <a:latin typeface="Franklin Gothic Book" panose="020B0503020102020204" pitchFamily="34" charset="0"/>
                <a:cs typeface="HelveticaNeueLT Std Lt Cn"/>
              </a:rPr>
              <a:t>EXISTING COMPANIES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F587E0-B81F-E329-5F7F-C92F5FA82CD7}"/>
              </a:ext>
            </a:extLst>
          </p:cNvPr>
          <p:cNvSpPr/>
          <p:nvPr/>
        </p:nvSpPr>
        <p:spPr>
          <a:xfrm>
            <a:off x="414579" y="2703478"/>
            <a:ext cx="337395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9600" b="1" dirty="0">
                <a:solidFill>
                  <a:prstClr val="white"/>
                </a:solidFill>
                <a:latin typeface="Franklin Gothic Demi Cond" panose="020B0603020102020204" pitchFamily="34" charset="0"/>
                <a:cs typeface="HelveticaNeueLT Std Med Cn"/>
              </a:rPr>
              <a:t>160 </a:t>
            </a:r>
            <a:endParaRPr lang="en-US" sz="9600" dirty="0">
              <a:solidFill>
                <a:prstClr val="white"/>
              </a:solidFill>
              <a:latin typeface="Franklin Gothic Medium Cond" panose="020B0606030402020204" pitchFamily="34" charset="0"/>
            </a:endParaRPr>
          </a:p>
          <a:p>
            <a:pPr defTabSz="457178">
              <a:defRPr/>
            </a:pPr>
            <a:endParaRPr lang="en-US" sz="13800" b="1" dirty="0">
              <a:solidFill>
                <a:prstClr val="white"/>
              </a:solidFill>
              <a:latin typeface="Franklin Gothic Demi Cond" panose="020B0603020102020204" pitchFamily="34" charset="0"/>
              <a:cs typeface="HelveticaNeueLT Std Med Cn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F548A0-FA08-A9FA-1531-3BE05754E2EC}"/>
              </a:ext>
            </a:extLst>
          </p:cNvPr>
          <p:cNvSpPr/>
          <p:nvPr/>
        </p:nvSpPr>
        <p:spPr>
          <a:xfrm>
            <a:off x="577762" y="4027889"/>
            <a:ext cx="4597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2200" spc="150" dirty="0">
                <a:solidFill>
                  <a:prstClr val="white"/>
                </a:solidFill>
                <a:latin typeface="Franklin Gothic Book" panose="020B0503020102020204" pitchFamily="34" charset="0"/>
                <a:cs typeface="HelveticaNeueLT Std Lt Cn"/>
              </a:rPr>
              <a:t>ANNOUNCED NEW LOCATIONS </a:t>
            </a:r>
            <a:br>
              <a:rPr lang="en-US" sz="2200" spc="150" dirty="0">
                <a:solidFill>
                  <a:prstClr val="white"/>
                </a:solidFill>
                <a:latin typeface="Franklin Gothic Book" panose="020B0503020102020204" pitchFamily="34" charset="0"/>
                <a:cs typeface="HelveticaNeueLT Std Lt Cn"/>
              </a:rPr>
            </a:br>
            <a:r>
              <a:rPr lang="en-US" sz="2200" spc="150" dirty="0">
                <a:solidFill>
                  <a:prstClr val="white"/>
                </a:solidFill>
                <a:latin typeface="Franklin Gothic Book" panose="020B0503020102020204" pitchFamily="34" charset="0"/>
                <a:cs typeface="HelveticaNeueLT Std Lt Cn"/>
              </a:rPr>
              <a:t>IN THE UPSTATE SINCE 2018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1684FF5-1946-2F42-440F-548501C31835}"/>
              </a:ext>
            </a:extLst>
          </p:cNvPr>
          <p:cNvSpPr/>
          <p:nvPr/>
        </p:nvSpPr>
        <p:spPr>
          <a:xfrm>
            <a:off x="2335436" y="3443113"/>
            <a:ext cx="25803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178">
              <a:defRPr/>
            </a:pPr>
            <a:r>
              <a:rPr lang="en-US" sz="3200" b="1" spc="300" dirty="0">
                <a:solidFill>
                  <a:prstClr val="white"/>
                </a:solidFill>
                <a:latin typeface="Franklin Gothic Demi Cond" panose="020B0603020102020204" pitchFamily="34" charset="0"/>
                <a:cs typeface="HelveticaNeueLT Std Med Cn"/>
              </a:rPr>
              <a:t>COMPANIES</a:t>
            </a:r>
          </a:p>
        </p:txBody>
      </p:sp>
    </p:spTree>
    <p:extLst>
      <p:ext uri="{BB962C8B-B14F-4D97-AF65-F5344CB8AC3E}">
        <p14:creationId xmlns:p14="http://schemas.microsoft.com/office/powerpoint/2010/main" val="306815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12129main_8247975848_88635d38a1_o.jpg">
            <a:extLst>
              <a:ext uri="{FF2B5EF4-FFF2-40B4-BE49-F238E27FC236}">
                <a16:creationId xmlns:a16="http://schemas.microsoft.com/office/drawing/2014/main" id="{E939C1C1-2751-348E-9857-809EE8757E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896" b="1072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330A6EE-9153-EB75-3227-7EBC1AFBF77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A618C">
              <a:alpha val="4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3E8DEE4-0EDA-7C70-37BA-727C6BF17866}"/>
              </a:ext>
            </a:extLst>
          </p:cNvPr>
          <p:cNvSpPr/>
          <p:nvPr/>
        </p:nvSpPr>
        <p:spPr>
          <a:xfrm>
            <a:off x="778522" y="2521798"/>
            <a:ext cx="628413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spc="150" dirty="0">
                <a:solidFill>
                  <a:srgbClr val="FFFFFF"/>
                </a:solidFill>
                <a:latin typeface="Franklin Gothic Book" panose="020B0503020102020204" pitchFamily="34" charset="0"/>
                <a:cs typeface="HelveticaNeueLT Std Lt Cn"/>
              </a:rPr>
              <a:t>SOUTH CAROLINA IS THE </a:t>
            </a:r>
          </a:p>
          <a:p>
            <a:r>
              <a:rPr lang="en-US" sz="2800" b="1" spc="150" dirty="0">
                <a:solidFill>
                  <a:srgbClr val="FFFFFF"/>
                </a:solidFill>
                <a:latin typeface="Franklin Gothic Demi Cond" panose="020B0603020102020204" pitchFamily="34" charset="0"/>
                <a:cs typeface="HelveticaNeueLT Std Med Cn"/>
              </a:rPr>
              <a:t>2</a:t>
            </a:r>
            <a:r>
              <a:rPr lang="en-US" sz="2800" b="1" spc="150" baseline="30000" dirty="0">
                <a:solidFill>
                  <a:srgbClr val="FFFFFF"/>
                </a:solidFill>
                <a:latin typeface="Franklin Gothic Demi Cond" panose="020B0603020102020204" pitchFamily="34" charset="0"/>
                <a:cs typeface="HelveticaNeueLT Std Med Cn"/>
              </a:rPr>
              <a:t>ND</a:t>
            </a:r>
            <a:r>
              <a:rPr lang="en-US" sz="2800" b="1" spc="150" dirty="0">
                <a:solidFill>
                  <a:srgbClr val="FFFFFF"/>
                </a:solidFill>
                <a:latin typeface="Franklin Gothic Demi Cond" panose="020B0603020102020204" pitchFamily="34" charset="0"/>
                <a:cs typeface="HelveticaNeueLT Std Med Cn"/>
              </a:rPr>
              <a:t> FASTEST GROWING </a:t>
            </a:r>
            <a:r>
              <a:rPr lang="en-US" sz="2800" b="1" spc="150" dirty="0">
                <a:solidFill>
                  <a:srgbClr val="FFFFFF"/>
                </a:solidFill>
                <a:latin typeface="Franklin Gothic Demi Cond" panose="020B0603020102020204" pitchFamily="34" charset="0"/>
                <a:cs typeface="HelveticaNeueLT Std Lt Cn"/>
              </a:rPr>
              <a:t>STATE</a:t>
            </a:r>
            <a:r>
              <a:rPr lang="en-US" sz="2800" spc="150" dirty="0">
                <a:solidFill>
                  <a:srgbClr val="FFFFFF"/>
                </a:solidFill>
                <a:latin typeface="Franklin Gothic Book" panose="020B0503020102020204" pitchFamily="34" charset="0"/>
                <a:cs typeface="HelveticaNeueLT Std Lt Cn"/>
              </a:rPr>
              <a:t> </a:t>
            </a:r>
            <a:br>
              <a:rPr lang="en-US" sz="2800" spc="150" dirty="0">
                <a:solidFill>
                  <a:srgbClr val="FFFFFF"/>
                </a:solidFill>
                <a:latin typeface="Franklin Gothic Book" panose="020B0503020102020204" pitchFamily="34" charset="0"/>
                <a:cs typeface="HelveticaNeueLT Std Lt Cn"/>
              </a:rPr>
            </a:br>
            <a:r>
              <a:rPr lang="en-US" sz="2800" spc="150" dirty="0">
                <a:solidFill>
                  <a:srgbClr val="FFFFFF"/>
                </a:solidFill>
                <a:latin typeface="Franklin Gothic Book" panose="020B0503020102020204" pitchFamily="34" charset="0"/>
                <a:cs typeface="HelveticaNeueLT Std Lt Cn"/>
              </a:rPr>
              <a:t>ON THE EAST COAST</a:t>
            </a:r>
            <a:br>
              <a:rPr lang="en-US" sz="2000" spc="150" dirty="0">
                <a:solidFill>
                  <a:srgbClr val="FFFFFF"/>
                </a:solidFill>
                <a:latin typeface="Franklin Gothic Book" panose="020B0503020102020204" pitchFamily="34" charset="0"/>
                <a:cs typeface="HelveticaNeueLT Std Lt Cn"/>
              </a:rPr>
            </a:br>
            <a:endParaRPr lang="en-US" sz="2000" spc="150" dirty="0">
              <a:solidFill>
                <a:srgbClr val="FFFFFF"/>
              </a:solidFill>
              <a:latin typeface="Franklin Gothic Book" panose="020B0503020102020204" pitchFamily="34" charset="0"/>
              <a:cs typeface="HelveticaNeueLT Std Lt C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E83B43-CE7D-A2E0-2ABA-D7F92ED62459}"/>
              </a:ext>
            </a:extLst>
          </p:cNvPr>
          <p:cNvSpPr/>
          <p:nvPr/>
        </p:nvSpPr>
        <p:spPr>
          <a:xfrm>
            <a:off x="809000" y="3868717"/>
            <a:ext cx="31115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US Census Bureau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A357FB-5D87-973B-D164-73F9220DE4C5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73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038808-EBB2-2A74-F272-37DA94FA24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8A12F26-EF0A-1402-A26E-B6890DD56802}"/>
              </a:ext>
            </a:extLst>
          </p:cNvPr>
          <p:cNvSpPr/>
          <p:nvPr/>
        </p:nvSpPr>
        <p:spPr>
          <a:xfrm>
            <a:off x="1320800" y="1930400"/>
            <a:ext cx="1200150" cy="1200150"/>
          </a:xfrm>
          <a:prstGeom prst="ellipse">
            <a:avLst/>
          </a:prstGeom>
          <a:solidFill>
            <a:srgbClr val="3D2C57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081A17A-E444-89CD-3A03-FC6A604FDAA6}"/>
              </a:ext>
            </a:extLst>
          </p:cNvPr>
          <p:cNvSpPr/>
          <p:nvPr/>
        </p:nvSpPr>
        <p:spPr>
          <a:xfrm>
            <a:off x="3435350" y="2051050"/>
            <a:ext cx="514350" cy="514350"/>
          </a:xfrm>
          <a:prstGeom prst="ellipse">
            <a:avLst/>
          </a:prstGeom>
          <a:solidFill>
            <a:srgbClr val="3D2C57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DC9419D-12DA-863A-2762-D27C9BA819D1}"/>
              </a:ext>
            </a:extLst>
          </p:cNvPr>
          <p:cNvSpPr/>
          <p:nvPr/>
        </p:nvSpPr>
        <p:spPr>
          <a:xfrm>
            <a:off x="3397252" y="996952"/>
            <a:ext cx="577850" cy="577850"/>
          </a:xfrm>
          <a:prstGeom prst="ellipse">
            <a:avLst/>
          </a:prstGeom>
          <a:solidFill>
            <a:srgbClr val="3D2C57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99C6E6A-0E36-BD74-D5FC-9D2FF1B10EDB}"/>
              </a:ext>
            </a:extLst>
          </p:cNvPr>
          <p:cNvSpPr/>
          <p:nvPr/>
        </p:nvSpPr>
        <p:spPr>
          <a:xfrm>
            <a:off x="2686051" y="935683"/>
            <a:ext cx="349250" cy="349250"/>
          </a:xfrm>
          <a:prstGeom prst="ellipse">
            <a:avLst/>
          </a:prstGeom>
          <a:solidFill>
            <a:srgbClr val="3D2C57">
              <a:alpha val="7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CDC5A4-9835-10C5-5EF7-54D9F3034516}"/>
              </a:ext>
            </a:extLst>
          </p:cNvPr>
          <p:cNvSpPr/>
          <p:nvPr/>
        </p:nvSpPr>
        <p:spPr>
          <a:xfrm>
            <a:off x="-1445794" y="1325664"/>
            <a:ext cx="4090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300" b="1" kern="0" spc="6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Cn"/>
              </a:rPr>
              <a:t>UPSTATE SC</a:t>
            </a:r>
          </a:p>
          <a:p>
            <a:pPr algn="r"/>
            <a:r>
              <a:rPr lang="en-US" sz="1300" b="1" kern="0" spc="6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Cn"/>
              </a:rPr>
              <a:t>1,567,398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C284103-E3FB-8ECF-FC7C-5A51077F2FB6}"/>
              </a:ext>
            </a:extLst>
          </p:cNvPr>
          <p:cNvSpPr/>
          <p:nvPr/>
        </p:nvSpPr>
        <p:spPr>
          <a:xfrm>
            <a:off x="5217850" y="3268946"/>
            <a:ext cx="6153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pc="1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7.3 MILLION PEOPLE</a:t>
            </a:r>
          </a:p>
          <a:p>
            <a:r>
              <a:rPr lang="en-US" sz="2100" spc="100" dirty="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LIVE WITHIN 100 MILES</a:t>
            </a:r>
          </a:p>
          <a:p>
            <a:r>
              <a:rPr lang="en-US" sz="2100" spc="100" dirty="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OF THE UPSTATE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9C1382-A822-D060-90CE-2EC800CAEFE7}"/>
              </a:ext>
            </a:extLst>
          </p:cNvPr>
          <p:cNvSpPr/>
          <p:nvPr/>
        </p:nvSpPr>
        <p:spPr>
          <a:xfrm>
            <a:off x="5232515" y="4353707"/>
            <a:ext cx="31115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ESRI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0A158C-C3A6-78B2-5F53-E46DC812EF4E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85880D-BFE4-95FF-7800-A3138DA5C09A}"/>
              </a:ext>
            </a:extLst>
          </p:cNvPr>
          <p:cNvSpPr/>
          <p:nvPr/>
        </p:nvSpPr>
        <p:spPr>
          <a:xfrm>
            <a:off x="1626862" y="3123456"/>
            <a:ext cx="184882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ATLANTA MSA</a:t>
            </a:r>
          </a:p>
          <a:p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6,264,731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EA530E-B5BA-40E6-A828-E6A79D4D2681}"/>
              </a:ext>
            </a:extLst>
          </p:cNvPr>
          <p:cNvSpPr/>
          <p:nvPr/>
        </p:nvSpPr>
        <p:spPr>
          <a:xfrm>
            <a:off x="3917950" y="2159001"/>
            <a:ext cx="184882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COLUMBIA MSA</a:t>
            </a:r>
          </a:p>
          <a:p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840,811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23890C-D7BC-BFA0-DD6B-AB3FEE58BBBE}"/>
              </a:ext>
            </a:extLst>
          </p:cNvPr>
          <p:cNvSpPr/>
          <p:nvPr/>
        </p:nvSpPr>
        <p:spPr>
          <a:xfrm>
            <a:off x="3956050" y="1081386"/>
            <a:ext cx="184882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CHARLOTTE MSA</a:t>
            </a:r>
          </a:p>
          <a:p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2,765,392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CDE7BF-5C42-21F9-FDB1-5E8E5330E18E}"/>
              </a:ext>
            </a:extLst>
          </p:cNvPr>
          <p:cNvSpPr/>
          <p:nvPr/>
        </p:nvSpPr>
        <p:spPr>
          <a:xfrm>
            <a:off x="1233163" y="592782"/>
            <a:ext cx="184882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ASHEVILLE MSA</a:t>
            </a:r>
          </a:p>
          <a:p>
            <a:pPr algn="r"/>
            <a:r>
              <a:rPr lang="en-US" sz="950" kern="0" spc="7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 Cond" panose="020B0606030402020204" pitchFamily="34" charset="0"/>
                <a:cs typeface="HelveticaNeueLT Std Cn"/>
              </a:rPr>
              <a:t>481,171</a:t>
            </a:r>
          </a:p>
        </p:txBody>
      </p:sp>
    </p:spTree>
    <p:extLst>
      <p:ext uri="{BB962C8B-B14F-4D97-AF65-F5344CB8AC3E}">
        <p14:creationId xmlns:p14="http://schemas.microsoft.com/office/powerpoint/2010/main" val="225900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1F02A67-56A1-DA73-3D3B-D7E08525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2718357"/>
            <a:ext cx="4316054" cy="24251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BABFDA-A9D0-2363-40DD-9FB2986E83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561" b="6350"/>
          <a:stretch/>
        </p:blipFill>
        <p:spPr>
          <a:xfrm>
            <a:off x="1" y="1"/>
            <a:ext cx="4314959" cy="27183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2E7CF40-EBA7-2A31-C561-7C9D0C0C1FB8}"/>
              </a:ext>
            </a:extLst>
          </p:cNvPr>
          <p:cNvSpPr/>
          <p:nvPr/>
        </p:nvSpPr>
        <p:spPr>
          <a:xfrm>
            <a:off x="4498426" y="2012364"/>
            <a:ext cx="444624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8588"/>
            <a:endParaRPr lang="en-US" sz="14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  <a:p>
            <a:pPr marL="171442" indent="-171442" defTabSz="228588">
              <a:buFont typeface="Arial"/>
              <a:buChar char="•"/>
            </a:pPr>
            <a:r>
              <a:rPr lang="en-US" sz="14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Charleston is the deepest port on the U.S. East Coast, with a depth of 52.5 feet at low tide</a:t>
            </a:r>
          </a:p>
          <a:p>
            <a:pPr marL="171442" indent="-171442" defTabSz="228588">
              <a:buFont typeface="Arial"/>
              <a:buChar char="•"/>
            </a:pPr>
            <a:endParaRPr lang="en-US" sz="14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  <a:p>
            <a:pPr marL="171442" indent="-171442" defTabSz="228588">
              <a:buFont typeface="Arial"/>
              <a:buChar char="•"/>
            </a:pPr>
            <a:r>
              <a:rPr lang="en-US" sz="14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Directly serves more than 150 nations</a:t>
            </a:r>
          </a:p>
          <a:p>
            <a:pPr marL="171442" indent="-171442" defTabSz="228588">
              <a:buFont typeface="Arial"/>
              <a:buChar char="•"/>
            </a:pPr>
            <a:endParaRPr lang="en-US" sz="14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  <a:p>
            <a:pPr marL="171442" indent="-171442" defTabSz="228588">
              <a:buFont typeface="Arial"/>
              <a:buChar char="•"/>
            </a:pPr>
            <a:r>
              <a:rPr lang="en-US" sz="14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Inland Port Greer provides direct daily rail service to Port of Charleston and offers lower costs and risks, eliminating 50,000 truck trips a year on I-26</a:t>
            </a:r>
          </a:p>
          <a:p>
            <a:pPr marL="171442" indent="-171442">
              <a:buFont typeface="Arial"/>
              <a:buChar char="•"/>
            </a:pPr>
            <a:endParaRPr lang="en-US" sz="12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  <a:p>
            <a:pPr marL="171442" indent="-171442">
              <a:buFont typeface="Arial"/>
              <a:buChar char="•"/>
            </a:pPr>
            <a:endParaRPr lang="en-US" sz="12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BC00C8-2E4F-AF5B-F1CF-E34855BD39E2}"/>
              </a:ext>
            </a:extLst>
          </p:cNvPr>
          <p:cNvSpPr/>
          <p:nvPr/>
        </p:nvSpPr>
        <p:spPr>
          <a:xfrm>
            <a:off x="4546750" y="235442"/>
            <a:ext cx="422895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200" b="1" dirty="0">
                <a:solidFill>
                  <a:srgbClr val="1789A2"/>
                </a:solidFill>
                <a:latin typeface="Franklin Gothic Demi Cond" panose="020B0603020102020204" pitchFamily="34" charset="0"/>
                <a:cs typeface="HelveticaNeueLT Std Med Cn"/>
              </a:rPr>
              <a:t>SC PORTS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C83C7E-CFC1-DA96-37BF-3A4A180A70CE}"/>
              </a:ext>
            </a:extLst>
          </p:cNvPr>
          <p:cNvSpPr/>
          <p:nvPr/>
        </p:nvSpPr>
        <p:spPr>
          <a:xfrm>
            <a:off x="4584850" y="1130312"/>
            <a:ext cx="4273400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spc="300" dirty="0">
                <a:solidFill>
                  <a:srgbClr val="1789A2"/>
                </a:solidFill>
                <a:latin typeface="Franklin Gothic Medium Cond" panose="020B0606030402020204" pitchFamily="34" charset="0"/>
                <a:cs typeface="HelveticaNeueLT Std Med Cn"/>
              </a:rPr>
              <a:t>CHARLESTON &amp; INLAND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D50ADD-A86F-09EF-E1AD-874D00F1EC8E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A07797-154F-027D-0B44-1281257E2358}"/>
              </a:ext>
            </a:extLst>
          </p:cNvPr>
          <p:cNvSpPr/>
          <p:nvPr/>
        </p:nvSpPr>
        <p:spPr>
          <a:xfrm rot="2700000">
            <a:off x="4170958" y="603002"/>
            <a:ext cx="311316" cy="3113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95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054623-D367-D705-0B2E-818B4257D2D7}"/>
              </a:ext>
            </a:extLst>
          </p:cNvPr>
          <p:cNvPicPr>
            <a:picLocks/>
          </p:cNvPicPr>
          <p:nvPr/>
        </p:nvPicPr>
        <p:blipFill>
          <a:blip r:embed="rId2"/>
          <a:srcRect/>
          <a:stretch/>
        </p:blipFill>
        <p:spPr>
          <a:xfrm>
            <a:off x="0" y="3269365"/>
            <a:ext cx="3041860" cy="18762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BC27DA-D462-C6E5-EE6B-8219EC1B6D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1271000"/>
            <a:ext cx="3042137" cy="18764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13F679-B67A-449D-4B92-1B7395A723BA}"/>
              </a:ext>
            </a:extLst>
          </p:cNvPr>
          <p:cNvPicPr>
            <a:picLocks/>
          </p:cNvPicPr>
          <p:nvPr/>
        </p:nvPicPr>
        <p:blipFill>
          <a:blip r:embed="rId4"/>
          <a:srcRect/>
          <a:stretch/>
        </p:blipFill>
        <p:spPr>
          <a:xfrm>
            <a:off x="3051069" y="3266433"/>
            <a:ext cx="3041862" cy="18821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937FBF-D518-0953-7798-68CA6B4436A3}"/>
              </a:ext>
            </a:extLst>
          </p:cNvPr>
          <p:cNvPicPr>
            <a:picLocks/>
          </p:cNvPicPr>
          <p:nvPr/>
        </p:nvPicPr>
        <p:blipFill>
          <a:blip r:embed="rId5"/>
          <a:srcRect/>
          <a:stretch/>
        </p:blipFill>
        <p:spPr>
          <a:xfrm>
            <a:off x="3051069" y="1268238"/>
            <a:ext cx="3041862" cy="18821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A41E3E-6077-C9B0-9055-2DABF524107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100124" y="3269367"/>
            <a:ext cx="3043876" cy="18775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AF7962-8408-32C3-D2DE-2014087E7C4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6101863" y="1271000"/>
            <a:ext cx="3042137" cy="187645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1C3D587-99E5-DFA8-78CF-FA8F6DE754FC}"/>
              </a:ext>
            </a:extLst>
          </p:cNvPr>
          <p:cNvGrpSpPr/>
          <p:nvPr/>
        </p:nvGrpSpPr>
        <p:grpSpPr>
          <a:xfrm>
            <a:off x="3005048" y="1138321"/>
            <a:ext cx="3149993" cy="4173998"/>
            <a:chOff x="3005048" y="575220"/>
            <a:chExt cx="3149993" cy="47371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8B8B6A0-67BF-5010-50E4-419923E4E3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05048" y="575220"/>
              <a:ext cx="101991" cy="47371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E9583BC-5740-F7B2-0F7B-3CE7D1BF06F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053050" y="575220"/>
              <a:ext cx="101991" cy="4737100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76B18E9-BA2E-D6E8-EB96-2D47603B82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037" y="2617545"/>
            <a:ext cx="2755261" cy="3743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7E6B96F-C148-C48F-6B8E-EBFB5A0F99F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64171" y="2617545"/>
            <a:ext cx="2755261" cy="3743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9267FF-88D1-7736-0BEB-B4504CA5B06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97841" y="4629427"/>
            <a:ext cx="2755261" cy="3743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E09EA6-B505-1653-A815-65EF6C6F6CE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97841" y="2617545"/>
            <a:ext cx="2755261" cy="3743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6E33856-3F8E-F790-762B-D5BF735EF0D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64171" y="4629427"/>
            <a:ext cx="2755261" cy="3743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C0279CE-A821-24E8-11CF-083F223D9AF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037" y="4629427"/>
            <a:ext cx="2755261" cy="374332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2EE44C1-0AB9-64C1-388B-FBCE83686499}"/>
              </a:ext>
            </a:extLst>
          </p:cNvPr>
          <p:cNvSpPr/>
          <p:nvPr/>
        </p:nvSpPr>
        <p:spPr>
          <a:xfrm>
            <a:off x="355751" y="148940"/>
            <a:ext cx="74081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D49A0C"/>
                </a:solidFill>
                <a:latin typeface="Franklin Gothic Demi Cond" panose="020B0603020102020204" pitchFamily="34" charset="0"/>
                <a:cs typeface="HelveticaNeueLT Std Med Cn"/>
              </a:rPr>
              <a:t>INDUSTRY &amp; EXPERTISE</a:t>
            </a:r>
          </a:p>
        </p:txBody>
      </p:sp>
    </p:spTree>
    <p:extLst>
      <p:ext uri="{BB962C8B-B14F-4D97-AF65-F5344CB8AC3E}">
        <p14:creationId xmlns:p14="http://schemas.microsoft.com/office/powerpoint/2010/main" val="1065668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1CBF54-B15A-C701-E043-B9A7D69740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A40D0B1-AC02-62E0-571B-692922272F42}"/>
              </a:ext>
            </a:extLst>
          </p:cNvPr>
          <p:cNvSpPr/>
          <p:nvPr/>
        </p:nvSpPr>
        <p:spPr>
          <a:xfrm>
            <a:off x="0" y="-1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61000"/>
                </a:schemeClr>
              </a:gs>
              <a:gs pos="100000">
                <a:schemeClr val="tx1">
                  <a:alpha val="9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6FADB0-6F2B-A9DC-C0A0-0E903260E4F1}"/>
              </a:ext>
            </a:extLst>
          </p:cNvPr>
          <p:cNvSpPr/>
          <p:nvPr/>
        </p:nvSpPr>
        <p:spPr>
          <a:xfrm>
            <a:off x="654202" y="5063567"/>
            <a:ext cx="1561949" cy="159868"/>
          </a:xfrm>
          <a:prstGeom prst="rect">
            <a:avLst/>
          </a:prstGeom>
          <a:solidFill>
            <a:srgbClr val="3D2C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C78A8A-FFBA-EB7A-CEBA-990AFF5448EA}"/>
              </a:ext>
            </a:extLst>
          </p:cNvPr>
          <p:cNvSpPr/>
          <p:nvPr/>
        </p:nvSpPr>
        <p:spPr>
          <a:xfrm>
            <a:off x="654201" y="1257300"/>
            <a:ext cx="61085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spc="25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2,234</a:t>
            </a:r>
            <a:r>
              <a:rPr lang="en-US" sz="3400" b="1" spc="25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 </a:t>
            </a:r>
            <a:r>
              <a:rPr lang="en-US" sz="3400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Med Cn"/>
              </a:rPr>
              <a:t>MANUFACTURING</a:t>
            </a:r>
            <a:br>
              <a:rPr lang="en-US" sz="2100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Lt Cn"/>
              </a:rPr>
            </a:br>
            <a:r>
              <a:rPr lang="en-US" sz="2100" spc="250" dirty="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LOCATIONS IN THE UPSTATE</a:t>
            </a:r>
          </a:p>
          <a:p>
            <a:endParaRPr lang="en-US" sz="2100" spc="250" dirty="0">
              <a:solidFill>
                <a:schemeClr val="bg1"/>
              </a:solidFill>
              <a:latin typeface="Franklin Gothic Medium Cond" panose="020B0606030402020204" pitchFamily="34" charset="0"/>
              <a:cs typeface="HelveticaNeueLT Std Lt C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757310-5A2C-F975-89EF-372E0BCEA52A}"/>
              </a:ext>
            </a:extLst>
          </p:cNvPr>
          <p:cNvSpPr/>
          <p:nvPr/>
        </p:nvSpPr>
        <p:spPr>
          <a:xfrm rot="2700000">
            <a:off x="7105567" y="2553672"/>
            <a:ext cx="311316" cy="3113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D42704-71FC-7B73-3FE1-BD06E58B3B35}"/>
              </a:ext>
            </a:extLst>
          </p:cNvPr>
          <p:cNvSpPr/>
          <p:nvPr/>
        </p:nvSpPr>
        <p:spPr>
          <a:xfrm rot="5400000">
            <a:off x="5618163" y="1617663"/>
            <a:ext cx="5143500" cy="19081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F120FDF-1715-037E-7B9D-19BF0E5D61EC}"/>
              </a:ext>
            </a:extLst>
          </p:cNvPr>
          <p:cNvSpPr/>
          <p:nvPr/>
        </p:nvSpPr>
        <p:spPr>
          <a:xfrm>
            <a:off x="654201" y="2868434"/>
            <a:ext cx="61085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spc="25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114,027</a:t>
            </a:r>
            <a:r>
              <a:rPr lang="en-US" sz="3400" b="1" spc="25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 </a:t>
            </a:r>
            <a:r>
              <a:rPr lang="en-US" sz="3400" b="1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Med Cn"/>
              </a:rPr>
              <a:t>EMPLOYED</a:t>
            </a:r>
            <a:br>
              <a:rPr lang="en-US" sz="2100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Lt Cn"/>
              </a:rPr>
            </a:br>
            <a:r>
              <a:rPr lang="en-US" sz="2100" spc="250" dirty="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IN ADVANCED MANUFACTURING</a:t>
            </a:r>
          </a:p>
          <a:p>
            <a:endParaRPr lang="en-US" sz="2100" spc="250" dirty="0">
              <a:solidFill>
                <a:schemeClr val="bg1"/>
              </a:solidFill>
              <a:latin typeface="Franklin Gothic Medium Cond" panose="020B0606030402020204" pitchFamily="34" charset="0"/>
              <a:cs typeface="HelveticaNeueLT Std Lt Cn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D82169-832C-8B66-859C-6EC2A294E35B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rcRect/>
          <a:stretch/>
        </p:blipFill>
        <p:spPr>
          <a:xfrm>
            <a:off x="7935391" y="248840"/>
            <a:ext cx="485419" cy="4854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F0CE9B-742C-D239-0A7E-0E4F3C3596CE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lum/>
            <a:alphaModFix amt="60000"/>
          </a:blip>
          <a:srcRect l="11319" t="10814" r="9388" b="11585"/>
          <a:stretch>
            <a:fillRect/>
          </a:stretch>
        </p:blipFill>
        <p:spPr>
          <a:xfrm>
            <a:off x="7647158" y="1594419"/>
            <a:ext cx="1061884" cy="268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FE5F8F-C9A5-EFDC-3919-5CAAF836D787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alphaModFix amt="60000"/>
          </a:blip>
          <a:stretch>
            <a:fillRect/>
          </a:stretch>
        </p:blipFill>
        <p:spPr>
          <a:xfrm>
            <a:off x="7665875" y="2763150"/>
            <a:ext cx="1024450" cy="311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6ED6C5-1BCC-7315-5A15-D66F30E5EB32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  <a:alphaModFix amt="60000"/>
          </a:blip>
          <a:stretch>
            <a:fillRect/>
          </a:stretch>
        </p:blipFill>
        <p:spPr>
          <a:xfrm>
            <a:off x="7634459" y="3413726"/>
            <a:ext cx="1087281" cy="2573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9EC4C9-A4C2-467C-E9F1-51F9D64D5931}"/>
              </a:ext>
            </a:extLst>
          </p:cNvPr>
          <p:cNvPicPr>
            <a:picLocks noChangeAspect="1"/>
          </p:cNvPicPr>
          <p:nvPr/>
        </p:nvPicPr>
        <p:blipFill>
          <a:blip r:embed="rId8">
            <a:grayscl/>
            <a:alphaModFix amt="60000"/>
          </a:blip>
          <a:srcRect l="15425" t="16084" r="15309" b="29980"/>
          <a:stretch>
            <a:fillRect/>
          </a:stretch>
        </p:blipFill>
        <p:spPr>
          <a:xfrm>
            <a:off x="7748435" y="3883074"/>
            <a:ext cx="859330" cy="3733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345820A-E0B1-E1D1-ED9F-D0FD86290D91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50000"/>
          </a:blip>
          <a:srcRect b="34450"/>
          <a:stretch>
            <a:fillRect/>
          </a:stretch>
        </p:blipFill>
        <p:spPr>
          <a:xfrm>
            <a:off x="7677623" y="4612296"/>
            <a:ext cx="1000953" cy="23456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50AADEF-AF94-EDBE-D0A2-3E8F33DC33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7522800" y="948608"/>
            <a:ext cx="1310598" cy="349173"/>
          </a:xfrm>
          <a:prstGeom prst="rect">
            <a:avLst/>
          </a:prstGeom>
        </p:spPr>
      </p:pic>
      <p:pic>
        <p:nvPicPr>
          <p:cNvPr id="16" name="Picture 2" descr="Plastic Omnium - Wikipedia">
            <a:extLst>
              <a:ext uri="{FF2B5EF4-FFF2-40B4-BE49-F238E27FC236}">
                <a16:creationId xmlns:a16="http://schemas.microsoft.com/office/drawing/2014/main" id="{610D3B49-F556-0293-0634-F64B3F528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490" y="2074957"/>
            <a:ext cx="661218" cy="53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50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902AEF-19E6-F62C-CCC3-65ACDA219A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43" t="20570" r="27786"/>
          <a:stretch/>
        </p:blipFill>
        <p:spPr>
          <a:xfrm>
            <a:off x="0" y="2736"/>
            <a:ext cx="4076700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AFC1C34-FAEA-376E-A7F6-F7B93FDEA79D}"/>
              </a:ext>
            </a:extLst>
          </p:cNvPr>
          <p:cNvSpPr/>
          <p:nvPr/>
        </p:nvSpPr>
        <p:spPr>
          <a:xfrm>
            <a:off x="0" y="0"/>
            <a:ext cx="4076700" cy="51435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90DC5E-9CB2-4744-4E66-1BCF89C677BD}"/>
              </a:ext>
            </a:extLst>
          </p:cNvPr>
          <p:cNvSpPr/>
          <p:nvPr/>
        </p:nvSpPr>
        <p:spPr>
          <a:xfrm>
            <a:off x="257596" y="1803434"/>
            <a:ext cx="2886980" cy="112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700" b="1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2.5x</a:t>
            </a:r>
            <a:endParaRPr lang="en-US" sz="6700" b="1" baseline="30000" dirty="0">
              <a:solidFill>
                <a:schemeClr val="bg1"/>
              </a:solidFill>
              <a:latin typeface="Franklin Gothic Demi Cond" panose="020B0603020102020204" pitchFamily="34" charset="0"/>
              <a:cs typeface="HelveticaNeueLT Std Med C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FE6A88-1020-3EA2-C677-5E158AAB17C3}"/>
              </a:ext>
            </a:extLst>
          </p:cNvPr>
          <p:cNvSpPr/>
          <p:nvPr/>
        </p:nvSpPr>
        <p:spPr>
          <a:xfrm>
            <a:off x="257597" y="2798960"/>
            <a:ext cx="36730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spc="150" dirty="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CONCENTRATION</a:t>
            </a:r>
          </a:p>
          <a:p>
            <a:r>
              <a:rPr lang="en-US" sz="1800" spc="150" dirty="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OF INDUSTRIAL ENGINEERS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0C60BC-5286-25AA-29D9-CB4455CA4B72}"/>
              </a:ext>
            </a:extLst>
          </p:cNvPr>
          <p:cNvSpPr/>
          <p:nvPr/>
        </p:nvSpPr>
        <p:spPr>
          <a:xfrm rot="2700000">
            <a:off x="3995126" y="2422706"/>
            <a:ext cx="311316" cy="3113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8CBDBA-9A24-859E-64E1-26BA98580E9B}"/>
              </a:ext>
            </a:extLst>
          </p:cNvPr>
          <p:cNvSpPr/>
          <p:nvPr/>
        </p:nvSpPr>
        <p:spPr>
          <a:xfrm>
            <a:off x="654202" y="5063567"/>
            <a:ext cx="1561949" cy="159868"/>
          </a:xfrm>
          <a:prstGeom prst="rect">
            <a:avLst/>
          </a:prstGeom>
          <a:solidFill>
            <a:srgbClr val="3D2C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4F2F4B-BD64-8CA2-C5A0-C932C968DABB}"/>
              </a:ext>
            </a:extLst>
          </p:cNvPr>
          <p:cNvSpPr/>
          <p:nvPr/>
        </p:nvSpPr>
        <p:spPr>
          <a:xfrm>
            <a:off x="4396319" y="2112492"/>
            <a:ext cx="449008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6" indent="-171446" defTabSz="228594">
              <a:buFont typeface="Arial"/>
              <a:buChar char="•"/>
            </a:pPr>
            <a:r>
              <a:rPr lang="en-US" sz="20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10,597 Engineers</a:t>
            </a:r>
          </a:p>
          <a:p>
            <a:pPr defTabSz="228594"/>
            <a:r>
              <a:rPr lang="en-US" sz="18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	</a:t>
            </a:r>
            <a:r>
              <a:rPr lang="en-US" sz="14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(1.36 times the national average)</a:t>
            </a:r>
          </a:p>
          <a:p>
            <a:pPr defTabSz="228594"/>
            <a:endParaRPr lang="en-US" sz="14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  <a:p>
            <a:pPr marL="171446" indent="-171446" defTabSz="228594">
              <a:buFont typeface="Arial"/>
              <a:buChar char="•"/>
            </a:pPr>
            <a:r>
              <a:rPr lang="en-US" sz="20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3,048 Engineering Technicians</a:t>
            </a:r>
          </a:p>
          <a:p>
            <a:pPr defTabSz="228594"/>
            <a:r>
              <a:rPr lang="en-US" sz="18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	</a:t>
            </a:r>
            <a:r>
              <a:rPr lang="en-US" sz="1400" spc="8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cs typeface="HelveticaNeueLT Std Lt Cn"/>
              </a:rPr>
              <a:t>(15.2% growth 2017-2022)</a:t>
            </a:r>
            <a:endParaRPr lang="en-US" sz="1200" spc="8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cs typeface="HelveticaNeueLT Std Lt C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076646-49D0-CE7D-12E4-04769E7E187E}"/>
              </a:ext>
            </a:extLst>
          </p:cNvPr>
          <p:cNvSpPr/>
          <p:nvPr/>
        </p:nvSpPr>
        <p:spPr>
          <a:xfrm>
            <a:off x="4362601" y="217785"/>
            <a:ext cx="4692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4F3773"/>
                </a:solidFill>
                <a:latin typeface="Franklin Gothic Demi Cond" panose="020B0603020102020204" pitchFamily="34" charset="0"/>
                <a:cs typeface="HelveticaNeueLT Std Med Cn"/>
              </a:rPr>
              <a:t>ENGINEERING/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D3FCF9-7717-39F1-4EA9-79143ED7F9ED}"/>
              </a:ext>
            </a:extLst>
          </p:cNvPr>
          <p:cNvSpPr/>
          <p:nvPr/>
        </p:nvSpPr>
        <p:spPr>
          <a:xfrm>
            <a:off x="4362601" y="826397"/>
            <a:ext cx="44067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4F3773"/>
                </a:solidFill>
                <a:latin typeface="Franklin Gothic Demi Cond" panose="020B0603020102020204" pitchFamily="34" charset="0"/>
                <a:cs typeface="HelveticaNeueLT Std Med Cn"/>
              </a:rPr>
              <a:t>TECHNOLOGY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F237FE-06FD-44A5-D26E-A034E892CD43}"/>
              </a:ext>
            </a:extLst>
          </p:cNvPr>
          <p:cNvSpPr/>
          <p:nvPr/>
        </p:nvSpPr>
        <p:spPr>
          <a:xfrm>
            <a:off x="1871004" y="2201479"/>
            <a:ext cx="1894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spc="2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NATIONAL</a:t>
            </a:r>
          </a:p>
          <a:p>
            <a:r>
              <a:rPr lang="en-US" sz="1600" b="1" spc="2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AVERAGE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32F602-C7CC-12EC-A390-80BAB1E69B49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lum/>
            <a:alphaModFix amt="60000"/>
          </a:blip>
          <a:srcRect t="9070" r="55557" b="10565"/>
          <a:stretch>
            <a:fillRect/>
          </a:stretch>
        </p:blipFill>
        <p:spPr>
          <a:xfrm>
            <a:off x="6744739" y="3782254"/>
            <a:ext cx="538452" cy="4868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B6AC843-A089-928F-CF7B-5E69A0CF9D32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alphaModFix amt="60000"/>
          </a:blip>
          <a:stretch>
            <a:fillRect/>
          </a:stretch>
        </p:blipFill>
        <p:spPr>
          <a:xfrm>
            <a:off x="6112450" y="4546626"/>
            <a:ext cx="1134852" cy="275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C20564-32CD-E937-6753-65EB36C78DE0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alphaModFix amt="60000"/>
          </a:blip>
          <a:stretch>
            <a:fillRect/>
          </a:stretch>
        </p:blipFill>
        <p:spPr>
          <a:xfrm>
            <a:off x="7520311" y="3863884"/>
            <a:ext cx="804336" cy="2836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75CFE9-B0D6-AF32-4DF8-EE7836CCD145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  <a:alphaModFix amt="60000"/>
          </a:blip>
          <a:stretch>
            <a:fillRect/>
          </a:stretch>
        </p:blipFill>
        <p:spPr>
          <a:xfrm>
            <a:off x="4481128" y="4334765"/>
            <a:ext cx="1501250" cy="5909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C0C0C8-BFD8-8220-EF8D-2131ED12FBC8}"/>
              </a:ext>
            </a:extLst>
          </p:cNvPr>
          <p:cNvPicPr>
            <a:picLocks noChangeAspect="1"/>
          </p:cNvPicPr>
          <p:nvPr/>
        </p:nvPicPr>
        <p:blipFill>
          <a:blip r:embed="rId8">
            <a:grayscl/>
            <a:alphaModFix amt="60000"/>
          </a:blip>
          <a:stretch>
            <a:fillRect/>
          </a:stretch>
        </p:blipFill>
        <p:spPr>
          <a:xfrm>
            <a:off x="7517927" y="4494332"/>
            <a:ext cx="1251423" cy="28532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83FBB68-915B-E28A-0887-D967A246001A}"/>
              </a:ext>
            </a:extLst>
          </p:cNvPr>
          <p:cNvSpPr/>
          <p:nvPr/>
        </p:nvSpPr>
        <p:spPr>
          <a:xfrm>
            <a:off x="257596" y="1631919"/>
            <a:ext cx="28869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spc="150">
                <a:solidFill>
                  <a:schemeClr val="bg1"/>
                </a:solidFill>
                <a:latin typeface="Franklin Gothic Book" panose="020B0503020102020204" pitchFamily="34" charset="0"/>
                <a:cs typeface="HelveticaNeueLT Std Lt Cn"/>
              </a:rPr>
              <a:t>UPSTATE SC HAS</a:t>
            </a:r>
            <a:endParaRPr lang="en-US" sz="1800" spc="150" dirty="0">
              <a:solidFill>
                <a:schemeClr val="bg1"/>
              </a:solidFill>
              <a:latin typeface="Franklin Gothic Book" panose="020B0503020102020204" pitchFamily="34" charset="0"/>
              <a:cs typeface="HelveticaNeueLT Std Lt Cn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96A54C2-E037-C204-8424-6EF6C9C221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4692099" y="3763874"/>
            <a:ext cx="1815521" cy="48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4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E32EA6-3E5D-0D2A-EB67-9B1BACB5D2AC}"/>
              </a:ext>
            </a:extLst>
          </p:cNvPr>
          <p:cNvSpPr/>
          <p:nvPr/>
        </p:nvSpPr>
        <p:spPr>
          <a:xfrm>
            <a:off x="-2438" y="0"/>
            <a:ext cx="92964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tint val="66000"/>
                  <a:satMod val="160000"/>
                </a:schemeClr>
              </a:gs>
              <a:gs pos="50000">
                <a:schemeClr val="tx1">
                  <a:tint val="44500"/>
                  <a:satMod val="160000"/>
                </a:schemeClr>
              </a:gs>
              <a:gs pos="100000">
                <a:schemeClr val="tx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1800" dirty="0">
              <a:solidFill>
                <a:prstClr val="black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28B83C-F1ED-9FEB-CDD7-81653F566E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91" t="18351" r="11260" b="18351"/>
          <a:stretch/>
        </p:blipFill>
        <p:spPr>
          <a:xfrm>
            <a:off x="0" y="-6927"/>
            <a:ext cx="9293962" cy="51435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1AEFDC6-EDF8-0F57-D089-A51A1D68105E}"/>
              </a:ext>
            </a:extLst>
          </p:cNvPr>
          <p:cNvSpPr/>
          <p:nvPr/>
        </p:nvSpPr>
        <p:spPr>
          <a:xfrm>
            <a:off x="0" y="6927"/>
            <a:ext cx="9296400" cy="5143500"/>
          </a:xfrm>
          <a:prstGeom prst="rect">
            <a:avLst/>
          </a:prstGeom>
          <a:solidFill>
            <a:srgbClr val="422F60">
              <a:alpha val="6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E791F1-E0F5-FD3B-F46D-54B86ECB5942}"/>
              </a:ext>
            </a:extLst>
          </p:cNvPr>
          <p:cNvSpPr/>
          <p:nvPr/>
        </p:nvSpPr>
        <p:spPr>
          <a:xfrm>
            <a:off x="410150" y="749184"/>
            <a:ext cx="30628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dirty="0">
                <a:solidFill>
                  <a:srgbClr val="D49A0D"/>
                </a:solidFill>
                <a:latin typeface="Franklin Gothic Demi Cond" panose="020B0603020102020204" pitchFamily="34" charset="0"/>
                <a:cs typeface="HelveticaNeueLT Std Med Cn"/>
              </a:rPr>
              <a:t>SC #</a:t>
            </a:r>
            <a:r>
              <a:rPr lang="en-US" sz="8000" b="1" dirty="0">
                <a:solidFill>
                  <a:srgbClr val="D49A0D"/>
                </a:solidFill>
                <a:latin typeface="Franklin Gothic Demi Cond" panose="020B0603020102020204" pitchFamily="34" charset="0"/>
                <a:cs typeface="HelveticaNeueLT Std Med Cn"/>
              </a:rPr>
              <a:t>1</a:t>
            </a:r>
            <a:endParaRPr lang="en-US" sz="7200" b="1" dirty="0">
              <a:solidFill>
                <a:srgbClr val="D49A0D"/>
              </a:solidFill>
              <a:latin typeface="Franklin Gothic Demi Cond" panose="020B0603020102020204" pitchFamily="34" charset="0"/>
              <a:cs typeface="HelveticaNeueLT Std Med C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898226-EBC0-3823-8C4E-3BDA86F324C8}"/>
              </a:ext>
            </a:extLst>
          </p:cNvPr>
          <p:cNvSpPr/>
          <p:nvPr/>
        </p:nvSpPr>
        <p:spPr>
          <a:xfrm>
            <a:off x="2841406" y="891795"/>
            <a:ext cx="65362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Med Cn"/>
              </a:rPr>
              <a:t>HIGHEST CONCENTRATION</a:t>
            </a:r>
            <a:endParaRPr lang="en-US" sz="2100" spc="250" dirty="0">
              <a:solidFill>
                <a:schemeClr val="bg1"/>
              </a:solidFill>
              <a:latin typeface="Franklin Gothic Medium Cond" panose="020B0606030402020204" pitchFamily="34" charset="0"/>
              <a:cs typeface="HelveticaNeueLT Std Lt C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2F5892-4887-7BA6-6A78-185D2A5D6ACB}"/>
              </a:ext>
            </a:extLst>
          </p:cNvPr>
          <p:cNvSpPr/>
          <p:nvPr/>
        </p:nvSpPr>
        <p:spPr>
          <a:xfrm>
            <a:off x="2841406" y="1298196"/>
            <a:ext cx="65362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Med Cn"/>
              </a:rPr>
              <a:t>OF JOBS BY FOREIGN OWNED</a:t>
            </a:r>
            <a:endParaRPr lang="en-US" sz="2100" spc="250" dirty="0">
              <a:solidFill>
                <a:schemeClr val="bg1"/>
              </a:solidFill>
              <a:latin typeface="Franklin Gothic Medium Cond" panose="020B0606030402020204" pitchFamily="34" charset="0"/>
              <a:cs typeface="HelveticaNeueLT Std Lt C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AD547D-4D77-4C43-114D-117BE8D1BB9E}"/>
              </a:ext>
            </a:extLst>
          </p:cNvPr>
          <p:cNvSpPr/>
          <p:nvPr/>
        </p:nvSpPr>
        <p:spPr>
          <a:xfrm>
            <a:off x="2841406" y="1704595"/>
            <a:ext cx="65362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spc="250" dirty="0">
                <a:solidFill>
                  <a:schemeClr val="bg1"/>
                </a:solidFill>
                <a:latin typeface="Franklin Gothic Medium Cond" panose="020B0606030402020204" pitchFamily="34" charset="0"/>
                <a:cs typeface="HelveticaNeueLT Std Med Cn"/>
              </a:rPr>
              <a:t>ENTERPRISES</a:t>
            </a:r>
            <a:endParaRPr lang="en-US" sz="2100" spc="250" dirty="0">
              <a:solidFill>
                <a:schemeClr val="bg1"/>
              </a:solidFill>
              <a:latin typeface="Franklin Gothic Medium Cond" panose="020B0606030402020204" pitchFamily="34" charset="0"/>
              <a:cs typeface="HelveticaNeueLT Std Lt Cn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7C4500-897A-332D-1E49-A3F1DE11C360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6AA4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80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F2161A-621A-75C5-E056-8055572C30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476250"/>
            <a:ext cx="9144000" cy="6096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533BC9D-1A1E-0EAF-CEC5-65DFF5AE6C98}"/>
              </a:ext>
            </a:extLst>
          </p:cNvPr>
          <p:cNvSpPr/>
          <p:nvPr/>
        </p:nvSpPr>
        <p:spPr>
          <a:xfrm rot="16200000">
            <a:off x="-1051489" y="1051491"/>
            <a:ext cx="5143500" cy="3040519"/>
          </a:xfrm>
          <a:prstGeom prst="rect">
            <a:avLst/>
          </a:prstGeom>
          <a:solidFill>
            <a:srgbClr val="1789A2">
              <a:alpha val="4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rgbClr val="1789A2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7EBD1F-C12F-5489-A6CC-648593CD1F66}"/>
              </a:ext>
            </a:extLst>
          </p:cNvPr>
          <p:cNvSpPr/>
          <p:nvPr/>
        </p:nvSpPr>
        <p:spPr>
          <a:xfrm rot="16200000">
            <a:off x="1993336" y="1047187"/>
            <a:ext cx="5143500" cy="3049130"/>
          </a:xfrm>
          <a:prstGeom prst="rect">
            <a:avLst/>
          </a:prstGeom>
          <a:solidFill>
            <a:srgbClr val="1789A2">
              <a:alpha val="6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rgbClr val="1789A2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D28234-9847-C0E3-8753-A1F4D1E025F8}"/>
              </a:ext>
            </a:extLst>
          </p:cNvPr>
          <p:cNvSpPr/>
          <p:nvPr/>
        </p:nvSpPr>
        <p:spPr>
          <a:xfrm>
            <a:off x="3283725" y="2086057"/>
            <a:ext cx="261965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COMPETITIVE </a:t>
            </a:r>
            <a:b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</a:b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TAX </a:t>
            </a:r>
            <a:b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</a:b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STRUCTURE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C35505-9F4F-6545-51AB-ADE4B0BC1080}"/>
              </a:ext>
            </a:extLst>
          </p:cNvPr>
          <p:cNvSpPr/>
          <p:nvPr/>
        </p:nvSpPr>
        <p:spPr>
          <a:xfrm rot="16200000">
            <a:off x="5045075" y="1044577"/>
            <a:ext cx="5143500" cy="3054349"/>
          </a:xfrm>
          <a:prstGeom prst="rect">
            <a:avLst/>
          </a:prstGeom>
          <a:solidFill>
            <a:srgbClr val="1789A2">
              <a:alpha val="8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rgbClr val="1789A2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C009DB9-8CDF-8941-E7A4-D46F193C9095}"/>
              </a:ext>
            </a:extLst>
          </p:cNvPr>
          <p:cNvSpPr/>
          <p:nvPr/>
        </p:nvSpPr>
        <p:spPr>
          <a:xfrm>
            <a:off x="6367711" y="2086057"/>
            <a:ext cx="817590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LOW </a:t>
            </a:r>
          </a:p>
          <a:p>
            <a:pPr>
              <a:lnSpc>
                <a:spcPts val="3400"/>
              </a:lnSpc>
            </a:pP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COST </a:t>
            </a:r>
          </a:p>
          <a:p>
            <a:pPr>
              <a:lnSpc>
                <a:spcPts val="3400"/>
              </a:lnSpc>
            </a:pP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UTILITIES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F17D916-3523-44B7-1BBC-01F0BD8DE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1211" y="1511097"/>
            <a:ext cx="404566" cy="40456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072957E-60E4-AEBD-815B-B7F19F2922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9951" y="1411408"/>
            <a:ext cx="425450" cy="5233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B7DD945-6326-C84A-B390-E0BD937806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753" y="1590471"/>
            <a:ext cx="580196" cy="33154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2C1AA82-4855-777A-FFCC-D3C6ED6D4B8C}"/>
              </a:ext>
            </a:extLst>
          </p:cNvPr>
          <p:cNvSpPr/>
          <p:nvPr/>
        </p:nvSpPr>
        <p:spPr>
          <a:xfrm>
            <a:off x="294720" y="2086057"/>
            <a:ext cx="261965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RIGHT</a:t>
            </a:r>
            <a:b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</a:b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TO</a:t>
            </a:r>
            <a:b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</a:br>
            <a:r>
              <a:rPr lang="en-US" sz="35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WORK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2682191-5F94-DE31-AA8D-C22F9AB70CF0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6AA4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18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/>
      <p:bldP spid="16" grpId="0" animBg="1"/>
      <p:bldP spid="17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B5B8556-B118-BB12-78B4-C80BAEE11843}"/>
              </a:ext>
            </a:extLst>
          </p:cNvPr>
          <p:cNvSpPr/>
          <p:nvPr/>
        </p:nvSpPr>
        <p:spPr>
          <a:xfrm>
            <a:off x="654203" y="5063568"/>
            <a:ext cx="1561949" cy="159868"/>
          </a:xfrm>
          <a:prstGeom prst="rect">
            <a:avLst/>
          </a:prstGeom>
          <a:solidFill>
            <a:srgbClr val="6AA4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7CF8A6-D79D-2FC2-4BB2-CB884C4DBD38}"/>
              </a:ext>
            </a:extLst>
          </p:cNvPr>
          <p:cNvSpPr/>
          <p:nvPr/>
        </p:nvSpPr>
        <p:spPr>
          <a:xfrm>
            <a:off x="478166" y="2140996"/>
            <a:ext cx="20663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Site Selection Group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AE63EA-2FB3-D584-D12B-E5C4A95B356C}"/>
              </a:ext>
            </a:extLst>
          </p:cNvPr>
          <p:cNvSpPr/>
          <p:nvPr/>
        </p:nvSpPr>
        <p:spPr>
          <a:xfrm>
            <a:off x="2493651" y="2140996"/>
            <a:ext cx="20663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Area Development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2FA3722-9339-0D80-E25B-EC78F46C16AF}"/>
              </a:ext>
            </a:extLst>
          </p:cNvPr>
          <p:cNvSpPr/>
          <p:nvPr/>
        </p:nvSpPr>
        <p:spPr>
          <a:xfrm>
            <a:off x="4640625" y="2140996"/>
            <a:ext cx="20663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In the Eastern US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FEDD25F-8F2D-1B44-0C05-9AE006851CE3}"/>
              </a:ext>
            </a:extLst>
          </p:cNvPr>
          <p:cNvSpPr/>
          <p:nvPr/>
        </p:nvSpPr>
        <p:spPr>
          <a:xfrm>
            <a:off x="6765754" y="2379263"/>
            <a:ext cx="20663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Manufacturing &amp; </a:t>
            </a:r>
            <a:b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</a:br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Logistics Report Card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29F100-9678-CF7F-96BE-8419149D9598}"/>
              </a:ext>
            </a:extLst>
          </p:cNvPr>
          <p:cNvSpPr/>
          <p:nvPr/>
        </p:nvSpPr>
        <p:spPr>
          <a:xfrm>
            <a:off x="4640623" y="4071960"/>
            <a:ext cx="19077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CompTIA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C13DEC-9C3C-CAE1-DD36-BD40C7A361A2}"/>
              </a:ext>
            </a:extLst>
          </p:cNvPr>
          <p:cNvSpPr/>
          <p:nvPr/>
        </p:nvSpPr>
        <p:spPr>
          <a:xfrm>
            <a:off x="478166" y="4308357"/>
            <a:ext cx="20663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Area Development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499208-C049-2B78-4A8B-4B5D0F3654AF}"/>
              </a:ext>
            </a:extLst>
          </p:cNvPr>
          <p:cNvSpPr/>
          <p:nvPr/>
        </p:nvSpPr>
        <p:spPr>
          <a:xfrm>
            <a:off x="2493651" y="4071960"/>
            <a:ext cx="20663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Area Development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E447EA-8F1E-7C34-5CEE-80AD2F90773C}"/>
              </a:ext>
            </a:extLst>
          </p:cNvPr>
          <p:cNvSpPr/>
          <p:nvPr/>
        </p:nvSpPr>
        <p:spPr>
          <a:xfrm>
            <a:off x="6765754" y="4071960"/>
            <a:ext cx="20663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  <a:cs typeface="HelveticaNeueLT Std Cn"/>
              </a:rPr>
              <a:t>Chief Executive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7844BFC-ED08-EC1C-4846-BA6DEB22E92B}"/>
              </a:ext>
            </a:extLst>
          </p:cNvPr>
          <p:cNvGrpSpPr/>
          <p:nvPr/>
        </p:nvGrpSpPr>
        <p:grpSpPr>
          <a:xfrm>
            <a:off x="478165" y="1064552"/>
            <a:ext cx="1934954" cy="1145521"/>
            <a:chOff x="478164" y="1064551"/>
            <a:chExt cx="1934954" cy="1145521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0303094-6AA6-B139-B31C-F1A80705C978}"/>
                </a:ext>
              </a:extLst>
            </p:cNvPr>
            <p:cNvSpPr/>
            <p:nvPr/>
          </p:nvSpPr>
          <p:spPr>
            <a:xfrm>
              <a:off x="478164" y="1064551"/>
              <a:ext cx="18096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#1</a:t>
              </a: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9DCD0B7-D1B5-2DEA-C92F-D14461BA5DB0}"/>
                </a:ext>
              </a:extLst>
            </p:cNvPr>
            <p:cNvSpPr/>
            <p:nvPr/>
          </p:nvSpPr>
          <p:spPr>
            <a:xfrm>
              <a:off x="478164" y="1577351"/>
              <a:ext cx="121687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STATE FOR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37EC897-1DD0-3BEC-D965-B9EA0714156F}"/>
                </a:ext>
              </a:extLst>
            </p:cNvPr>
            <p:cNvSpPr/>
            <p:nvPr/>
          </p:nvSpPr>
          <p:spPr>
            <a:xfrm>
              <a:off x="478165" y="1809962"/>
              <a:ext cx="193495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MANUFACTURING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582530C-7B1E-71A2-17FC-C2E97CD89B7C}"/>
              </a:ext>
            </a:extLst>
          </p:cNvPr>
          <p:cNvGrpSpPr/>
          <p:nvPr/>
        </p:nvGrpSpPr>
        <p:grpSpPr>
          <a:xfrm>
            <a:off x="2493649" y="1064550"/>
            <a:ext cx="2089001" cy="1145522"/>
            <a:chOff x="2493649" y="1064550"/>
            <a:chExt cx="2089001" cy="1145522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C85FD885-81D2-5DF0-1866-9DA867618D24}"/>
                </a:ext>
              </a:extLst>
            </p:cNvPr>
            <p:cNvGrpSpPr/>
            <p:nvPr/>
          </p:nvGrpSpPr>
          <p:grpSpPr>
            <a:xfrm>
              <a:off x="2493650" y="1064550"/>
              <a:ext cx="2089000" cy="969496"/>
              <a:chOff x="2493650" y="1064550"/>
              <a:chExt cx="2089000" cy="969496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BC079C-A1B7-AE45-0E1B-5AC79C51B416}"/>
                  </a:ext>
                </a:extLst>
              </p:cNvPr>
              <p:cNvSpPr/>
              <p:nvPr/>
            </p:nvSpPr>
            <p:spPr>
              <a:xfrm>
                <a:off x="2493650" y="1064550"/>
                <a:ext cx="2089000" cy="9694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Demi Cond" panose="020B0603020102020204" pitchFamily="34" charset="0"/>
                    <a:cs typeface="HelveticaNeueLT Std Med Cn"/>
                  </a:rPr>
                  <a:t>#3 </a:t>
                </a:r>
                <a:br>
                  <a:rPr lang="en-US" sz="21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Demi Cond" panose="020B0603020102020204" pitchFamily="34" charset="0"/>
                    <a:cs typeface="HelveticaNeueLT Std Med Cn"/>
                  </a:rPr>
                </a:br>
                <a:endParaRPr lang="en-US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endParaRP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1DE94DF2-744C-81E4-741C-9D38ABA3CA00}"/>
                  </a:ext>
                </a:extLst>
              </p:cNvPr>
              <p:cNvSpPr/>
              <p:nvPr/>
            </p:nvSpPr>
            <p:spPr>
              <a:xfrm>
                <a:off x="2493650" y="1577351"/>
                <a:ext cx="121687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anklin Gothic Demi Cond" panose="020B0603020102020204" pitchFamily="34" charset="0"/>
                    <a:cs typeface="HelveticaNeueLT Std Med Cn"/>
                  </a:rPr>
                  <a:t>STATE FOR</a:t>
                </a:r>
                <a:endParaRPr lang="en-US" sz="2000" dirty="0">
                  <a:latin typeface="Franklin Gothic Book" panose="020B0503020102020204" pitchFamily="34" charset="0"/>
                </a:endParaRPr>
              </a:p>
            </p:txBody>
          </p:sp>
        </p:grp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3098304-1A8D-3212-86A1-319CD356BBE8}"/>
                </a:ext>
              </a:extLst>
            </p:cNvPr>
            <p:cNvSpPr/>
            <p:nvPr/>
          </p:nvSpPr>
          <p:spPr>
            <a:xfrm>
              <a:off x="2493649" y="1809962"/>
              <a:ext cx="190949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DOING BUSINESS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FF14DA1-8C94-5BAA-5C7F-C49BC4919B8D}"/>
              </a:ext>
            </a:extLst>
          </p:cNvPr>
          <p:cNvGrpSpPr/>
          <p:nvPr/>
        </p:nvGrpSpPr>
        <p:grpSpPr>
          <a:xfrm>
            <a:off x="4640623" y="1064550"/>
            <a:ext cx="2639334" cy="1145522"/>
            <a:chOff x="4640623" y="1064550"/>
            <a:chExt cx="2639334" cy="114552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5F0B194-8FF3-EF41-71F2-31FD2557DDEC}"/>
                </a:ext>
              </a:extLst>
            </p:cNvPr>
            <p:cNvSpPr/>
            <p:nvPr/>
          </p:nvSpPr>
          <p:spPr>
            <a:xfrm>
              <a:off x="4640623" y="1064550"/>
              <a:ext cx="2639334" cy="9694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#2 </a:t>
              </a:r>
              <a:b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</a:b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A3C7E5D-8B8C-FCD2-E9FC-DB1CE4189FE9}"/>
                </a:ext>
              </a:extLst>
            </p:cNvPr>
            <p:cNvSpPr/>
            <p:nvPr/>
          </p:nvSpPr>
          <p:spPr>
            <a:xfrm>
              <a:off x="4640624" y="1577351"/>
              <a:ext cx="102540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FASTEST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AE877CE-370A-58B9-2D9C-BFF013CA1763}"/>
                </a:ext>
              </a:extLst>
            </p:cNvPr>
            <p:cNvSpPr/>
            <p:nvPr/>
          </p:nvSpPr>
          <p:spPr>
            <a:xfrm>
              <a:off x="4640623" y="1809962"/>
              <a:ext cx="179472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GROWING STATE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5D42336-8E69-DF6F-15AD-47127BAA91AE}"/>
              </a:ext>
            </a:extLst>
          </p:cNvPr>
          <p:cNvGrpSpPr/>
          <p:nvPr/>
        </p:nvGrpSpPr>
        <p:grpSpPr>
          <a:xfrm>
            <a:off x="6765752" y="1058202"/>
            <a:ext cx="2639334" cy="1392503"/>
            <a:chOff x="6765752" y="1058201"/>
            <a:chExt cx="2639334" cy="139250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AB423D1-9E08-6A88-85F0-9366609E5982}"/>
                </a:ext>
              </a:extLst>
            </p:cNvPr>
            <p:cNvSpPr/>
            <p:nvPr/>
          </p:nvSpPr>
          <p:spPr>
            <a:xfrm>
              <a:off x="6765752" y="1058201"/>
              <a:ext cx="263933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“A” </a:t>
              </a: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6448866-B04F-AA70-6689-8AD0C4BD207D}"/>
                </a:ext>
              </a:extLst>
            </p:cNvPr>
            <p:cNvSpPr/>
            <p:nvPr/>
          </p:nvSpPr>
          <p:spPr>
            <a:xfrm>
              <a:off x="6765754" y="1577351"/>
              <a:ext cx="131863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GRADE FOR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21DF658-DAB6-B363-34D7-CA7B23399D1E}"/>
                </a:ext>
              </a:extLst>
            </p:cNvPr>
            <p:cNvSpPr/>
            <p:nvPr/>
          </p:nvSpPr>
          <p:spPr>
            <a:xfrm>
              <a:off x="6765753" y="1809962"/>
              <a:ext cx="193495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MANUFACTURING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BA9F04C-2605-153A-6675-A1B957305938}"/>
                </a:ext>
              </a:extLst>
            </p:cNvPr>
            <p:cNvSpPr/>
            <p:nvPr/>
          </p:nvSpPr>
          <p:spPr>
            <a:xfrm>
              <a:off x="6765752" y="2050594"/>
              <a:ext cx="94045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HEALTH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F6E6DAF-AFCA-26B7-CD2B-EC789F980BFC}"/>
              </a:ext>
            </a:extLst>
          </p:cNvPr>
          <p:cNvGrpSpPr/>
          <p:nvPr/>
        </p:nvGrpSpPr>
        <p:grpSpPr>
          <a:xfrm>
            <a:off x="478164" y="3009779"/>
            <a:ext cx="1809600" cy="1373999"/>
            <a:chOff x="478164" y="3009778"/>
            <a:chExt cx="1809600" cy="137399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86DB694-2B73-F8CA-6696-FEC9F3C19A9D}"/>
                </a:ext>
              </a:extLst>
            </p:cNvPr>
            <p:cNvSpPr/>
            <p:nvPr/>
          </p:nvSpPr>
          <p:spPr>
            <a:xfrm>
              <a:off x="478164" y="3009778"/>
              <a:ext cx="18096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#2 </a:t>
              </a: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1DF8C0C-E485-D43D-5D82-723645C81601}"/>
                </a:ext>
              </a:extLst>
            </p:cNvPr>
            <p:cNvSpPr/>
            <p:nvPr/>
          </p:nvSpPr>
          <p:spPr>
            <a:xfrm>
              <a:off x="478164" y="3518446"/>
              <a:ext cx="120898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BUSINESS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97AB32B-C4DB-5CC3-0DD5-EB67E5FA6750}"/>
                </a:ext>
              </a:extLst>
            </p:cNvPr>
            <p:cNvSpPr/>
            <p:nvPr/>
          </p:nvSpPr>
          <p:spPr>
            <a:xfrm>
              <a:off x="478164" y="3751057"/>
              <a:ext cx="1217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INCENTIVE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A5BDF0F-201E-D219-F9BF-817BB7667C3A}"/>
                </a:ext>
              </a:extLst>
            </p:cNvPr>
            <p:cNvSpPr/>
            <p:nvPr/>
          </p:nvSpPr>
          <p:spPr>
            <a:xfrm>
              <a:off x="478165" y="3983667"/>
              <a:ext cx="13426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</a:rPr>
                <a:t>PROGRAMS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254B295-642E-073C-CF6C-B4E3C502659E}"/>
              </a:ext>
            </a:extLst>
          </p:cNvPr>
          <p:cNvGrpSpPr/>
          <p:nvPr/>
        </p:nvGrpSpPr>
        <p:grpSpPr>
          <a:xfrm>
            <a:off x="2493649" y="3009779"/>
            <a:ext cx="2089001" cy="1141390"/>
            <a:chOff x="2493649" y="3009778"/>
            <a:chExt cx="2089001" cy="114138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95BB4E-F5C8-1D03-A6B6-987EAF4EBC52}"/>
                </a:ext>
              </a:extLst>
            </p:cNvPr>
            <p:cNvSpPr/>
            <p:nvPr/>
          </p:nvSpPr>
          <p:spPr>
            <a:xfrm>
              <a:off x="2493650" y="3009778"/>
              <a:ext cx="2089000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#1 </a:t>
              </a: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EE98289-C684-2088-3D33-6BC8C81309E1}"/>
                </a:ext>
              </a:extLst>
            </p:cNvPr>
            <p:cNvSpPr/>
            <p:nvPr/>
          </p:nvSpPr>
          <p:spPr>
            <a:xfrm>
              <a:off x="2493649" y="3518446"/>
              <a:ext cx="148098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REGULATORY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9D270D3-C269-57F3-771A-DA7503C4BDC2}"/>
                </a:ext>
              </a:extLst>
            </p:cNvPr>
            <p:cNvSpPr/>
            <p:nvPr/>
          </p:nvSpPr>
          <p:spPr>
            <a:xfrm>
              <a:off x="2493650" y="3751057"/>
              <a:ext cx="162634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ENVIRONMENT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BABF55DD-6052-9B3F-B4DF-BBC0529911F6}"/>
              </a:ext>
            </a:extLst>
          </p:cNvPr>
          <p:cNvGrpSpPr/>
          <p:nvPr/>
        </p:nvGrpSpPr>
        <p:grpSpPr>
          <a:xfrm>
            <a:off x="4640623" y="3009779"/>
            <a:ext cx="2639334" cy="1141390"/>
            <a:chOff x="4640623" y="3009778"/>
            <a:chExt cx="2639334" cy="114138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14AFD9D-A7D0-E83E-119C-B78E1B370B1C}"/>
                </a:ext>
              </a:extLst>
            </p:cNvPr>
            <p:cNvSpPr/>
            <p:nvPr/>
          </p:nvSpPr>
          <p:spPr>
            <a:xfrm>
              <a:off x="4640623" y="3009778"/>
              <a:ext cx="2639334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#6</a:t>
              </a: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F0D2CF8-070B-A7CE-5185-A1AF3DDFBFD7}"/>
                </a:ext>
              </a:extLst>
            </p:cNvPr>
            <p:cNvSpPr/>
            <p:nvPr/>
          </p:nvSpPr>
          <p:spPr>
            <a:xfrm>
              <a:off x="4640623" y="3518446"/>
              <a:ext cx="172810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FOR HIGH-TECH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8CFEBE3-23E6-4E03-9E5E-9E664CA94B49}"/>
                </a:ext>
              </a:extLst>
            </p:cNvPr>
            <p:cNvSpPr/>
            <p:nvPr/>
          </p:nvSpPr>
          <p:spPr>
            <a:xfrm>
              <a:off x="4640623" y="3751057"/>
              <a:ext cx="148072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JOB GROWTH</a:t>
              </a:r>
              <a:endParaRPr lang="en-US" sz="2000" dirty="0">
                <a:latin typeface="Franklin Gothic Book" panose="020B0503020102020204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2465CEA-053D-D2F2-0E6B-D908AAEE9F01}"/>
              </a:ext>
            </a:extLst>
          </p:cNvPr>
          <p:cNvGrpSpPr/>
          <p:nvPr/>
        </p:nvGrpSpPr>
        <p:grpSpPr>
          <a:xfrm>
            <a:off x="6765752" y="3008169"/>
            <a:ext cx="2639334" cy="1142998"/>
            <a:chOff x="6765752" y="3008169"/>
            <a:chExt cx="2639334" cy="114299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FFCFC25-5DB3-F637-573F-6ABFA53EC078}"/>
                </a:ext>
              </a:extLst>
            </p:cNvPr>
            <p:cNvSpPr/>
            <p:nvPr/>
          </p:nvSpPr>
          <p:spPr>
            <a:xfrm>
              <a:off x="6765752" y="3008169"/>
              <a:ext cx="2639334" cy="9694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#12 </a:t>
              </a:r>
              <a:br>
                <a:rPr lang="en-US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</a:br>
              <a:endParaRPr 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603020102020204" pitchFamily="34" charset="0"/>
                <a:cs typeface="HelveticaNeueLT Std Med Cn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B5F9A6D-D99F-4DAF-97B7-918473157072}"/>
                </a:ext>
              </a:extLst>
            </p:cNvPr>
            <p:cNvSpPr/>
            <p:nvPr/>
          </p:nvSpPr>
          <p:spPr>
            <a:xfrm>
              <a:off x="6765753" y="3518446"/>
              <a:ext cx="132125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BEST STATE</a:t>
              </a:r>
              <a:endPara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A83ABE8-BDB9-49FC-B69F-E0E0A70F71FA}"/>
                </a:ext>
              </a:extLst>
            </p:cNvPr>
            <p:cNvSpPr/>
            <p:nvPr/>
          </p:nvSpPr>
          <p:spPr>
            <a:xfrm>
              <a:off x="6765752" y="3751057"/>
              <a:ext cx="165686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anklin Gothic Demi Cond" panose="020B0603020102020204" pitchFamily="34" charset="0"/>
                  <a:cs typeface="HelveticaNeueLT Std Med Cn"/>
                </a:rPr>
                <a:t>FOR BUSINESS</a:t>
              </a:r>
              <a:endPara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07AC6C7D-2A05-B7F7-4C3A-A27AB1654CA3}"/>
              </a:ext>
            </a:extLst>
          </p:cNvPr>
          <p:cNvSpPr/>
          <p:nvPr/>
        </p:nvSpPr>
        <p:spPr>
          <a:xfrm>
            <a:off x="409295" y="182934"/>
            <a:ext cx="615994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800" b="1" dirty="0">
                <a:solidFill>
                  <a:srgbClr val="6AA442"/>
                </a:solidFill>
                <a:latin typeface="Franklin Gothic Demi Cond" panose="020B0603020102020204" pitchFamily="34" charset="0"/>
                <a:cs typeface="HelveticaNeueLT Std Med Cn"/>
              </a:rPr>
              <a:t>PRO-BUSINESS ENVIRONMENT</a:t>
            </a:r>
          </a:p>
        </p:txBody>
      </p:sp>
    </p:spTree>
    <p:extLst>
      <p:ext uri="{BB962C8B-B14F-4D97-AF65-F5344CB8AC3E}">
        <p14:creationId xmlns:p14="http://schemas.microsoft.com/office/powerpoint/2010/main" val="389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  <p:bldP spid="14" grpId="0"/>
      <p:bldP spid="16" grpId="0"/>
      <p:bldP spid="18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28999A3-E749-3311-53A6-0FC532B5D652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F7DC89-9F20-9A59-B19E-42C2665CDD3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3000"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9021C5-883A-43C0-CA89-2109111224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1842" y="2632999"/>
            <a:ext cx="5500319" cy="30900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095DC3F-5A6E-0FC0-D557-71118082817E}"/>
              </a:ext>
            </a:extLst>
          </p:cNvPr>
          <p:cNvSpPr/>
          <p:nvPr/>
        </p:nvSpPr>
        <p:spPr>
          <a:xfrm>
            <a:off x="1062066" y="934694"/>
            <a:ext cx="7019870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9E4D4C-A463-607D-9F31-892DEA312BB3}"/>
              </a:ext>
            </a:extLst>
          </p:cNvPr>
          <p:cNvSpPr/>
          <p:nvPr/>
        </p:nvSpPr>
        <p:spPr>
          <a:xfrm>
            <a:off x="0" y="1113137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0" b="1" spc="600" dirty="0">
                <a:solidFill>
                  <a:schemeClr val="bg1"/>
                </a:solidFill>
                <a:latin typeface="Franklin Gothic Demi Cond" panose="020B0603020102020204" pitchFamily="34" charset="0"/>
                <a:cs typeface="HelveticaNeueLT Std Med Cn"/>
              </a:rPr>
              <a:t>UPSTATE SC</a:t>
            </a:r>
            <a:endParaRPr lang="en-US" sz="10000" b="1" spc="600" dirty="0">
              <a:latin typeface="Franklin Gothic Demi Cond" panose="020B0603020102020204" pitchFamily="34" charset="0"/>
              <a:cs typeface="HelveticaNeueLT Std Med Cn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BEEFB7-8D13-80CF-0309-19FC39A60454}"/>
              </a:ext>
            </a:extLst>
          </p:cNvPr>
          <p:cNvSpPr/>
          <p:nvPr/>
        </p:nvSpPr>
        <p:spPr>
          <a:xfrm>
            <a:off x="1062066" y="3263223"/>
            <a:ext cx="7019870" cy="159868"/>
          </a:xfrm>
          <a:prstGeom prst="rect">
            <a:avLst/>
          </a:prstGeom>
          <a:solidFill>
            <a:srgbClr val="D4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Franklin Gothic Medium Cond" panose="020B06060304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F9CBE73-0972-B626-87BE-B3FD8CDD87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182" y="4123914"/>
            <a:ext cx="3079639" cy="67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3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353</TotalTime>
  <Words>644</Words>
  <Application>Microsoft Office PowerPoint</Application>
  <PresentationFormat>On-screen Show (16:9)</PresentationFormat>
  <Paragraphs>132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-apple-system</vt:lpstr>
      <vt:lpstr>Arial</vt:lpstr>
      <vt:lpstr>Calibri</vt:lpstr>
      <vt:lpstr>Calibri Light</vt:lpstr>
      <vt:lpstr>Franklin Gothic Book</vt:lpstr>
      <vt:lpstr>Franklin Gothic Demi Cond</vt:lpstr>
      <vt:lpstr>Franklin Gothic Medium Cond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Mallory Hollis</dc:creator>
  <cp:lastModifiedBy>Aimee Redick</cp:lastModifiedBy>
  <cp:revision>24</cp:revision>
  <dcterms:created xsi:type="dcterms:W3CDTF">2023-06-20T17:07:14Z</dcterms:created>
  <dcterms:modified xsi:type="dcterms:W3CDTF">2023-09-18T14:55:35Z</dcterms:modified>
</cp:coreProperties>
</file>